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64" r:id="rId4"/>
    <p:sldId id="257" r:id="rId5"/>
    <p:sldId id="258" r:id="rId6"/>
    <p:sldId id="259" r:id="rId7"/>
    <p:sldId id="260" r:id="rId8"/>
    <p:sldId id="261" r:id="rId9"/>
    <p:sldId id="262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113A9D2-9D6B-4929-AA2D-F23B5EE8CBE7}" styleName="Styl s motivem 2 – zvýraznění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85BE263C-DBD7-4A20-BB59-AAB30ACAA65A}" styleName="Střední styl 3 – zvýraznění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E3FDE45-AF77-4B5C-9715-49D594BDF05E}" styleName="Světlý styl 1 – zvýraznění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494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3B376-E118-48DF-9DB0-74FB24AAE1F0}" type="datetimeFigureOut">
              <a:rPr lang="cs-CZ" smtClean="0"/>
              <a:pPr/>
              <a:t>22.4.2014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52E4D-EE56-4185-A8E2-3DC9879353A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3B376-E118-48DF-9DB0-74FB24AAE1F0}" type="datetimeFigureOut">
              <a:rPr lang="cs-CZ" smtClean="0"/>
              <a:pPr/>
              <a:t>22.4.2014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52E4D-EE56-4185-A8E2-3DC9879353A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3B376-E118-48DF-9DB0-74FB24AAE1F0}" type="datetimeFigureOut">
              <a:rPr lang="cs-CZ" smtClean="0"/>
              <a:pPr/>
              <a:t>22.4.2014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52E4D-EE56-4185-A8E2-3DC9879353A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3B376-E118-48DF-9DB0-74FB24AAE1F0}" type="datetimeFigureOut">
              <a:rPr lang="cs-CZ" smtClean="0"/>
              <a:pPr/>
              <a:t>22.4.2014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52E4D-EE56-4185-A8E2-3DC9879353A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3B376-E118-48DF-9DB0-74FB24AAE1F0}" type="datetimeFigureOut">
              <a:rPr lang="cs-CZ" smtClean="0"/>
              <a:pPr/>
              <a:t>22.4.2014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52E4D-EE56-4185-A8E2-3DC9879353A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3B376-E118-48DF-9DB0-74FB24AAE1F0}" type="datetimeFigureOut">
              <a:rPr lang="cs-CZ" smtClean="0"/>
              <a:pPr/>
              <a:t>22.4.2014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52E4D-EE56-4185-A8E2-3DC9879353A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3B376-E118-48DF-9DB0-74FB24AAE1F0}" type="datetimeFigureOut">
              <a:rPr lang="cs-CZ" smtClean="0"/>
              <a:pPr/>
              <a:t>22.4.2014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52E4D-EE56-4185-A8E2-3DC9879353A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3B376-E118-48DF-9DB0-74FB24AAE1F0}" type="datetimeFigureOut">
              <a:rPr lang="cs-CZ" smtClean="0"/>
              <a:pPr/>
              <a:t>22.4.2014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52E4D-EE56-4185-A8E2-3DC9879353A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3B376-E118-48DF-9DB0-74FB24AAE1F0}" type="datetimeFigureOut">
              <a:rPr lang="cs-CZ" smtClean="0"/>
              <a:pPr/>
              <a:t>22.4.2014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52E4D-EE56-4185-A8E2-3DC9879353A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3B376-E118-48DF-9DB0-74FB24AAE1F0}" type="datetimeFigureOut">
              <a:rPr lang="cs-CZ" smtClean="0"/>
              <a:pPr/>
              <a:t>22.4.2014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52E4D-EE56-4185-A8E2-3DC9879353A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3B376-E118-48DF-9DB0-74FB24AAE1F0}" type="datetimeFigureOut">
              <a:rPr lang="cs-CZ" smtClean="0"/>
              <a:pPr/>
              <a:t>22.4.2014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52E4D-EE56-4185-A8E2-3DC9879353A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413B376-E118-48DF-9DB0-74FB24AAE1F0}" type="datetimeFigureOut">
              <a:rPr lang="cs-CZ" smtClean="0"/>
              <a:pPr/>
              <a:t>22.4.2014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6F52E4D-EE56-4185-A8E2-3DC9879353A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Verb + -</a:t>
            </a:r>
            <a:r>
              <a:rPr lang="cs-CZ" dirty="0" err="1" smtClean="0"/>
              <a:t>ing</a:t>
            </a:r>
            <a:endParaRPr lang="cs-CZ" dirty="0" smtClean="0"/>
          </a:p>
          <a:p>
            <a:r>
              <a:rPr lang="cs-CZ" dirty="0" smtClean="0"/>
              <a:t>Verb + infinitive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/>
              <a:t>VERB PATTERNS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basic </a:t>
            </a:r>
            <a:r>
              <a:rPr lang="cs-CZ" dirty="0" err="1" smtClean="0"/>
              <a:t>knowledge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GYMLOVO_logo BRV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3928" y="476672"/>
            <a:ext cx="941961" cy="941961"/>
          </a:xfrm>
          <a:prstGeom prst="rect">
            <a:avLst/>
          </a:prstGeom>
          <a:noFill/>
        </p:spPr>
      </p:pic>
      <p:graphicFrame>
        <p:nvGraphicFramePr>
          <p:cNvPr id="5" name="Zástupný symbol pro obsah 4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126732867"/>
              </p:ext>
            </p:extLst>
          </p:nvPr>
        </p:nvGraphicFramePr>
        <p:xfrm>
          <a:off x="323528" y="1988839"/>
          <a:ext cx="8474397" cy="2739898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8474397"/>
              </a:tblGrid>
              <a:tr h="391414">
                <a:tc>
                  <a:txBody>
                    <a:bodyPr/>
                    <a:lstStyle/>
                    <a:p>
                      <a:r>
                        <a:rPr lang="cs-CZ" dirty="0" smtClean="0"/>
                        <a:t>NÁZEV</a:t>
                      </a:r>
                      <a:r>
                        <a:rPr lang="cs-CZ" baseline="0" dirty="0" smtClean="0"/>
                        <a:t> ŠKOLY: Gymnázium Lovosice, Sady p</a:t>
                      </a:r>
                      <a:r>
                        <a:rPr lang="en-US" baseline="0" dirty="0" err="1" smtClean="0"/>
                        <a:t>i</a:t>
                      </a:r>
                      <a:r>
                        <a:rPr lang="cs-CZ" baseline="0" dirty="0" err="1" smtClean="0"/>
                        <a:t>onýrů</a:t>
                      </a:r>
                      <a:r>
                        <a:rPr lang="cs-CZ" baseline="0" dirty="0" smtClean="0"/>
                        <a:t> 600</a:t>
                      </a:r>
                      <a:r>
                        <a:rPr lang="en-US" baseline="0" dirty="0" smtClean="0"/>
                        <a:t>/</a:t>
                      </a:r>
                      <a:r>
                        <a:rPr lang="cs-CZ" baseline="0" dirty="0" smtClean="0"/>
                        <a:t>6</a:t>
                      </a:r>
                      <a:endParaRPr lang="cs-CZ" b="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91414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 CZ.1.07</a:t>
                      </a:r>
                      <a:r>
                        <a:rPr lang="en-US" dirty="0" smtClean="0"/>
                        <a:t>/</a:t>
                      </a:r>
                      <a:r>
                        <a:rPr lang="cs-CZ" dirty="0" smtClean="0"/>
                        <a:t>1.5.00</a:t>
                      </a:r>
                      <a:r>
                        <a:rPr lang="en-US" dirty="0" smtClean="0"/>
                        <a:t>/</a:t>
                      </a:r>
                      <a:r>
                        <a:rPr lang="cs-CZ" dirty="0" smtClean="0"/>
                        <a:t>34.1073</a:t>
                      </a:r>
                      <a:endParaRPr lang="cs-CZ" b="0" dirty="0" smtClean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91414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MATERIÁLU</a:t>
                      </a:r>
                      <a:r>
                        <a:rPr lang="cs-CZ" smtClean="0"/>
                        <a:t>: </a:t>
                      </a:r>
                      <a:r>
                        <a:rPr lang="cs-CZ" smtClean="0"/>
                        <a:t>VY_32_INOVACE_4B_15_Verb.patterns</a:t>
                      </a:r>
                      <a:endParaRPr lang="cs-CZ" b="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91414">
                <a:tc>
                  <a:txBody>
                    <a:bodyPr/>
                    <a:lstStyle/>
                    <a:p>
                      <a:r>
                        <a:rPr lang="cs-CZ" dirty="0" smtClean="0"/>
                        <a:t>TÉMA SADY: Gramatická cvičení z angličtiny</a:t>
                      </a:r>
                      <a:endParaRPr lang="cs-CZ" b="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91414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ROČNÍK: tercie</a:t>
                      </a:r>
                      <a:endParaRPr lang="cs-CZ" b="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91414">
                <a:tc>
                  <a:txBody>
                    <a:bodyPr/>
                    <a:lstStyle/>
                    <a:p>
                      <a:r>
                        <a:rPr lang="cs-CZ" dirty="0" smtClean="0"/>
                        <a:t>DATUM VZNIKU: </a:t>
                      </a:r>
                      <a:r>
                        <a:rPr lang="cs-CZ" smtClean="0"/>
                        <a:t>březen 2014</a:t>
                      </a:r>
                      <a:endParaRPr lang="cs-CZ" b="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91414">
                <a:tc>
                  <a:txBody>
                    <a:bodyPr/>
                    <a:lstStyle/>
                    <a:p>
                      <a:r>
                        <a:rPr lang="cs-CZ" dirty="0" smtClean="0"/>
                        <a:t>AUTOR: Mgr. Lucie Kučerová</a:t>
                      </a:r>
                      <a:endParaRPr lang="cs-CZ" b="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Obrázek 4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613" y="5266531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49162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79712" y="5373216"/>
            <a:ext cx="6512511" cy="1143000"/>
          </a:xfrm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2999" y="404664"/>
            <a:ext cx="7349223" cy="4968552"/>
          </a:xfrm>
        </p:spPr>
        <p:txBody>
          <a:bodyPr>
            <a:normAutofit fontScale="92500" lnSpcReduction="20000"/>
          </a:bodyPr>
          <a:lstStyle/>
          <a:p>
            <a:r>
              <a:rPr lang="cs-CZ" dirty="0"/>
              <a:t>prezentace se zabývá </a:t>
            </a:r>
            <a:r>
              <a:rPr lang="cs-CZ" dirty="0" smtClean="0"/>
              <a:t>základy použití  </a:t>
            </a:r>
            <a:r>
              <a:rPr lang="cs-CZ" dirty="0"/>
              <a:t>infinitivních a gerundiálních vazeb sloves v angličtině a je určena pro interaktivní tabuli</a:t>
            </a:r>
          </a:p>
          <a:p>
            <a:r>
              <a:rPr lang="cs-CZ" dirty="0"/>
              <a:t>na snímcích číslo čtyři, </a:t>
            </a:r>
            <a:r>
              <a:rPr lang="cs-CZ" dirty="0" smtClean="0"/>
              <a:t>pět, šest a </a:t>
            </a:r>
            <a:r>
              <a:rPr lang="cs-CZ" dirty="0"/>
              <a:t>je využito animace k představení problematiky slovesných vazeb; při kliknutí </a:t>
            </a:r>
            <a:r>
              <a:rPr lang="cs-CZ" dirty="0" smtClean="0"/>
              <a:t>na obdélníky se objeví slovesa, která se pojí s danou vazbou; tímto vzniká prostor pro interakci žáků, kteří sloveso nejprve sami odhalí v zobrazené příkladové větě</a:t>
            </a:r>
            <a:endParaRPr lang="cs-CZ" dirty="0"/>
          </a:p>
          <a:p>
            <a:r>
              <a:rPr lang="cs-CZ" dirty="0"/>
              <a:t>snímek </a:t>
            </a:r>
            <a:r>
              <a:rPr lang="cs-CZ" dirty="0" smtClean="0"/>
              <a:t>osm obsahuje první cvičení; úkolem studentů je použít daná slova k vytvoření vět o svém životě za užití prezentovaných slovesných vazeb; v případě nutnosti je možné kliknout na panáčka s žárovkou, který spouští animaci příletu pomocné tabulky</a:t>
            </a:r>
            <a:endParaRPr lang="cs-CZ" dirty="0"/>
          </a:p>
          <a:p>
            <a:r>
              <a:rPr lang="cs-CZ" dirty="0"/>
              <a:t>snímek </a:t>
            </a:r>
            <a:r>
              <a:rPr lang="cs-CZ" dirty="0" smtClean="0"/>
              <a:t>devět zahrnuje druhý úkol, v němž mají žáci reagovat na dané situaci užitím slovesných vazeb; zpětná vazba je zajištěna </a:t>
            </a:r>
            <a:r>
              <a:rPr lang="cs-CZ" smtClean="0"/>
              <a:t>animací, při </a:t>
            </a:r>
            <a:r>
              <a:rPr lang="cs-CZ" dirty="0" smtClean="0"/>
              <a:t>níž se po kliknutí na obdélníky objeví správná odpověď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40362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Verb + -</a:t>
            </a:r>
            <a:r>
              <a:rPr lang="cs-CZ" dirty="0" err="1" smtClean="0"/>
              <a:t>ing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dirty="0" smtClean="0"/>
              <a:t>These </a:t>
            </a:r>
            <a:r>
              <a:rPr lang="cs-CZ" dirty="0" err="1" smtClean="0"/>
              <a:t>verbs</a:t>
            </a:r>
            <a:r>
              <a:rPr lang="cs-CZ" dirty="0" smtClean="0"/>
              <a:t> are </a:t>
            </a:r>
            <a:r>
              <a:rPr lang="cs-CZ" dirty="0" err="1" smtClean="0"/>
              <a:t>followed</a:t>
            </a:r>
            <a:r>
              <a:rPr lang="cs-CZ" dirty="0" smtClean="0"/>
              <a:t> by </a:t>
            </a:r>
            <a:r>
              <a:rPr lang="cs-CZ" dirty="0" err="1" smtClean="0"/>
              <a:t>an</a:t>
            </a:r>
            <a:r>
              <a:rPr lang="cs-CZ" dirty="0" smtClean="0"/>
              <a:t> –</a:t>
            </a:r>
            <a:r>
              <a:rPr lang="cs-CZ" dirty="0" err="1" smtClean="0"/>
              <a:t>ing</a:t>
            </a:r>
            <a:r>
              <a:rPr lang="cs-CZ" dirty="0" smtClean="0"/>
              <a:t> </a:t>
            </a:r>
            <a:r>
              <a:rPr lang="cs-CZ" dirty="0" err="1" smtClean="0"/>
              <a:t>form</a:t>
            </a:r>
            <a:r>
              <a:rPr lang="cs-CZ" dirty="0" smtClean="0"/>
              <a:t>: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8226757"/>
              </p:ext>
            </p:extLst>
          </p:nvPr>
        </p:nvGraphicFramePr>
        <p:xfrm>
          <a:off x="1331640" y="1628800"/>
          <a:ext cx="6912768" cy="2304000"/>
        </p:xfrm>
        <a:graphic>
          <a:graphicData uri="http://schemas.openxmlformats.org/drawingml/2006/table">
            <a:tbl>
              <a:tblPr firstRow="1" bandRow="1">
                <a:tableStyleId>{D113A9D2-9D6B-4929-AA2D-F23B5EE8CBE7}</a:tableStyleId>
              </a:tblPr>
              <a:tblGrid>
                <a:gridCol w="2173684"/>
                <a:gridCol w="4739084"/>
              </a:tblGrid>
              <a:tr h="576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2400" dirty="0" err="1" smtClean="0"/>
                        <a:t>enjoy</a:t>
                      </a:r>
                      <a:r>
                        <a:rPr lang="cs-CZ" sz="2400" dirty="0" smtClean="0"/>
                        <a:t> </a:t>
                      </a:r>
                      <a:endParaRPr lang="cs-CZ" sz="2400" b="1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/>
                        <a:t>Mark </a:t>
                      </a:r>
                      <a:r>
                        <a:rPr lang="cs-CZ" sz="2000" dirty="0" err="1" smtClean="0"/>
                        <a:t>enjoys</a:t>
                      </a:r>
                      <a:r>
                        <a:rPr lang="cs-CZ" sz="2000" dirty="0" smtClean="0"/>
                        <a:t> </a:t>
                      </a:r>
                      <a:r>
                        <a:rPr lang="cs-CZ" sz="2000" dirty="0" err="1" smtClean="0"/>
                        <a:t>swimm</a:t>
                      </a:r>
                      <a:r>
                        <a:rPr lang="cs-CZ" sz="2000" u="sng" dirty="0" err="1" smtClean="0"/>
                        <a:t>ing</a:t>
                      </a:r>
                      <a:r>
                        <a:rPr lang="cs-CZ" sz="2000" dirty="0" smtClean="0"/>
                        <a:t>.</a:t>
                      </a:r>
                    </a:p>
                  </a:txBody>
                  <a:tcPr/>
                </a:tc>
              </a:tr>
              <a:tr h="576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2400" dirty="0" err="1" smtClean="0"/>
                        <a:t>imagine</a:t>
                      </a:r>
                      <a:endParaRPr lang="cs-CZ" sz="2400" b="1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/>
                        <a:t>I </a:t>
                      </a:r>
                      <a:r>
                        <a:rPr lang="cs-CZ" sz="2000" dirty="0" err="1" smtClean="0"/>
                        <a:t>can‘t</a:t>
                      </a:r>
                      <a:r>
                        <a:rPr lang="cs-CZ" sz="2000" dirty="0" smtClean="0"/>
                        <a:t> </a:t>
                      </a:r>
                      <a:r>
                        <a:rPr lang="cs-CZ" sz="2000" dirty="0" err="1" smtClean="0"/>
                        <a:t>imagine</a:t>
                      </a:r>
                      <a:r>
                        <a:rPr lang="cs-CZ" sz="2000" dirty="0" smtClean="0"/>
                        <a:t> </a:t>
                      </a:r>
                      <a:r>
                        <a:rPr lang="cs-CZ" sz="2000" dirty="0" err="1" smtClean="0"/>
                        <a:t>study</a:t>
                      </a:r>
                      <a:r>
                        <a:rPr lang="cs-CZ" sz="2000" u="sng" dirty="0" err="1" smtClean="0"/>
                        <a:t>ing</a:t>
                      </a:r>
                      <a:r>
                        <a:rPr lang="cs-CZ" sz="2000" dirty="0" smtClean="0"/>
                        <a:t> </a:t>
                      </a:r>
                      <a:r>
                        <a:rPr lang="cs-CZ" sz="2000" dirty="0" err="1" smtClean="0"/>
                        <a:t>overnight</a:t>
                      </a:r>
                      <a:r>
                        <a:rPr lang="cs-CZ" sz="2000" dirty="0" smtClean="0"/>
                        <a:t>.</a:t>
                      </a:r>
                    </a:p>
                  </a:txBody>
                  <a:tcPr/>
                </a:tc>
              </a:tr>
              <a:tr h="576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2400" dirty="0" err="1" smtClean="0"/>
                        <a:t>don‘t</a:t>
                      </a:r>
                      <a:r>
                        <a:rPr lang="cs-CZ" sz="2400" dirty="0" smtClean="0"/>
                        <a:t> mind</a:t>
                      </a:r>
                      <a:endParaRPr lang="cs-CZ" sz="2400" b="1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err="1" smtClean="0"/>
                        <a:t>Our</a:t>
                      </a:r>
                      <a:r>
                        <a:rPr lang="cs-CZ" sz="2000" dirty="0" smtClean="0"/>
                        <a:t> dog </a:t>
                      </a:r>
                      <a:r>
                        <a:rPr lang="cs-CZ" sz="2000" dirty="0" err="1" smtClean="0"/>
                        <a:t>doesn‘t</a:t>
                      </a:r>
                      <a:r>
                        <a:rPr lang="cs-CZ" sz="2000" dirty="0" smtClean="0"/>
                        <a:t> mind </a:t>
                      </a:r>
                      <a:r>
                        <a:rPr lang="cs-CZ" sz="2000" dirty="0" err="1" smtClean="0"/>
                        <a:t>sleep</a:t>
                      </a:r>
                      <a:r>
                        <a:rPr lang="cs-CZ" sz="2000" u="sng" dirty="0" err="1" smtClean="0"/>
                        <a:t>ing</a:t>
                      </a:r>
                      <a:r>
                        <a:rPr lang="cs-CZ" sz="2000" dirty="0" smtClean="0"/>
                        <a:t> </a:t>
                      </a:r>
                      <a:r>
                        <a:rPr lang="cs-CZ" sz="2000" dirty="0" err="1" smtClean="0"/>
                        <a:t>outside</a:t>
                      </a:r>
                      <a:r>
                        <a:rPr lang="cs-CZ" sz="2000" dirty="0" smtClean="0"/>
                        <a:t>.</a:t>
                      </a:r>
                    </a:p>
                  </a:txBody>
                  <a:tcPr/>
                </a:tc>
              </a:tr>
              <a:tr h="57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 err="1" smtClean="0"/>
                        <a:t>finish</a:t>
                      </a:r>
                      <a:r>
                        <a:rPr lang="cs-CZ" sz="2400" dirty="0" smtClean="0"/>
                        <a:t> </a:t>
                      </a:r>
                      <a:endParaRPr lang="cs-CZ" sz="2400" b="1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err="1" smtClean="0"/>
                        <a:t>Have</a:t>
                      </a:r>
                      <a:r>
                        <a:rPr lang="cs-CZ" sz="2000" dirty="0" smtClean="0"/>
                        <a:t> </a:t>
                      </a:r>
                      <a:r>
                        <a:rPr lang="cs-CZ" sz="2000" dirty="0" err="1" smtClean="0"/>
                        <a:t>you</a:t>
                      </a:r>
                      <a:r>
                        <a:rPr lang="cs-CZ" sz="2000" dirty="0" smtClean="0"/>
                        <a:t> </a:t>
                      </a:r>
                      <a:r>
                        <a:rPr lang="cs-CZ" sz="2000" dirty="0" err="1" smtClean="0"/>
                        <a:t>finished</a:t>
                      </a:r>
                      <a:r>
                        <a:rPr lang="cs-CZ" sz="2000" dirty="0" smtClean="0"/>
                        <a:t> </a:t>
                      </a:r>
                      <a:r>
                        <a:rPr lang="cs-CZ" sz="2000" dirty="0" err="1" smtClean="0"/>
                        <a:t>read</a:t>
                      </a:r>
                      <a:r>
                        <a:rPr lang="cs-CZ" sz="2000" u="sng" dirty="0" err="1" smtClean="0"/>
                        <a:t>ing</a:t>
                      </a:r>
                      <a:r>
                        <a:rPr lang="cs-CZ" sz="2000" dirty="0" smtClean="0"/>
                        <a:t> </a:t>
                      </a:r>
                      <a:r>
                        <a:rPr lang="cs-CZ" sz="2000" dirty="0" err="1" smtClean="0"/>
                        <a:t>the</a:t>
                      </a:r>
                      <a:r>
                        <a:rPr lang="cs-CZ" sz="2000" dirty="0" smtClean="0"/>
                        <a:t> </a:t>
                      </a:r>
                      <a:r>
                        <a:rPr lang="cs-CZ" sz="2000" dirty="0" err="1" smtClean="0"/>
                        <a:t>book</a:t>
                      </a:r>
                      <a:r>
                        <a:rPr lang="cs-CZ" sz="2000" dirty="0" smtClean="0"/>
                        <a:t>?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Obdélník 3"/>
          <p:cNvSpPr/>
          <p:nvPr/>
        </p:nvSpPr>
        <p:spPr>
          <a:xfrm>
            <a:off x="1403648" y="1700808"/>
            <a:ext cx="2016224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1401121" y="2252856"/>
            <a:ext cx="2016224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1401121" y="2842695"/>
            <a:ext cx="2016224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1404500" y="3390142"/>
            <a:ext cx="2016224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39752" y="5373216"/>
            <a:ext cx="6512511" cy="1143000"/>
          </a:xfrm>
        </p:spPr>
        <p:txBody>
          <a:bodyPr/>
          <a:lstStyle/>
          <a:p>
            <a:r>
              <a:rPr lang="cs-CZ" dirty="0" smtClean="0"/>
              <a:t>Verb + infinitive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87624" y="404664"/>
            <a:ext cx="6400800" cy="347472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These </a:t>
            </a:r>
            <a:r>
              <a:rPr lang="cs-CZ" dirty="0" err="1" smtClean="0"/>
              <a:t>verbs</a:t>
            </a:r>
            <a:r>
              <a:rPr lang="cs-CZ" dirty="0" smtClean="0"/>
              <a:t> are </a:t>
            </a:r>
            <a:r>
              <a:rPr lang="cs-CZ" dirty="0" err="1" smtClean="0"/>
              <a:t>followed</a:t>
            </a:r>
            <a:r>
              <a:rPr lang="cs-CZ" dirty="0" smtClean="0"/>
              <a:t> by </a:t>
            </a:r>
            <a:r>
              <a:rPr lang="cs-CZ" dirty="0" err="1" smtClean="0"/>
              <a:t>an</a:t>
            </a:r>
            <a:r>
              <a:rPr lang="cs-CZ" dirty="0" smtClean="0"/>
              <a:t> infinitive </a:t>
            </a:r>
            <a:r>
              <a:rPr lang="cs-CZ" dirty="0" err="1" smtClean="0"/>
              <a:t>form</a:t>
            </a:r>
            <a:r>
              <a:rPr lang="cs-CZ" dirty="0" smtClean="0"/>
              <a:t>: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0296321"/>
              </p:ext>
            </p:extLst>
          </p:nvPr>
        </p:nvGraphicFramePr>
        <p:xfrm>
          <a:off x="1259632" y="1124744"/>
          <a:ext cx="6096000" cy="4032000"/>
        </p:xfrm>
        <a:graphic>
          <a:graphicData uri="http://schemas.openxmlformats.org/drawingml/2006/table">
            <a:tbl>
              <a:tblPr firstRow="1" bandRow="1">
                <a:tableStyleId>{D113A9D2-9D6B-4929-AA2D-F23B5EE8CBE7}</a:tableStyleId>
              </a:tblPr>
              <a:tblGrid>
                <a:gridCol w="1547802"/>
                <a:gridCol w="4548198"/>
              </a:tblGrid>
              <a:tr h="50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2400" dirty="0" err="1" smtClean="0"/>
                        <a:t>want</a:t>
                      </a:r>
                      <a:endParaRPr lang="cs-CZ" sz="2400" b="1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err="1" smtClean="0"/>
                        <a:t>We</a:t>
                      </a:r>
                      <a:r>
                        <a:rPr lang="cs-CZ" sz="2000" dirty="0" smtClean="0"/>
                        <a:t> </a:t>
                      </a:r>
                      <a:r>
                        <a:rPr lang="cs-CZ" sz="2000" u="sng" dirty="0" err="1" smtClean="0"/>
                        <a:t>want</a:t>
                      </a:r>
                      <a:r>
                        <a:rPr lang="cs-CZ" sz="2000" u="sng" baseline="0" dirty="0" smtClean="0"/>
                        <a:t> to </a:t>
                      </a:r>
                      <a:r>
                        <a:rPr lang="cs-CZ" sz="2000" baseline="0" dirty="0" err="1" smtClean="0"/>
                        <a:t>try</a:t>
                      </a:r>
                      <a:r>
                        <a:rPr lang="cs-CZ" sz="2000" baseline="0" dirty="0" smtClean="0"/>
                        <a:t> </a:t>
                      </a:r>
                      <a:r>
                        <a:rPr lang="cs-CZ" sz="2000" baseline="0" dirty="0" err="1" smtClean="0"/>
                        <a:t>it</a:t>
                      </a:r>
                      <a:r>
                        <a:rPr lang="cs-CZ" sz="2000" baseline="0" dirty="0" smtClean="0"/>
                        <a:t> </a:t>
                      </a:r>
                      <a:r>
                        <a:rPr lang="cs-CZ" sz="2000" baseline="0" dirty="0" err="1" smtClean="0"/>
                        <a:t>again</a:t>
                      </a:r>
                      <a:r>
                        <a:rPr lang="cs-CZ" sz="2000" baseline="0" dirty="0" smtClean="0"/>
                        <a:t> </a:t>
                      </a:r>
                      <a:r>
                        <a:rPr lang="cs-CZ" sz="2000" dirty="0" smtClean="0"/>
                        <a:t>.</a:t>
                      </a:r>
                    </a:p>
                  </a:txBody>
                  <a:tcPr/>
                </a:tc>
              </a:tr>
              <a:tr h="50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2400" dirty="0" err="1" smtClean="0"/>
                        <a:t>promise</a:t>
                      </a:r>
                      <a:endParaRPr lang="cs-CZ" sz="2400" b="1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/>
                        <a:t>I </a:t>
                      </a:r>
                      <a:r>
                        <a:rPr lang="cs-CZ" sz="2000" u="sng" dirty="0" err="1" smtClean="0"/>
                        <a:t>promised</a:t>
                      </a:r>
                      <a:r>
                        <a:rPr lang="cs-CZ" sz="2000" u="sng" dirty="0" smtClean="0"/>
                        <a:t> to </a:t>
                      </a:r>
                      <a:r>
                        <a:rPr lang="cs-CZ" sz="2000" dirty="0" err="1" smtClean="0"/>
                        <a:t>come</a:t>
                      </a:r>
                      <a:r>
                        <a:rPr lang="cs-CZ" sz="2000" dirty="0" smtClean="0"/>
                        <a:t>.</a:t>
                      </a:r>
                    </a:p>
                  </a:txBody>
                  <a:tcPr/>
                </a:tc>
              </a:tr>
              <a:tr h="50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2400" dirty="0" err="1" smtClean="0"/>
                        <a:t>agree</a:t>
                      </a:r>
                      <a:endParaRPr lang="cs-CZ" sz="2400" b="1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err="1" smtClean="0"/>
                        <a:t>Monica</a:t>
                      </a:r>
                      <a:r>
                        <a:rPr lang="cs-CZ" sz="2000" dirty="0" smtClean="0"/>
                        <a:t> </a:t>
                      </a:r>
                      <a:r>
                        <a:rPr lang="cs-CZ" sz="2000" u="sng" dirty="0" err="1" smtClean="0"/>
                        <a:t>agreed</a:t>
                      </a:r>
                      <a:r>
                        <a:rPr lang="cs-CZ" sz="2000" u="sng" dirty="0" smtClean="0"/>
                        <a:t> to</a:t>
                      </a:r>
                      <a:r>
                        <a:rPr lang="cs-CZ" sz="2000" u="sng" baseline="0" dirty="0" smtClean="0"/>
                        <a:t> </a:t>
                      </a:r>
                      <a:r>
                        <a:rPr lang="cs-CZ" sz="2000" baseline="0" dirty="0" smtClean="0"/>
                        <a:t>call </a:t>
                      </a:r>
                      <a:r>
                        <a:rPr lang="cs-CZ" sz="2000" baseline="0" dirty="0" err="1" smtClean="0"/>
                        <a:t>back</a:t>
                      </a:r>
                      <a:r>
                        <a:rPr lang="cs-CZ" sz="2000" baseline="0" dirty="0" smtClean="0"/>
                        <a:t>.</a:t>
                      </a:r>
                      <a:endParaRPr lang="cs-CZ" sz="2000" dirty="0" smtClean="0"/>
                    </a:p>
                  </a:txBody>
                  <a:tcPr/>
                </a:tc>
              </a:tr>
              <a:tr h="504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 err="1" smtClean="0"/>
                        <a:t>decide</a:t>
                      </a:r>
                      <a:endParaRPr lang="cs-CZ" sz="2400" b="1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err="1" smtClean="0"/>
                        <a:t>We</a:t>
                      </a:r>
                      <a:r>
                        <a:rPr lang="cs-CZ" sz="2000" dirty="0" smtClean="0"/>
                        <a:t> </a:t>
                      </a:r>
                      <a:r>
                        <a:rPr lang="cs-CZ" sz="2000" dirty="0" err="1" smtClean="0"/>
                        <a:t>have</a:t>
                      </a:r>
                      <a:r>
                        <a:rPr lang="cs-CZ" sz="2000" dirty="0" smtClean="0"/>
                        <a:t> </a:t>
                      </a:r>
                      <a:r>
                        <a:rPr lang="cs-CZ" sz="2000" u="sng" dirty="0" err="1" smtClean="0"/>
                        <a:t>decided</a:t>
                      </a:r>
                      <a:r>
                        <a:rPr lang="cs-CZ" sz="2000" u="sng" dirty="0" smtClean="0"/>
                        <a:t> to </a:t>
                      </a:r>
                      <a:r>
                        <a:rPr lang="cs-CZ" sz="2000" dirty="0" err="1" smtClean="0"/>
                        <a:t>leave</a:t>
                      </a:r>
                      <a:r>
                        <a:rPr lang="cs-CZ" sz="2000" dirty="0" smtClean="0"/>
                        <a:t> </a:t>
                      </a:r>
                      <a:r>
                        <a:rPr lang="cs-CZ" sz="2000" dirty="0" err="1" smtClean="0"/>
                        <a:t>earlier</a:t>
                      </a:r>
                      <a:r>
                        <a:rPr lang="cs-CZ" sz="2000" dirty="0" smtClean="0"/>
                        <a:t>.</a:t>
                      </a:r>
                    </a:p>
                  </a:txBody>
                  <a:tcPr/>
                </a:tc>
              </a:tr>
              <a:tr h="504000">
                <a:tc>
                  <a:txBody>
                    <a:bodyPr/>
                    <a:lstStyle/>
                    <a:p>
                      <a:r>
                        <a:rPr lang="cs-CZ" sz="2400" dirty="0" err="1" smtClean="0"/>
                        <a:t>refuse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James </a:t>
                      </a:r>
                      <a:r>
                        <a:rPr lang="cs-CZ" sz="2000" u="sng" dirty="0" err="1" smtClean="0"/>
                        <a:t>refused</a:t>
                      </a:r>
                      <a:r>
                        <a:rPr lang="cs-CZ" sz="2000" u="sng" dirty="0" smtClean="0"/>
                        <a:t> to </a:t>
                      </a:r>
                      <a:r>
                        <a:rPr lang="cs-CZ" sz="2000" dirty="0" err="1" smtClean="0"/>
                        <a:t>help</a:t>
                      </a:r>
                      <a:r>
                        <a:rPr lang="cs-CZ" sz="2000" dirty="0" smtClean="0"/>
                        <a:t> </a:t>
                      </a:r>
                      <a:r>
                        <a:rPr lang="cs-CZ" sz="2000" dirty="0" err="1" smtClean="0"/>
                        <a:t>me</a:t>
                      </a:r>
                      <a:r>
                        <a:rPr lang="cs-CZ" sz="2000" dirty="0" smtClean="0"/>
                        <a:t>.</a:t>
                      </a:r>
                      <a:endParaRPr lang="cs-CZ" sz="2000" dirty="0"/>
                    </a:p>
                  </a:txBody>
                  <a:tcPr/>
                </a:tc>
              </a:tr>
              <a:tr h="504000">
                <a:tc>
                  <a:txBody>
                    <a:bodyPr/>
                    <a:lstStyle/>
                    <a:p>
                      <a:r>
                        <a:rPr lang="cs-CZ" sz="2400" dirty="0" err="1" smtClean="0"/>
                        <a:t>forget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I </a:t>
                      </a:r>
                      <a:r>
                        <a:rPr lang="cs-CZ" sz="2000" dirty="0" err="1" smtClean="0"/>
                        <a:t>always</a:t>
                      </a:r>
                      <a:r>
                        <a:rPr lang="cs-CZ" sz="2000" dirty="0" smtClean="0"/>
                        <a:t> </a:t>
                      </a:r>
                      <a:r>
                        <a:rPr lang="cs-CZ" sz="2000" u="sng" dirty="0" err="1" smtClean="0"/>
                        <a:t>forget</a:t>
                      </a:r>
                      <a:r>
                        <a:rPr lang="cs-CZ" sz="2000" u="sng" dirty="0" smtClean="0"/>
                        <a:t> to </a:t>
                      </a:r>
                      <a:r>
                        <a:rPr lang="cs-CZ" sz="2000" dirty="0" err="1" smtClean="0"/>
                        <a:t>lock</a:t>
                      </a:r>
                      <a:r>
                        <a:rPr lang="cs-CZ" sz="2000" dirty="0" smtClean="0"/>
                        <a:t> </a:t>
                      </a:r>
                      <a:r>
                        <a:rPr lang="cs-CZ" sz="2000" dirty="0" err="1" smtClean="0"/>
                        <a:t>the</a:t>
                      </a:r>
                      <a:r>
                        <a:rPr lang="cs-CZ" sz="2000" dirty="0" smtClean="0"/>
                        <a:t> </a:t>
                      </a:r>
                      <a:r>
                        <a:rPr lang="cs-CZ" sz="2000" dirty="0" err="1" smtClean="0"/>
                        <a:t>door</a:t>
                      </a:r>
                      <a:r>
                        <a:rPr lang="cs-CZ" sz="2000" dirty="0" smtClean="0"/>
                        <a:t>.</a:t>
                      </a:r>
                      <a:endParaRPr lang="cs-CZ" sz="2000" dirty="0"/>
                    </a:p>
                  </a:txBody>
                  <a:tcPr/>
                </a:tc>
              </a:tr>
              <a:tr h="504000">
                <a:tc>
                  <a:txBody>
                    <a:bodyPr/>
                    <a:lstStyle/>
                    <a:p>
                      <a:r>
                        <a:rPr lang="cs-CZ" sz="2400" dirty="0" err="1" smtClean="0"/>
                        <a:t>offer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err="1" smtClean="0"/>
                        <a:t>Will</a:t>
                      </a:r>
                      <a:r>
                        <a:rPr lang="cs-CZ" sz="2000" dirty="0" smtClean="0"/>
                        <a:t> </a:t>
                      </a:r>
                      <a:r>
                        <a:rPr lang="cs-CZ" sz="2000" u="sng" dirty="0" err="1" smtClean="0"/>
                        <a:t>offered</a:t>
                      </a:r>
                      <a:r>
                        <a:rPr lang="cs-CZ" sz="2000" u="sng" dirty="0" smtClean="0"/>
                        <a:t> </a:t>
                      </a:r>
                      <a:r>
                        <a:rPr lang="cs-CZ" sz="2000" u="sng" dirty="0" err="1" smtClean="0"/>
                        <a:t>me</a:t>
                      </a:r>
                      <a:r>
                        <a:rPr lang="cs-CZ" sz="2000" u="sng" dirty="0" smtClean="0"/>
                        <a:t> to</a:t>
                      </a:r>
                      <a:r>
                        <a:rPr lang="cs-CZ" sz="2000" u="sng" baseline="0" dirty="0" smtClean="0"/>
                        <a:t> </a:t>
                      </a:r>
                      <a:r>
                        <a:rPr lang="cs-CZ" sz="2000" baseline="0" dirty="0" smtClean="0"/>
                        <a:t>use his </a:t>
                      </a:r>
                      <a:r>
                        <a:rPr lang="cs-CZ" sz="2000" baseline="0" dirty="0" err="1" smtClean="0"/>
                        <a:t>phone</a:t>
                      </a:r>
                      <a:r>
                        <a:rPr lang="cs-CZ" sz="2000" baseline="0" dirty="0" smtClean="0"/>
                        <a:t>.</a:t>
                      </a:r>
                      <a:endParaRPr lang="cs-CZ" sz="2000" dirty="0"/>
                    </a:p>
                  </a:txBody>
                  <a:tcPr/>
                </a:tc>
              </a:tr>
              <a:tr h="504000">
                <a:tc>
                  <a:txBody>
                    <a:bodyPr/>
                    <a:lstStyle/>
                    <a:p>
                      <a:r>
                        <a:rPr lang="cs-CZ" sz="2400" dirty="0" err="1" smtClean="0"/>
                        <a:t>need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I </a:t>
                      </a:r>
                      <a:r>
                        <a:rPr lang="cs-CZ" sz="2000" u="sng" dirty="0" err="1" smtClean="0"/>
                        <a:t>need</a:t>
                      </a:r>
                      <a:r>
                        <a:rPr lang="cs-CZ" sz="2000" u="sng" dirty="0" smtClean="0"/>
                        <a:t> to </a:t>
                      </a:r>
                      <a:r>
                        <a:rPr lang="cs-CZ" sz="2000" dirty="0" err="1" smtClean="0"/>
                        <a:t>see</a:t>
                      </a:r>
                      <a:r>
                        <a:rPr lang="cs-CZ" sz="2000" dirty="0" smtClean="0"/>
                        <a:t> </a:t>
                      </a:r>
                      <a:r>
                        <a:rPr lang="cs-CZ" sz="2000" dirty="0" err="1" smtClean="0"/>
                        <a:t>the</a:t>
                      </a:r>
                      <a:r>
                        <a:rPr lang="cs-CZ" sz="2000" dirty="0" smtClean="0"/>
                        <a:t> </a:t>
                      </a:r>
                      <a:r>
                        <a:rPr lang="cs-CZ" sz="2000" dirty="0" err="1" smtClean="0"/>
                        <a:t>dentist</a:t>
                      </a:r>
                      <a:r>
                        <a:rPr lang="cs-CZ" sz="2000" dirty="0" smtClean="0"/>
                        <a:t>.</a:t>
                      </a:r>
                      <a:endParaRPr lang="cs-CZ" sz="20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Obdélník 5"/>
          <p:cNvSpPr/>
          <p:nvPr/>
        </p:nvSpPr>
        <p:spPr>
          <a:xfrm>
            <a:off x="1331640" y="1196752"/>
            <a:ext cx="1439308" cy="32689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1329113" y="1748800"/>
            <a:ext cx="1439308" cy="32689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1326586" y="2248816"/>
            <a:ext cx="1439308" cy="32689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1326586" y="2722641"/>
            <a:ext cx="1439308" cy="32689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1326586" y="3191682"/>
            <a:ext cx="1439308" cy="32689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1326586" y="3733842"/>
            <a:ext cx="1439308" cy="32689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1326586" y="4238486"/>
            <a:ext cx="1439308" cy="32689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1326586" y="4743130"/>
            <a:ext cx="1439308" cy="32689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87624" y="4941168"/>
            <a:ext cx="7550224" cy="1143000"/>
          </a:xfrm>
        </p:spPr>
        <p:txBody>
          <a:bodyPr/>
          <a:lstStyle/>
          <a:p>
            <a:r>
              <a:rPr lang="cs-CZ" dirty="0" smtClean="0"/>
              <a:t>Verb + -</a:t>
            </a:r>
            <a:r>
              <a:rPr lang="cs-CZ" dirty="0" err="1" smtClean="0"/>
              <a:t>ing</a:t>
            </a:r>
            <a:r>
              <a:rPr lang="cs-CZ" dirty="0" smtClean="0"/>
              <a:t> / infinitive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79512" y="332656"/>
            <a:ext cx="8856984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These </a:t>
            </a:r>
            <a:r>
              <a:rPr lang="cs-CZ" dirty="0" err="1" smtClean="0"/>
              <a:t>verbs</a:t>
            </a:r>
            <a:r>
              <a:rPr lang="cs-CZ" dirty="0" smtClean="0"/>
              <a:t> </a:t>
            </a:r>
            <a:r>
              <a:rPr lang="cs-CZ" dirty="0" err="1" smtClean="0"/>
              <a:t>can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–</a:t>
            </a:r>
            <a:r>
              <a:rPr lang="cs-CZ" dirty="0" err="1" smtClean="0"/>
              <a:t>ing</a:t>
            </a:r>
            <a:r>
              <a:rPr lang="cs-CZ" dirty="0" smtClean="0"/>
              <a:t> </a:t>
            </a:r>
            <a:r>
              <a:rPr lang="cs-CZ" dirty="0" err="1" smtClean="0"/>
              <a:t>form</a:t>
            </a:r>
            <a:r>
              <a:rPr lang="cs-CZ" dirty="0" smtClean="0"/>
              <a:t> </a:t>
            </a:r>
            <a:r>
              <a:rPr lang="cs-CZ" dirty="0" err="1" smtClean="0"/>
              <a:t>or</a:t>
            </a:r>
            <a:r>
              <a:rPr lang="cs-CZ" dirty="0" smtClean="0"/>
              <a:t> </a:t>
            </a:r>
            <a:r>
              <a:rPr lang="cs-CZ" dirty="0" err="1" smtClean="0"/>
              <a:t>an</a:t>
            </a:r>
            <a:r>
              <a:rPr lang="cs-CZ" dirty="0" smtClean="0"/>
              <a:t> infinitive: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5792094"/>
              </p:ext>
            </p:extLst>
          </p:nvPr>
        </p:nvGraphicFramePr>
        <p:xfrm>
          <a:off x="1403648" y="1052736"/>
          <a:ext cx="6408712" cy="3200400"/>
        </p:xfrm>
        <a:graphic>
          <a:graphicData uri="http://schemas.openxmlformats.org/drawingml/2006/table">
            <a:tbl>
              <a:tblPr firstRow="1" bandRow="1">
                <a:tableStyleId>{D113A9D2-9D6B-4929-AA2D-F23B5EE8CBE7}</a:tableStyleId>
              </a:tblPr>
              <a:tblGrid>
                <a:gridCol w="1224136"/>
                <a:gridCol w="5184576"/>
              </a:tblGrid>
              <a:tr h="37084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2400" dirty="0" err="1" smtClean="0"/>
                        <a:t>like</a:t>
                      </a:r>
                      <a:endParaRPr lang="cs-CZ" sz="2400" b="1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/>
                        <a:t>I </a:t>
                      </a:r>
                      <a:r>
                        <a:rPr lang="cs-CZ" sz="2000" dirty="0" err="1" smtClean="0"/>
                        <a:t>like</a:t>
                      </a:r>
                      <a:r>
                        <a:rPr lang="cs-CZ" sz="2000" dirty="0" smtClean="0"/>
                        <a:t> </a:t>
                      </a:r>
                      <a:r>
                        <a:rPr lang="cs-CZ" sz="2000" dirty="0" err="1" smtClean="0"/>
                        <a:t>play</a:t>
                      </a:r>
                      <a:r>
                        <a:rPr lang="cs-CZ" sz="2000" u="sng" dirty="0" err="1" smtClean="0"/>
                        <a:t>ing</a:t>
                      </a:r>
                      <a:r>
                        <a:rPr lang="cs-CZ" sz="2000" dirty="0" smtClean="0"/>
                        <a:t>/</a:t>
                      </a:r>
                      <a:r>
                        <a:rPr lang="cs-CZ" sz="2000" u="sng" dirty="0" smtClean="0"/>
                        <a:t>to play </a:t>
                      </a:r>
                      <a:r>
                        <a:rPr lang="cs-CZ" sz="2000" dirty="0" smtClean="0"/>
                        <a:t>golf.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2400" dirty="0" smtClean="0"/>
                        <a:t>love</a:t>
                      </a:r>
                      <a:endParaRPr lang="cs-CZ" sz="2400" b="1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/>
                        <a:t>Henry </a:t>
                      </a:r>
                      <a:r>
                        <a:rPr lang="cs-CZ" sz="2000" dirty="0" err="1" smtClean="0"/>
                        <a:t>loves</a:t>
                      </a:r>
                      <a:r>
                        <a:rPr lang="cs-CZ" sz="2000" dirty="0" smtClean="0"/>
                        <a:t> </a:t>
                      </a:r>
                      <a:r>
                        <a:rPr lang="cs-CZ" sz="2000" dirty="0" err="1" smtClean="0"/>
                        <a:t>rid</a:t>
                      </a:r>
                      <a:r>
                        <a:rPr lang="cs-CZ" sz="2000" u="sng" dirty="0" err="1" smtClean="0"/>
                        <a:t>ing</a:t>
                      </a:r>
                      <a:r>
                        <a:rPr lang="cs-CZ" sz="2000" baseline="0" dirty="0" smtClean="0"/>
                        <a:t>/</a:t>
                      </a:r>
                      <a:r>
                        <a:rPr lang="cs-CZ" sz="2000" u="sng" baseline="0" dirty="0" smtClean="0"/>
                        <a:t>to </a:t>
                      </a:r>
                      <a:r>
                        <a:rPr lang="cs-CZ" sz="2000" u="sng" baseline="0" dirty="0" err="1" smtClean="0"/>
                        <a:t>ride</a:t>
                      </a:r>
                      <a:r>
                        <a:rPr lang="cs-CZ" sz="2000" u="sng" baseline="0" dirty="0" smtClean="0"/>
                        <a:t> </a:t>
                      </a:r>
                      <a:r>
                        <a:rPr lang="cs-CZ" sz="2000" baseline="0" dirty="0" smtClean="0"/>
                        <a:t>a </a:t>
                      </a:r>
                      <a:r>
                        <a:rPr lang="cs-CZ" sz="2000" baseline="0" dirty="0" err="1" smtClean="0"/>
                        <a:t>horse</a:t>
                      </a:r>
                      <a:r>
                        <a:rPr lang="cs-CZ" sz="2000" baseline="0" dirty="0" smtClean="0"/>
                        <a:t>.</a:t>
                      </a:r>
                      <a:endParaRPr lang="cs-CZ" sz="200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2400" dirty="0" err="1" smtClean="0"/>
                        <a:t>hate</a:t>
                      </a:r>
                      <a:endParaRPr lang="cs-CZ" sz="2400" b="1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err="1" smtClean="0"/>
                        <a:t>Our</a:t>
                      </a:r>
                      <a:r>
                        <a:rPr lang="cs-CZ" sz="2000" dirty="0" smtClean="0"/>
                        <a:t> </a:t>
                      </a:r>
                      <a:r>
                        <a:rPr lang="cs-CZ" sz="2000" dirty="0" err="1" smtClean="0"/>
                        <a:t>cat</a:t>
                      </a:r>
                      <a:r>
                        <a:rPr lang="cs-CZ" sz="2000" baseline="0" dirty="0" smtClean="0"/>
                        <a:t> </a:t>
                      </a:r>
                      <a:r>
                        <a:rPr lang="cs-CZ" sz="2000" baseline="0" dirty="0" err="1" smtClean="0"/>
                        <a:t>hates</a:t>
                      </a:r>
                      <a:r>
                        <a:rPr lang="cs-CZ" sz="2000" baseline="0" dirty="0" smtClean="0"/>
                        <a:t> </a:t>
                      </a:r>
                      <a:r>
                        <a:rPr lang="cs-CZ" sz="2000" baseline="0" dirty="0" err="1" smtClean="0"/>
                        <a:t>be</a:t>
                      </a:r>
                      <a:r>
                        <a:rPr lang="cs-CZ" sz="2000" u="sng" baseline="0" dirty="0" err="1" smtClean="0"/>
                        <a:t>ing</a:t>
                      </a:r>
                      <a:r>
                        <a:rPr lang="cs-CZ" sz="2000" baseline="0" dirty="0" smtClean="0"/>
                        <a:t>/</a:t>
                      </a:r>
                      <a:r>
                        <a:rPr lang="cs-CZ" sz="2000" u="sng" baseline="0" dirty="0" smtClean="0"/>
                        <a:t>to </a:t>
                      </a:r>
                      <a:r>
                        <a:rPr lang="cs-CZ" sz="2000" u="sng" baseline="0" dirty="0" err="1" smtClean="0"/>
                        <a:t>be</a:t>
                      </a:r>
                      <a:r>
                        <a:rPr lang="cs-CZ" sz="2000" u="sng" baseline="0" dirty="0" smtClean="0"/>
                        <a:t> </a:t>
                      </a:r>
                      <a:r>
                        <a:rPr lang="cs-CZ" sz="2000" baseline="0" dirty="0" err="1" smtClean="0"/>
                        <a:t>alone</a:t>
                      </a:r>
                      <a:r>
                        <a:rPr lang="cs-CZ" sz="2000" baseline="0" dirty="0" smtClean="0"/>
                        <a:t>.</a:t>
                      </a:r>
                      <a:endParaRPr lang="cs-CZ" sz="200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 err="1" smtClean="0"/>
                        <a:t>try</a:t>
                      </a:r>
                      <a:endParaRPr lang="cs-CZ" sz="2400" b="1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err="1" smtClean="0"/>
                        <a:t>Have</a:t>
                      </a:r>
                      <a:r>
                        <a:rPr lang="cs-CZ" sz="2000" dirty="0" smtClean="0"/>
                        <a:t> </a:t>
                      </a:r>
                      <a:r>
                        <a:rPr lang="cs-CZ" sz="2000" dirty="0" err="1" smtClean="0"/>
                        <a:t>you</a:t>
                      </a:r>
                      <a:r>
                        <a:rPr lang="cs-CZ" sz="2000" dirty="0" smtClean="0"/>
                        <a:t> </a:t>
                      </a:r>
                      <a:r>
                        <a:rPr lang="cs-CZ" sz="2000" dirty="0" err="1" smtClean="0"/>
                        <a:t>tried</a:t>
                      </a:r>
                      <a:r>
                        <a:rPr lang="cs-CZ" sz="2000" dirty="0" smtClean="0"/>
                        <a:t> </a:t>
                      </a:r>
                      <a:r>
                        <a:rPr lang="cs-CZ" sz="2000" dirty="0" err="1" smtClean="0"/>
                        <a:t>eat</a:t>
                      </a:r>
                      <a:r>
                        <a:rPr lang="cs-CZ" sz="2000" u="sng" dirty="0" err="1" smtClean="0"/>
                        <a:t>ing</a:t>
                      </a:r>
                      <a:r>
                        <a:rPr lang="cs-CZ" sz="2000" dirty="0" smtClean="0"/>
                        <a:t>/</a:t>
                      </a:r>
                      <a:r>
                        <a:rPr lang="cs-CZ" sz="2000" u="sng" dirty="0" smtClean="0"/>
                        <a:t>to</a:t>
                      </a:r>
                      <a:r>
                        <a:rPr lang="cs-CZ" sz="2000" u="sng" baseline="0" dirty="0" smtClean="0"/>
                        <a:t> </a:t>
                      </a:r>
                      <a:r>
                        <a:rPr lang="cs-CZ" sz="2000" u="sng" baseline="0" dirty="0" err="1" smtClean="0"/>
                        <a:t>eat</a:t>
                      </a:r>
                      <a:r>
                        <a:rPr lang="cs-CZ" sz="2000" u="sng" baseline="0" dirty="0" smtClean="0"/>
                        <a:t> </a:t>
                      </a:r>
                      <a:r>
                        <a:rPr lang="cs-CZ" sz="2000" baseline="0" dirty="0" err="1" smtClean="0"/>
                        <a:t>sushi</a:t>
                      </a:r>
                      <a:r>
                        <a:rPr lang="cs-CZ" sz="2000" baseline="0" dirty="0" smtClean="0"/>
                        <a:t>?</a:t>
                      </a:r>
                      <a:endParaRPr lang="cs-CZ" sz="200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err="1" smtClean="0"/>
                        <a:t>prefer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He</a:t>
                      </a:r>
                      <a:r>
                        <a:rPr lang="cs-CZ" sz="2000" baseline="0" dirty="0" smtClean="0"/>
                        <a:t> </a:t>
                      </a:r>
                      <a:r>
                        <a:rPr lang="cs-CZ" sz="2000" baseline="0" dirty="0" err="1" smtClean="0"/>
                        <a:t>prefers</a:t>
                      </a:r>
                      <a:r>
                        <a:rPr lang="cs-CZ" sz="2000" baseline="0" dirty="0" smtClean="0"/>
                        <a:t> </a:t>
                      </a:r>
                      <a:r>
                        <a:rPr lang="cs-CZ" sz="2000" baseline="0" dirty="0" err="1" smtClean="0"/>
                        <a:t>read</a:t>
                      </a:r>
                      <a:r>
                        <a:rPr lang="cs-CZ" sz="2000" u="sng" baseline="0" dirty="0" err="1" smtClean="0"/>
                        <a:t>ing</a:t>
                      </a:r>
                      <a:r>
                        <a:rPr lang="cs-CZ" sz="2000" baseline="0" dirty="0" smtClean="0"/>
                        <a:t>/</a:t>
                      </a:r>
                      <a:r>
                        <a:rPr lang="cs-CZ" sz="2000" u="sng" baseline="0" dirty="0" smtClean="0"/>
                        <a:t>to </a:t>
                      </a:r>
                      <a:r>
                        <a:rPr lang="cs-CZ" sz="2000" u="sng" baseline="0" dirty="0" err="1" smtClean="0"/>
                        <a:t>read</a:t>
                      </a:r>
                      <a:r>
                        <a:rPr lang="cs-CZ" sz="2000" u="sng" baseline="0" dirty="0" smtClean="0"/>
                        <a:t> </a:t>
                      </a:r>
                      <a:r>
                        <a:rPr lang="cs-CZ" sz="2000" baseline="0" dirty="0" smtClean="0"/>
                        <a:t>fantasy </a:t>
                      </a:r>
                      <a:r>
                        <a:rPr lang="cs-CZ" sz="2000" baseline="0" dirty="0" err="1" smtClean="0"/>
                        <a:t>books</a:t>
                      </a:r>
                      <a:r>
                        <a:rPr lang="cs-CZ" sz="2000" baseline="0" dirty="0" smtClean="0"/>
                        <a:t>.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start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Mary </a:t>
                      </a:r>
                      <a:r>
                        <a:rPr lang="cs-CZ" sz="2000" dirty="0" err="1" smtClean="0"/>
                        <a:t>started</a:t>
                      </a:r>
                      <a:r>
                        <a:rPr lang="cs-CZ" sz="2000" dirty="0" smtClean="0"/>
                        <a:t> </a:t>
                      </a:r>
                      <a:r>
                        <a:rPr lang="cs-CZ" sz="2000" dirty="0" err="1" smtClean="0"/>
                        <a:t>play</a:t>
                      </a:r>
                      <a:r>
                        <a:rPr lang="cs-CZ" sz="2000" u="sng" dirty="0" err="1" smtClean="0"/>
                        <a:t>ing</a:t>
                      </a:r>
                      <a:r>
                        <a:rPr lang="cs-CZ" sz="2000" u="sng" dirty="0" smtClean="0"/>
                        <a:t>/to</a:t>
                      </a:r>
                      <a:r>
                        <a:rPr lang="cs-CZ" sz="2000" u="sng" baseline="0" dirty="0" smtClean="0"/>
                        <a:t> play </a:t>
                      </a:r>
                      <a:r>
                        <a:rPr lang="cs-CZ" sz="2000" baseline="0" dirty="0" err="1" smtClean="0"/>
                        <a:t>the</a:t>
                      </a:r>
                      <a:r>
                        <a:rPr lang="cs-CZ" sz="2000" baseline="0" dirty="0" smtClean="0"/>
                        <a:t> piano.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err="1" smtClean="0"/>
                        <a:t>adore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err="1" smtClean="0"/>
                        <a:t>She</a:t>
                      </a:r>
                      <a:r>
                        <a:rPr lang="cs-CZ" sz="2000" dirty="0" smtClean="0"/>
                        <a:t> </a:t>
                      </a:r>
                      <a:r>
                        <a:rPr lang="cs-CZ" sz="2000" dirty="0" err="1" smtClean="0"/>
                        <a:t>adores</a:t>
                      </a:r>
                      <a:r>
                        <a:rPr lang="cs-CZ" sz="2000" dirty="0" smtClean="0"/>
                        <a:t> </a:t>
                      </a:r>
                      <a:r>
                        <a:rPr lang="cs-CZ" sz="2000" dirty="0" err="1" smtClean="0"/>
                        <a:t>cook</a:t>
                      </a:r>
                      <a:r>
                        <a:rPr lang="cs-CZ" sz="2000" u="sng" dirty="0" err="1" smtClean="0"/>
                        <a:t>ing</a:t>
                      </a:r>
                      <a:r>
                        <a:rPr lang="cs-CZ" sz="2000" dirty="0" smtClean="0"/>
                        <a:t>/</a:t>
                      </a:r>
                      <a:r>
                        <a:rPr lang="cs-CZ" sz="2000" u="sng" dirty="0" smtClean="0"/>
                        <a:t>to </a:t>
                      </a:r>
                      <a:r>
                        <a:rPr lang="cs-CZ" sz="2000" u="sng" dirty="0" err="1" smtClean="0"/>
                        <a:t>cook</a:t>
                      </a:r>
                      <a:r>
                        <a:rPr lang="cs-CZ" sz="2000" dirty="0" smtClean="0"/>
                        <a:t>.</a:t>
                      </a:r>
                      <a:endParaRPr lang="cs-CZ" sz="20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Obdélník 5"/>
          <p:cNvSpPr/>
          <p:nvPr/>
        </p:nvSpPr>
        <p:spPr>
          <a:xfrm>
            <a:off x="1475656" y="1119036"/>
            <a:ext cx="1152128" cy="32689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1475656" y="1565392"/>
            <a:ext cx="1152128" cy="32689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1475656" y="2021227"/>
            <a:ext cx="1152128" cy="32689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1475656" y="2494582"/>
            <a:ext cx="1152128" cy="32689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1475656" y="3862187"/>
            <a:ext cx="1151276" cy="32689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1475656" y="3377376"/>
            <a:ext cx="1151276" cy="32689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1476508" y="2967937"/>
            <a:ext cx="1151276" cy="32689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1" grpId="0" animBg="1"/>
      <p:bldP spid="12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35696" y="4941168"/>
            <a:ext cx="6512511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Verb + -</a:t>
            </a:r>
            <a:r>
              <a:rPr lang="cs-CZ" dirty="0" err="1" smtClean="0"/>
              <a:t>ing</a:t>
            </a:r>
            <a:r>
              <a:rPr lang="cs-CZ" dirty="0" smtClean="0"/>
              <a:t> / infinitive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These </a:t>
            </a:r>
            <a:r>
              <a:rPr lang="cs-CZ" dirty="0" err="1" smtClean="0"/>
              <a:t>verbs</a:t>
            </a:r>
            <a:r>
              <a:rPr lang="cs-CZ" dirty="0" smtClean="0"/>
              <a:t> </a:t>
            </a:r>
            <a:r>
              <a:rPr lang="cs-CZ" dirty="0" err="1" smtClean="0"/>
              <a:t>can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either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–</a:t>
            </a:r>
            <a:r>
              <a:rPr lang="cs-CZ" dirty="0" err="1" smtClean="0"/>
              <a:t>ing</a:t>
            </a:r>
            <a:r>
              <a:rPr lang="cs-CZ" dirty="0" smtClean="0"/>
              <a:t> </a:t>
            </a:r>
            <a:r>
              <a:rPr lang="cs-CZ" dirty="0" err="1" smtClean="0"/>
              <a:t>form</a:t>
            </a:r>
            <a:r>
              <a:rPr lang="cs-CZ" dirty="0" smtClean="0"/>
              <a:t> </a:t>
            </a:r>
            <a:r>
              <a:rPr lang="cs-CZ" dirty="0" err="1" smtClean="0"/>
              <a:t>or</a:t>
            </a:r>
            <a:r>
              <a:rPr lang="cs-CZ" dirty="0" smtClean="0"/>
              <a:t> </a:t>
            </a:r>
            <a:r>
              <a:rPr lang="cs-CZ" dirty="0" err="1" smtClean="0"/>
              <a:t>an</a:t>
            </a:r>
            <a:r>
              <a:rPr lang="cs-CZ" dirty="0" smtClean="0"/>
              <a:t> infinitive, </a:t>
            </a:r>
            <a:r>
              <a:rPr lang="cs-CZ" dirty="0" err="1" smtClean="0"/>
              <a:t>but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meaning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different</a:t>
            </a:r>
            <a:r>
              <a:rPr lang="cs-CZ" dirty="0" smtClean="0"/>
              <a:t>: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  <a:p>
            <a:pPr>
              <a:buNone/>
            </a:pPr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5852755"/>
              </p:ext>
            </p:extLst>
          </p:nvPr>
        </p:nvGraphicFramePr>
        <p:xfrm>
          <a:off x="539552" y="1916832"/>
          <a:ext cx="8352928" cy="2745286"/>
        </p:xfrm>
        <a:graphic>
          <a:graphicData uri="http://schemas.openxmlformats.org/drawingml/2006/table">
            <a:tbl>
              <a:tblPr firstRow="1" bandRow="1">
                <a:tableStyleId>{D113A9D2-9D6B-4929-AA2D-F23B5EE8CBE7}</a:tableStyleId>
              </a:tblPr>
              <a:tblGrid>
                <a:gridCol w="2304256"/>
                <a:gridCol w="6048672"/>
              </a:tblGrid>
              <a:tr h="115212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2000" dirty="0" smtClean="0"/>
                        <a:t>stop to do</a:t>
                      </a:r>
                    </a:p>
                    <a:p>
                      <a:endParaRPr lang="cs-CZ" sz="2000" dirty="0"/>
                    </a:p>
                    <a:p>
                      <a:pPr>
                        <a:buNone/>
                      </a:pPr>
                      <a:r>
                        <a:rPr lang="cs-CZ" sz="2000" dirty="0" smtClean="0"/>
                        <a:t>stop </a:t>
                      </a:r>
                      <a:r>
                        <a:rPr lang="cs-CZ" sz="2000" dirty="0" err="1" smtClean="0"/>
                        <a:t>doing</a:t>
                      </a:r>
                      <a:endParaRPr lang="cs-CZ" sz="2000" b="1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err="1" smtClean="0"/>
                        <a:t>We</a:t>
                      </a:r>
                      <a:r>
                        <a:rPr lang="cs-CZ" sz="2000" dirty="0" smtClean="0"/>
                        <a:t> </a:t>
                      </a:r>
                      <a:r>
                        <a:rPr lang="cs-CZ" sz="2000" dirty="0" err="1" smtClean="0"/>
                        <a:t>stopped</a:t>
                      </a:r>
                      <a:r>
                        <a:rPr lang="cs-CZ" sz="2000" dirty="0" smtClean="0"/>
                        <a:t> to </a:t>
                      </a:r>
                      <a:r>
                        <a:rPr lang="cs-CZ" sz="2000" dirty="0" err="1" smtClean="0"/>
                        <a:t>say</a:t>
                      </a:r>
                      <a:r>
                        <a:rPr lang="cs-CZ" sz="2000" dirty="0" smtClean="0"/>
                        <a:t> </a:t>
                      </a:r>
                      <a:r>
                        <a:rPr lang="cs-CZ" sz="2000" dirty="0" err="1" smtClean="0"/>
                        <a:t>hello</a:t>
                      </a:r>
                      <a:r>
                        <a:rPr lang="cs-CZ" sz="2000" dirty="0" smtClean="0"/>
                        <a:t> to Emma.</a:t>
                      </a:r>
                    </a:p>
                    <a:p>
                      <a:endParaRPr lang="cs-CZ" sz="200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err="1" smtClean="0"/>
                        <a:t>She</a:t>
                      </a:r>
                      <a:r>
                        <a:rPr lang="cs-CZ" sz="2000" dirty="0" smtClean="0"/>
                        <a:t> </a:t>
                      </a:r>
                      <a:r>
                        <a:rPr lang="cs-CZ" sz="2000" dirty="0" err="1" smtClean="0"/>
                        <a:t>stopped</a:t>
                      </a:r>
                      <a:r>
                        <a:rPr lang="cs-CZ" sz="2000" dirty="0" smtClean="0"/>
                        <a:t> smoking.</a:t>
                      </a:r>
                    </a:p>
                  </a:txBody>
                  <a:tcPr/>
                </a:tc>
              </a:tr>
              <a:tr h="159315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2000" dirty="0" err="1" smtClean="0"/>
                        <a:t>remember</a:t>
                      </a:r>
                      <a:r>
                        <a:rPr lang="cs-CZ" sz="2000" dirty="0" smtClean="0"/>
                        <a:t> to do</a:t>
                      </a:r>
                    </a:p>
                    <a:p>
                      <a:endParaRPr lang="cs-CZ" sz="200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err="1" smtClean="0"/>
                        <a:t>remember</a:t>
                      </a:r>
                      <a:r>
                        <a:rPr lang="cs-CZ" sz="2000" dirty="0" smtClean="0"/>
                        <a:t> </a:t>
                      </a:r>
                      <a:r>
                        <a:rPr lang="cs-CZ" sz="2000" dirty="0" err="1" smtClean="0"/>
                        <a:t>doing</a:t>
                      </a:r>
                      <a:endParaRPr lang="cs-CZ" sz="2000" b="1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/>
                        <a:t>I </a:t>
                      </a:r>
                      <a:r>
                        <a:rPr lang="cs-CZ" sz="2000" dirty="0" err="1" smtClean="0"/>
                        <a:t>never</a:t>
                      </a:r>
                      <a:r>
                        <a:rPr lang="cs-CZ" sz="2000" dirty="0" smtClean="0"/>
                        <a:t> </a:t>
                      </a:r>
                      <a:r>
                        <a:rPr lang="cs-CZ" sz="2000" dirty="0" err="1" smtClean="0"/>
                        <a:t>remember</a:t>
                      </a:r>
                      <a:r>
                        <a:rPr lang="cs-CZ" sz="2000" dirty="0" smtClean="0"/>
                        <a:t> to do my </a:t>
                      </a:r>
                      <a:r>
                        <a:rPr lang="cs-CZ" sz="2000" dirty="0" err="1" smtClean="0"/>
                        <a:t>homework</a:t>
                      </a:r>
                      <a:r>
                        <a:rPr lang="cs-CZ" sz="2000" dirty="0" smtClean="0"/>
                        <a:t> in </a:t>
                      </a:r>
                      <a:r>
                        <a:rPr lang="cs-CZ" sz="2000" dirty="0" err="1" smtClean="0"/>
                        <a:t>time</a:t>
                      </a:r>
                      <a:r>
                        <a:rPr lang="cs-CZ" sz="2000" dirty="0" smtClean="0"/>
                        <a:t>!</a:t>
                      </a:r>
                    </a:p>
                    <a:p>
                      <a:endParaRPr lang="cs-CZ" sz="200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/>
                        <a:t>I </a:t>
                      </a:r>
                      <a:r>
                        <a:rPr lang="cs-CZ" sz="2000" dirty="0" err="1" smtClean="0"/>
                        <a:t>remember</a:t>
                      </a:r>
                      <a:r>
                        <a:rPr lang="cs-CZ" sz="2000" dirty="0" smtClean="0"/>
                        <a:t> </a:t>
                      </a:r>
                      <a:r>
                        <a:rPr lang="cs-CZ" sz="2000" dirty="0" err="1" smtClean="0"/>
                        <a:t>playing</a:t>
                      </a:r>
                      <a:r>
                        <a:rPr lang="cs-CZ" sz="2000" dirty="0" smtClean="0"/>
                        <a:t> </a:t>
                      </a:r>
                      <a:r>
                        <a:rPr lang="cs-CZ" sz="2000" dirty="0" err="1" smtClean="0"/>
                        <a:t>fotball</a:t>
                      </a:r>
                      <a:r>
                        <a:rPr lang="cs-CZ" sz="2000" dirty="0" smtClean="0"/>
                        <a:t> </a:t>
                      </a:r>
                      <a:r>
                        <a:rPr lang="cs-CZ" sz="2000" dirty="0" err="1" smtClean="0"/>
                        <a:t>with</a:t>
                      </a:r>
                      <a:r>
                        <a:rPr lang="cs-CZ" sz="2000" dirty="0" smtClean="0"/>
                        <a:t> my cousin </a:t>
                      </a:r>
                      <a:r>
                        <a:rPr lang="cs-CZ" sz="2000" dirty="0" err="1" smtClean="0"/>
                        <a:t>when</a:t>
                      </a:r>
                      <a:r>
                        <a:rPr lang="cs-CZ" sz="2000" dirty="0" smtClean="0"/>
                        <a:t> </a:t>
                      </a:r>
                      <a:r>
                        <a:rPr lang="cs-CZ" sz="2000" dirty="0" err="1" smtClean="0"/>
                        <a:t>we</a:t>
                      </a:r>
                      <a:r>
                        <a:rPr lang="cs-CZ" sz="2000" dirty="0" smtClean="0"/>
                        <a:t> </a:t>
                      </a:r>
                      <a:r>
                        <a:rPr lang="cs-CZ" sz="2000" dirty="0" err="1" smtClean="0"/>
                        <a:t>were</a:t>
                      </a:r>
                      <a:r>
                        <a:rPr lang="cs-CZ" sz="2000" dirty="0" smtClean="0"/>
                        <a:t> </a:t>
                      </a:r>
                      <a:r>
                        <a:rPr lang="cs-CZ" sz="2000" dirty="0" err="1" smtClean="0"/>
                        <a:t>about</a:t>
                      </a:r>
                      <a:r>
                        <a:rPr lang="cs-CZ" sz="2000" dirty="0" smtClean="0"/>
                        <a:t> 5. </a:t>
                      </a:r>
                      <a:r>
                        <a:rPr lang="cs-CZ" sz="2000" dirty="0" err="1" smtClean="0"/>
                        <a:t>It</a:t>
                      </a:r>
                      <a:r>
                        <a:rPr lang="cs-CZ" sz="2000" dirty="0" smtClean="0"/>
                        <a:t> </a:t>
                      </a:r>
                      <a:r>
                        <a:rPr lang="cs-CZ" sz="2000" dirty="0" err="1" smtClean="0"/>
                        <a:t>was</a:t>
                      </a:r>
                      <a:r>
                        <a:rPr lang="cs-CZ" sz="2000" dirty="0" smtClean="0"/>
                        <a:t> </a:t>
                      </a:r>
                      <a:r>
                        <a:rPr lang="cs-CZ" sz="2000" dirty="0" err="1" smtClean="0"/>
                        <a:t>great</a:t>
                      </a:r>
                      <a:r>
                        <a:rPr lang="cs-CZ" sz="2000" dirty="0" smtClean="0"/>
                        <a:t>!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Obdélník 5"/>
          <p:cNvSpPr/>
          <p:nvPr/>
        </p:nvSpPr>
        <p:spPr>
          <a:xfrm>
            <a:off x="611560" y="1988840"/>
            <a:ext cx="2016224" cy="32689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09033" y="2547537"/>
            <a:ext cx="2016224" cy="32689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609033" y="3175915"/>
            <a:ext cx="2016224" cy="32689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609033" y="3711855"/>
            <a:ext cx="2016224" cy="32689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Lucka\AppData\Local\Microsoft\Windows\Temporary Internet Files\Content.IE5\B0LLD3I8\MC90044188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4696615"/>
            <a:ext cx="1279525" cy="1784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cs-CZ" dirty="0" err="1" smtClean="0"/>
              <a:t>excercise</a:t>
            </a:r>
            <a:r>
              <a:rPr lang="cs-CZ" dirty="0" smtClean="0"/>
              <a:t> n°1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57200" y="1124744"/>
            <a:ext cx="8229600" cy="5001419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b="1" i="1" dirty="0" err="1" smtClean="0"/>
              <a:t>Write</a:t>
            </a:r>
            <a:r>
              <a:rPr lang="cs-CZ" b="1" i="1" dirty="0" smtClean="0"/>
              <a:t> </a:t>
            </a:r>
            <a:r>
              <a:rPr lang="cs-CZ" b="1" i="1" dirty="0" err="1" smtClean="0"/>
              <a:t>sentences</a:t>
            </a:r>
            <a:r>
              <a:rPr lang="cs-CZ" b="1" i="1" dirty="0" smtClean="0"/>
              <a:t> </a:t>
            </a:r>
            <a:r>
              <a:rPr lang="cs-CZ" b="1" i="1" dirty="0" err="1" smtClean="0"/>
              <a:t>about</a:t>
            </a:r>
            <a:r>
              <a:rPr lang="cs-CZ" b="1" i="1" dirty="0" smtClean="0"/>
              <a:t> </a:t>
            </a:r>
            <a:r>
              <a:rPr lang="cs-CZ" b="1" i="1" dirty="0" err="1" smtClean="0"/>
              <a:t>yourselves</a:t>
            </a:r>
            <a:r>
              <a:rPr lang="cs-CZ" b="1" i="1" dirty="0" smtClean="0"/>
              <a:t>. Use </a:t>
            </a:r>
            <a:r>
              <a:rPr lang="cs-CZ" b="1" i="1" dirty="0" err="1" smtClean="0"/>
              <a:t>the</a:t>
            </a:r>
            <a:r>
              <a:rPr lang="cs-CZ" b="1" i="1" dirty="0" smtClean="0"/>
              <a:t> </a:t>
            </a:r>
            <a:r>
              <a:rPr lang="cs-CZ" b="1" i="1" dirty="0" err="1" smtClean="0"/>
              <a:t>clues</a:t>
            </a:r>
            <a:r>
              <a:rPr lang="cs-CZ" b="1" i="1" dirty="0" smtClean="0"/>
              <a:t>               (DO </a:t>
            </a:r>
            <a:r>
              <a:rPr lang="cs-CZ" b="1" i="1" dirty="0" err="1" smtClean="0"/>
              <a:t>should</a:t>
            </a:r>
            <a:r>
              <a:rPr lang="cs-CZ" b="1" i="1" dirty="0" smtClean="0"/>
              <a:t> </a:t>
            </a:r>
            <a:r>
              <a:rPr lang="cs-CZ" b="1" i="1" dirty="0" err="1" smtClean="0"/>
              <a:t>be</a:t>
            </a:r>
            <a:r>
              <a:rPr lang="cs-CZ" b="1" i="1" dirty="0" smtClean="0"/>
              <a:t> </a:t>
            </a:r>
            <a:r>
              <a:rPr lang="cs-CZ" b="1" i="1" dirty="0" err="1" smtClean="0"/>
              <a:t>replaced</a:t>
            </a:r>
            <a:r>
              <a:rPr lang="cs-CZ" b="1" i="1" dirty="0" smtClean="0"/>
              <a:t> by </a:t>
            </a:r>
            <a:r>
              <a:rPr lang="cs-CZ" b="1" i="1" dirty="0" err="1" smtClean="0"/>
              <a:t>another</a:t>
            </a:r>
            <a:r>
              <a:rPr lang="cs-CZ" b="1" i="1" dirty="0" smtClean="0"/>
              <a:t> </a:t>
            </a:r>
            <a:r>
              <a:rPr lang="cs-CZ" b="1" i="1" dirty="0" err="1" smtClean="0"/>
              <a:t>suitable</a:t>
            </a:r>
            <a:r>
              <a:rPr lang="cs-CZ" b="1" i="1" dirty="0" smtClean="0"/>
              <a:t> verb):</a:t>
            </a:r>
          </a:p>
          <a:p>
            <a:pPr algn="ctr">
              <a:buNone/>
            </a:pPr>
            <a:endParaRPr lang="cs-CZ" b="1" i="1" dirty="0" smtClean="0"/>
          </a:p>
          <a:p>
            <a:pPr marL="514350" indent="-514350">
              <a:buAutoNum type="arabicPlain"/>
            </a:pP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finished</a:t>
            </a:r>
            <a:r>
              <a:rPr lang="cs-CZ" dirty="0" smtClean="0"/>
              <a:t> / do</a:t>
            </a:r>
          </a:p>
          <a:p>
            <a:pPr marL="514350" indent="-514350">
              <a:buAutoNum type="arabicPlain"/>
            </a:pPr>
            <a:r>
              <a:rPr lang="cs-CZ" dirty="0" err="1" smtClean="0"/>
              <a:t>remember</a:t>
            </a:r>
            <a:r>
              <a:rPr lang="cs-CZ" dirty="0" smtClean="0"/>
              <a:t> / do as a </a:t>
            </a:r>
            <a:r>
              <a:rPr lang="cs-CZ" dirty="0" err="1" smtClean="0"/>
              <a:t>child</a:t>
            </a:r>
            <a:endParaRPr lang="cs-CZ" dirty="0" smtClean="0"/>
          </a:p>
          <a:p>
            <a:pPr marL="514350" indent="-514350">
              <a:buAutoNum type="arabicPlain"/>
            </a:pPr>
            <a:r>
              <a:rPr lang="cs-CZ" dirty="0" err="1" smtClean="0"/>
              <a:t>like</a:t>
            </a:r>
            <a:r>
              <a:rPr lang="cs-CZ" dirty="0" smtClean="0"/>
              <a:t> / do on </a:t>
            </a:r>
            <a:r>
              <a:rPr lang="cs-CZ" dirty="0" err="1" smtClean="0"/>
              <a:t>Sundays</a:t>
            </a:r>
            <a:endParaRPr lang="cs-CZ" dirty="0" smtClean="0"/>
          </a:p>
          <a:p>
            <a:pPr marL="514350" indent="-514350">
              <a:buAutoNum type="arabicPlain"/>
            </a:pP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decided</a:t>
            </a:r>
            <a:r>
              <a:rPr lang="cs-CZ" dirty="0" smtClean="0"/>
              <a:t> / do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weekend</a:t>
            </a:r>
            <a:endParaRPr lang="cs-CZ" dirty="0" smtClean="0"/>
          </a:p>
          <a:p>
            <a:pPr marL="514350" indent="-514350">
              <a:buAutoNum type="arabicPlain"/>
            </a:pP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always</a:t>
            </a:r>
            <a:r>
              <a:rPr lang="cs-CZ" dirty="0" smtClean="0"/>
              <a:t> </a:t>
            </a:r>
            <a:r>
              <a:rPr lang="cs-CZ" dirty="0" err="1" smtClean="0"/>
              <a:t>wanted</a:t>
            </a:r>
            <a:r>
              <a:rPr lang="cs-CZ" dirty="0" smtClean="0"/>
              <a:t> / do</a:t>
            </a:r>
          </a:p>
          <a:p>
            <a:pPr marL="514350" indent="-514350">
              <a:buAutoNum type="arabicPlain"/>
            </a:pPr>
            <a:r>
              <a:rPr lang="cs-CZ" dirty="0" err="1" smtClean="0"/>
              <a:t>enjoy</a:t>
            </a:r>
            <a:r>
              <a:rPr lang="cs-CZ" dirty="0" smtClean="0"/>
              <a:t> / play</a:t>
            </a:r>
          </a:p>
          <a:p>
            <a:pPr marL="514350" indent="-514350">
              <a:buAutoNum type="arabicPlain"/>
            </a:pP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promised</a:t>
            </a:r>
            <a:r>
              <a:rPr lang="cs-CZ" dirty="0" smtClean="0"/>
              <a:t> / do</a:t>
            </a:r>
          </a:p>
          <a:p>
            <a:pPr marL="514350" indent="-514350">
              <a:buAutoNum type="arabicPlain"/>
            </a:pPr>
            <a:r>
              <a:rPr lang="cs-CZ" dirty="0" err="1" smtClean="0"/>
              <a:t>sometimes</a:t>
            </a:r>
            <a:r>
              <a:rPr lang="cs-CZ" dirty="0" smtClean="0"/>
              <a:t> </a:t>
            </a:r>
            <a:r>
              <a:rPr lang="cs-CZ" dirty="0" err="1" smtClean="0"/>
              <a:t>forget</a:t>
            </a:r>
            <a:r>
              <a:rPr lang="cs-CZ" dirty="0" smtClean="0"/>
              <a:t> / do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8565789"/>
              </p:ext>
            </p:extLst>
          </p:nvPr>
        </p:nvGraphicFramePr>
        <p:xfrm>
          <a:off x="9324528" y="3573016"/>
          <a:ext cx="3851920" cy="2316480"/>
        </p:xfrm>
        <a:graphic>
          <a:graphicData uri="http://schemas.openxmlformats.org/drawingml/2006/table">
            <a:tbl>
              <a:tblPr firstRow="1" bandRow="1">
                <a:tableStyleId>{D113A9D2-9D6B-4929-AA2D-F23B5EE8CBE7}</a:tableStyleId>
              </a:tblPr>
              <a:tblGrid>
                <a:gridCol w="864096"/>
                <a:gridCol w="864096"/>
                <a:gridCol w="720080"/>
                <a:gridCol w="1403648"/>
              </a:tblGrid>
              <a:tr h="139040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TO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-ING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TO/-ING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TO</a:t>
                      </a:r>
                      <a:r>
                        <a:rPr lang="cs-CZ" sz="1400" baseline="0" dirty="0" smtClean="0"/>
                        <a:t> </a:t>
                      </a:r>
                      <a:r>
                        <a:rPr lang="cs-CZ" sz="1400" dirty="0" smtClean="0"/>
                        <a:t>… -ING</a:t>
                      </a:r>
                      <a:endParaRPr lang="en-US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400" dirty="0" err="1" smtClean="0"/>
                        <a:t>want</a:t>
                      </a:r>
                      <a:endParaRPr lang="cs-CZ" sz="1400" dirty="0" smtClean="0"/>
                    </a:p>
                    <a:p>
                      <a:r>
                        <a:rPr lang="cs-CZ" sz="1400" dirty="0" err="1" smtClean="0"/>
                        <a:t>promise</a:t>
                      </a:r>
                      <a:endParaRPr lang="cs-CZ" sz="1400" dirty="0" smtClean="0"/>
                    </a:p>
                    <a:p>
                      <a:r>
                        <a:rPr lang="cs-CZ" sz="1400" dirty="0" err="1" smtClean="0"/>
                        <a:t>agree</a:t>
                      </a:r>
                      <a:endParaRPr lang="cs-CZ" sz="1400" dirty="0" smtClean="0"/>
                    </a:p>
                    <a:p>
                      <a:r>
                        <a:rPr lang="cs-CZ" sz="1400" dirty="0" err="1" smtClean="0"/>
                        <a:t>decide</a:t>
                      </a:r>
                      <a:endParaRPr lang="cs-CZ" sz="1400" dirty="0" smtClean="0"/>
                    </a:p>
                    <a:p>
                      <a:r>
                        <a:rPr lang="cs-CZ" sz="1400" dirty="0" err="1" smtClean="0"/>
                        <a:t>refuse</a:t>
                      </a:r>
                      <a:endParaRPr lang="cs-CZ" sz="1400" dirty="0" smtClean="0"/>
                    </a:p>
                    <a:p>
                      <a:r>
                        <a:rPr lang="cs-CZ" sz="1400" dirty="0" err="1" smtClean="0"/>
                        <a:t>forget</a:t>
                      </a:r>
                      <a:endParaRPr lang="cs-CZ" sz="1400" dirty="0" smtClean="0"/>
                    </a:p>
                    <a:p>
                      <a:r>
                        <a:rPr lang="cs-CZ" sz="1400" dirty="0" err="1" smtClean="0"/>
                        <a:t>offer</a:t>
                      </a:r>
                      <a:endParaRPr lang="cs-CZ" sz="1400" dirty="0" smtClean="0"/>
                    </a:p>
                    <a:p>
                      <a:r>
                        <a:rPr lang="cs-CZ" sz="1400" dirty="0" err="1" smtClean="0"/>
                        <a:t>need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err="1" smtClean="0"/>
                        <a:t>enjoy</a:t>
                      </a:r>
                      <a:endParaRPr lang="cs-CZ" sz="1400" dirty="0" smtClean="0"/>
                    </a:p>
                    <a:p>
                      <a:r>
                        <a:rPr lang="cs-CZ" sz="1400" dirty="0" err="1" smtClean="0"/>
                        <a:t>imagine</a:t>
                      </a:r>
                      <a:endParaRPr lang="cs-CZ" sz="1400" dirty="0" smtClean="0"/>
                    </a:p>
                    <a:p>
                      <a:r>
                        <a:rPr lang="cs-CZ" sz="1400" dirty="0" err="1" smtClean="0"/>
                        <a:t>don‘t</a:t>
                      </a:r>
                      <a:r>
                        <a:rPr lang="cs-CZ" sz="1400" dirty="0" smtClean="0"/>
                        <a:t> mind</a:t>
                      </a:r>
                    </a:p>
                    <a:p>
                      <a:r>
                        <a:rPr lang="cs-CZ" sz="1400" dirty="0" err="1" smtClean="0"/>
                        <a:t>finish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love</a:t>
                      </a:r>
                    </a:p>
                    <a:p>
                      <a:r>
                        <a:rPr lang="cs-CZ" sz="1400" dirty="0" err="1" smtClean="0"/>
                        <a:t>like</a:t>
                      </a:r>
                      <a:endParaRPr lang="cs-CZ" sz="1400" dirty="0" smtClean="0"/>
                    </a:p>
                    <a:p>
                      <a:r>
                        <a:rPr lang="cs-CZ" sz="1400" dirty="0" err="1" smtClean="0"/>
                        <a:t>hate</a:t>
                      </a:r>
                      <a:endParaRPr lang="cs-CZ" sz="1400" dirty="0" smtClean="0"/>
                    </a:p>
                    <a:p>
                      <a:r>
                        <a:rPr lang="cs-CZ" sz="1400" dirty="0" err="1" smtClean="0"/>
                        <a:t>prefer</a:t>
                      </a:r>
                      <a:endParaRPr lang="cs-CZ" sz="1400" dirty="0" smtClean="0"/>
                    </a:p>
                    <a:p>
                      <a:r>
                        <a:rPr lang="cs-CZ" sz="1400" dirty="0" err="1" smtClean="0"/>
                        <a:t>try</a:t>
                      </a:r>
                      <a:endParaRPr lang="cs-CZ" sz="1400" dirty="0" smtClean="0"/>
                    </a:p>
                    <a:p>
                      <a:r>
                        <a:rPr lang="cs-CZ" sz="1400" dirty="0" smtClean="0"/>
                        <a:t>start</a:t>
                      </a:r>
                    </a:p>
                    <a:p>
                      <a:r>
                        <a:rPr lang="cs-CZ" sz="1400" dirty="0" err="1" smtClean="0"/>
                        <a:t>adore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stop to do (</a:t>
                      </a:r>
                      <a:r>
                        <a:rPr lang="cs-CZ" sz="1400" dirty="0" err="1" smtClean="0"/>
                        <a:t>because</a:t>
                      </a:r>
                      <a:r>
                        <a:rPr lang="cs-CZ" sz="1400" dirty="0" smtClean="0"/>
                        <a:t> </a:t>
                      </a:r>
                      <a:r>
                        <a:rPr lang="cs-CZ" sz="1400" dirty="0" err="1" smtClean="0"/>
                        <a:t>of</a:t>
                      </a:r>
                      <a:r>
                        <a:rPr lang="cs-CZ" sz="1400" dirty="0" smtClean="0"/>
                        <a:t>)</a:t>
                      </a:r>
                    </a:p>
                    <a:p>
                      <a:r>
                        <a:rPr lang="cs-CZ" sz="1400" dirty="0" smtClean="0"/>
                        <a:t>stop </a:t>
                      </a:r>
                      <a:r>
                        <a:rPr lang="cs-CZ" sz="1400" dirty="0" err="1" smtClean="0"/>
                        <a:t>doing</a:t>
                      </a:r>
                      <a:r>
                        <a:rPr lang="cs-CZ" sz="1400" dirty="0" smtClean="0"/>
                        <a:t> (</a:t>
                      </a:r>
                      <a:r>
                        <a:rPr lang="cs-CZ" sz="1400" dirty="0" err="1" smtClean="0"/>
                        <a:t>finish</a:t>
                      </a:r>
                      <a:r>
                        <a:rPr lang="cs-CZ" sz="1400" dirty="0" smtClean="0"/>
                        <a:t>)</a:t>
                      </a:r>
                    </a:p>
                    <a:p>
                      <a:r>
                        <a:rPr lang="cs-CZ" sz="1400" dirty="0" err="1" smtClean="0"/>
                        <a:t>remeber</a:t>
                      </a:r>
                      <a:r>
                        <a:rPr lang="cs-CZ" sz="1400" dirty="0" smtClean="0"/>
                        <a:t> to do (</a:t>
                      </a:r>
                      <a:r>
                        <a:rPr lang="cs-CZ" sz="1400" dirty="0" err="1" smtClean="0"/>
                        <a:t>task</a:t>
                      </a:r>
                      <a:r>
                        <a:rPr lang="cs-CZ" sz="1400" dirty="0" smtClean="0"/>
                        <a:t>)</a:t>
                      </a:r>
                    </a:p>
                    <a:p>
                      <a:r>
                        <a:rPr lang="cs-CZ" sz="1400" dirty="0" err="1" smtClean="0"/>
                        <a:t>remeber</a:t>
                      </a:r>
                      <a:r>
                        <a:rPr lang="cs-CZ" sz="1400" dirty="0" smtClean="0"/>
                        <a:t> </a:t>
                      </a:r>
                      <a:r>
                        <a:rPr lang="cs-CZ" sz="1400" dirty="0" err="1" smtClean="0"/>
                        <a:t>doing</a:t>
                      </a:r>
                      <a:r>
                        <a:rPr lang="cs-CZ" sz="1400" dirty="0" smtClean="0"/>
                        <a:t> (</a:t>
                      </a:r>
                      <a:r>
                        <a:rPr lang="cs-CZ" sz="1400" dirty="0" err="1" smtClean="0"/>
                        <a:t>memory</a:t>
                      </a:r>
                      <a:r>
                        <a:rPr lang="cs-CZ" sz="1400" dirty="0" smtClean="0"/>
                        <a:t>)</a:t>
                      </a:r>
                      <a:endParaRPr lang="en-US" sz="1400" i="1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2.65896E-6 L -0.47048 0.08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524" y="4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29208" y="188640"/>
            <a:ext cx="8229600" cy="490066"/>
          </a:xfrm>
        </p:spPr>
        <p:txBody>
          <a:bodyPr>
            <a:noAutofit/>
          </a:bodyPr>
          <a:lstStyle/>
          <a:p>
            <a:r>
              <a:rPr lang="cs-CZ" sz="2800" dirty="0" err="1" smtClean="0"/>
              <a:t>excercise</a:t>
            </a:r>
            <a:r>
              <a:rPr lang="cs-CZ" sz="2800" dirty="0" smtClean="0"/>
              <a:t> n°2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233237" y="737320"/>
            <a:ext cx="8229600" cy="5832648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cs-CZ" sz="2000" b="1" dirty="0" err="1" smtClean="0"/>
              <a:t>Read</a:t>
            </a:r>
            <a:r>
              <a:rPr lang="cs-CZ" sz="2000" b="1" dirty="0" smtClean="0"/>
              <a:t> </a:t>
            </a:r>
            <a:r>
              <a:rPr lang="cs-CZ" sz="2000" b="1" dirty="0" err="1" smtClean="0"/>
              <a:t>what</a:t>
            </a:r>
            <a:r>
              <a:rPr lang="cs-CZ" sz="2000" b="1" dirty="0" smtClean="0"/>
              <a:t> </a:t>
            </a:r>
            <a:r>
              <a:rPr lang="cs-CZ" sz="2000" b="1" dirty="0" err="1" smtClean="0"/>
              <a:t>people</a:t>
            </a:r>
            <a:r>
              <a:rPr lang="cs-CZ" sz="2000" b="1" dirty="0" smtClean="0"/>
              <a:t> </a:t>
            </a:r>
            <a:r>
              <a:rPr lang="cs-CZ" sz="2000" b="1" dirty="0" err="1" smtClean="0"/>
              <a:t>say</a:t>
            </a:r>
            <a:r>
              <a:rPr lang="cs-CZ" sz="2000" b="1" dirty="0" smtClean="0"/>
              <a:t> and </a:t>
            </a:r>
            <a:r>
              <a:rPr lang="cs-CZ" sz="2000" b="1" dirty="0" err="1" smtClean="0"/>
              <a:t>complete</a:t>
            </a:r>
            <a:r>
              <a:rPr lang="cs-CZ" sz="2000" b="1" dirty="0" smtClean="0"/>
              <a:t> </a:t>
            </a:r>
            <a:r>
              <a:rPr lang="cs-CZ" sz="2000" b="1" dirty="0" err="1" smtClean="0"/>
              <a:t>the</a:t>
            </a:r>
            <a:r>
              <a:rPr lang="cs-CZ" sz="2000" b="1" dirty="0" smtClean="0"/>
              <a:t> </a:t>
            </a:r>
            <a:r>
              <a:rPr lang="cs-CZ" sz="2000" b="1" dirty="0" err="1" smtClean="0"/>
              <a:t>sentences</a:t>
            </a:r>
            <a:r>
              <a:rPr lang="cs-CZ" sz="2000" b="1" dirty="0" smtClean="0"/>
              <a:t>.</a:t>
            </a:r>
            <a:endParaRPr lang="cs-CZ" sz="2000" dirty="0" smtClean="0"/>
          </a:p>
          <a:p>
            <a:pPr lvl="1">
              <a:buNone/>
            </a:pPr>
            <a:r>
              <a:rPr lang="cs-CZ" sz="2000" dirty="0" smtClean="0"/>
              <a:t>1 I‘</a:t>
            </a:r>
            <a:r>
              <a:rPr lang="cs-CZ" sz="2000" dirty="0" err="1" smtClean="0"/>
              <a:t>ll</a:t>
            </a:r>
            <a:r>
              <a:rPr lang="cs-CZ" sz="2000" dirty="0" smtClean="0"/>
              <a:t> do my </a:t>
            </a:r>
            <a:r>
              <a:rPr lang="cs-CZ" sz="2000" dirty="0" err="1" smtClean="0"/>
              <a:t>homework</a:t>
            </a:r>
            <a:r>
              <a:rPr lang="cs-CZ" sz="2000" dirty="0" smtClean="0"/>
              <a:t> </a:t>
            </a:r>
            <a:r>
              <a:rPr lang="cs-CZ" sz="2000" dirty="0" err="1" smtClean="0"/>
              <a:t>now</a:t>
            </a:r>
            <a:r>
              <a:rPr lang="cs-CZ" sz="2000" dirty="0" smtClean="0"/>
              <a:t>.</a:t>
            </a:r>
          </a:p>
          <a:p>
            <a:pPr lvl="2">
              <a:buNone/>
            </a:pPr>
            <a:r>
              <a:rPr lang="cs-CZ" sz="2000" dirty="0" smtClean="0"/>
              <a:t>John </a:t>
            </a:r>
            <a:r>
              <a:rPr lang="cs-CZ" sz="2000" dirty="0" err="1" smtClean="0"/>
              <a:t>decided</a:t>
            </a:r>
            <a:r>
              <a:rPr lang="cs-CZ" sz="2000" dirty="0" smtClean="0"/>
              <a:t> … to do his </a:t>
            </a:r>
            <a:r>
              <a:rPr lang="cs-CZ" sz="2000" dirty="0" err="1" smtClean="0"/>
              <a:t>homework</a:t>
            </a:r>
            <a:r>
              <a:rPr lang="cs-CZ" sz="2000" dirty="0" smtClean="0"/>
              <a:t>.</a:t>
            </a:r>
          </a:p>
          <a:p>
            <a:pPr lvl="1">
              <a:buNone/>
            </a:pPr>
            <a:r>
              <a:rPr lang="cs-CZ" sz="2000" dirty="0" smtClean="0"/>
              <a:t>2 </a:t>
            </a:r>
            <a:r>
              <a:rPr lang="cs-CZ" sz="2000" dirty="0" err="1" smtClean="0"/>
              <a:t>We</a:t>
            </a:r>
            <a:r>
              <a:rPr lang="cs-CZ" sz="2000" dirty="0" smtClean="0"/>
              <a:t> </a:t>
            </a:r>
            <a:r>
              <a:rPr lang="cs-CZ" sz="2000" dirty="0" err="1" smtClean="0"/>
              <a:t>went</a:t>
            </a:r>
            <a:r>
              <a:rPr lang="cs-CZ" sz="2000" dirty="0" smtClean="0"/>
              <a:t> </a:t>
            </a:r>
            <a:r>
              <a:rPr lang="cs-CZ" sz="2000" dirty="0" err="1" smtClean="0"/>
              <a:t>skiing</a:t>
            </a:r>
            <a:r>
              <a:rPr lang="cs-CZ" sz="2000" dirty="0" smtClean="0"/>
              <a:t>. </a:t>
            </a:r>
            <a:r>
              <a:rPr lang="cs-CZ" sz="2000" dirty="0" err="1" smtClean="0"/>
              <a:t>It</a:t>
            </a:r>
            <a:r>
              <a:rPr lang="cs-CZ" sz="2000" dirty="0" smtClean="0"/>
              <a:t> </a:t>
            </a:r>
            <a:r>
              <a:rPr lang="cs-CZ" sz="2000" dirty="0" err="1" smtClean="0"/>
              <a:t>was</a:t>
            </a:r>
            <a:r>
              <a:rPr lang="cs-CZ" sz="2000" dirty="0" smtClean="0"/>
              <a:t> </a:t>
            </a:r>
            <a:r>
              <a:rPr lang="cs-CZ" sz="2000" dirty="0" err="1" smtClean="0"/>
              <a:t>great</a:t>
            </a:r>
            <a:r>
              <a:rPr lang="cs-CZ" sz="2000" dirty="0" smtClean="0"/>
              <a:t>!</a:t>
            </a:r>
          </a:p>
          <a:p>
            <a:pPr lvl="2">
              <a:buNone/>
            </a:pPr>
            <a:r>
              <a:rPr lang="cs-CZ" sz="2000" dirty="0" smtClean="0"/>
              <a:t>Danny </a:t>
            </a:r>
            <a:r>
              <a:rPr lang="cs-CZ" sz="2000" dirty="0" err="1" smtClean="0"/>
              <a:t>enjoyed</a:t>
            </a:r>
            <a:r>
              <a:rPr lang="cs-CZ" sz="2000" dirty="0" smtClean="0"/>
              <a:t> … </a:t>
            </a:r>
            <a:r>
              <a:rPr lang="cs-CZ" sz="2000" dirty="0" err="1" smtClean="0"/>
              <a:t>going</a:t>
            </a:r>
            <a:r>
              <a:rPr lang="cs-CZ" sz="2000" dirty="0" smtClean="0"/>
              <a:t> </a:t>
            </a:r>
            <a:r>
              <a:rPr lang="cs-CZ" sz="2000" dirty="0" err="1" smtClean="0"/>
              <a:t>skiing</a:t>
            </a:r>
            <a:r>
              <a:rPr lang="cs-CZ" sz="2000" dirty="0" smtClean="0"/>
              <a:t>.</a:t>
            </a:r>
          </a:p>
          <a:p>
            <a:pPr lvl="1">
              <a:buNone/>
            </a:pPr>
            <a:r>
              <a:rPr lang="cs-CZ" sz="2000" dirty="0" smtClean="0"/>
              <a:t>3 No more </a:t>
            </a:r>
            <a:r>
              <a:rPr lang="cs-CZ" sz="2000" dirty="0" err="1" smtClean="0"/>
              <a:t>chocolate</a:t>
            </a:r>
            <a:r>
              <a:rPr lang="cs-CZ" sz="2000" dirty="0" smtClean="0"/>
              <a:t>!</a:t>
            </a:r>
          </a:p>
          <a:p>
            <a:pPr lvl="2">
              <a:buNone/>
            </a:pPr>
            <a:r>
              <a:rPr lang="cs-CZ" sz="2000" dirty="0" smtClean="0"/>
              <a:t>Mike </a:t>
            </a:r>
            <a:r>
              <a:rPr lang="cs-CZ" sz="2000" dirty="0" err="1" smtClean="0"/>
              <a:t>is</a:t>
            </a:r>
            <a:r>
              <a:rPr lang="cs-CZ" sz="2000" dirty="0" smtClean="0"/>
              <a:t> </a:t>
            </a:r>
            <a:r>
              <a:rPr lang="cs-CZ" sz="2000" dirty="0" err="1" smtClean="0"/>
              <a:t>going</a:t>
            </a:r>
            <a:r>
              <a:rPr lang="cs-CZ" sz="2000" dirty="0" smtClean="0"/>
              <a:t> to stop … </a:t>
            </a:r>
            <a:r>
              <a:rPr lang="cs-CZ" sz="2000" dirty="0" err="1" smtClean="0"/>
              <a:t>eating</a:t>
            </a:r>
            <a:r>
              <a:rPr lang="cs-CZ" sz="2000" dirty="0" smtClean="0"/>
              <a:t> </a:t>
            </a:r>
            <a:r>
              <a:rPr lang="cs-CZ" sz="2000" dirty="0" err="1" smtClean="0"/>
              <a:t>chocolate</a:t>
            </a:r>
            <a:r>
              <a:rPr lang="cs-CZ" sz="2000" dirty="0" smtClean="0"/>
              <a:t>.</a:t>
            </a:r>
          </a:p>
          <a:p>
            <a:pPr lvl="1">
              <a:buNone/>
            </a:pPr>
            <a:r>
              <a:rPr lang="cs-CZ" sz="2000" dirty="0" smtClean="0"/>
              <a:t>4 I </a:t>
            </a:r>
            <a:r>
              <a:rPr lang="cs-CZ" sz="2000" dirty="0" err="1" smtClean="0"/>
              <a:t>told</a:t>
            </a:r>
            <a:r>
              <a:rPr lang="cs-CZ" sz="2000" dirty="0" smtClean="0"/>
              <a:t> Kate </a:t>
            </a:r>
            <a:r>
              <a:rPr lang="cs-CZ" sz="2000" dirty="0" err="1" smtClean="0"/>
              <a:t>about</a:t>
            </a:r>
            <a:r>
              <a:rPr lang="cs-CZ" sz="2000" dirty="0" smtClean="0"/>
              <a:t> </a:t>
            </a:r>
            <a:r>
              <a:rPr lang="cs-CZ" sz="2000" dirty="0" err="1" smtClean="0"/>
              <a:t>the</a:t>
            </a:r>
            <a:r>
              <a:rPr lang="cs-CZ" sz="2000" dirty="0" smtClean="0"/>
              <a:t> </a:t>
            </a:r>
            <a:r>
              <a:rPr lang="cs-CZ" sz="2000" dirty="0" err="1" smtClean="0"/>
              <a:t>trip</a:t>
            </a:r>
            <a:r>
              <a:rPr lang="cs-CZ" sz="2000" dirty="0" smtClean="0"/>
              <a:t>.</a:t>
            </a:r>
          </a:p>
          <a:p>
            <a:pPr lvl="2">
              <a:buNone/>
            </a:pPr>
            <a:r>
              <a:rPr lang="cs-CZ" sz="2000" dirty="0" smtClean="0"/>
              <a:t>I </a:t>
            </a:r>
            <a:r>
              <a:rPr lang="cs-CZ" sz="2000" dirty="0" err="1" smtClean="0"/>
              <a:t>remembered</a:t>
            </a:r>
            <a:r>
              <a:rPr lang="cs-CZ" sz="2000" dirty="0" smtClean="0"/>
              <a:t> … to </a:t>
            </a:r>
            <a:r>
              <a:rPr lang="cs-CZ" sz="2000" dirty="0" err="1" smtClean="0"/>
              <a:t>tell</a:t>
            </a:r>
            <a:r>
              <a:rPr lang="cs-CZ" sz="2000" dirty="0" smtClean="0"/>
              <a:t> Kate </a:t>
            </a:r>
            <a:r>
              <a:rPr lang="cs-CZ" sz="2000" dirty="0" err="1" smtClean="0"/>
              <a:t>about</a:t>
            </a:r>
            <a:r>
              <a:rPr lang="cs-CZ" sz="2000" dirty="0" smtClean="0"/>
              <a:t> </a:t>
            </a:r>
            <a:r>
              <a:rPr lang="cs-CZ" sz="2000" dirty="0" err="1" smtClean="0"/>
              <a:t>the</a:t>
            </a:r>
            <a:r>
              <a:rPr lang="cs-CZ" sz="2000" dirty="0" smtClean="0"/>
              <a:t> </a:t>
            </a:r>
            <a:r>
              <a:rPr lang="cs-CZ" sz="2000" dirty="0" err="1" smtClean="0"/>
              <a:t>trip</a:t>
            </a:r>
            <a:endParaRPr lang="cs-CZ" sz="2000" dirty="0" smtClean="0"/>
          </a:p>
          <a:p>
            <a:pPr lvl="1">
              <a:buNone/>
            </a:pPr>
            <a:r>
              <a:rPr lang="cs-CZ" sz="2000" dirty="0" smtClean="0"/>
              <a:t>5 Stop </a:t>
            </a:r>
            <a:r>
              <a:rPr lang="cs-CZ" sz="2000" dirty="0" err="1" smtClean="0"/>
              <a:t>at</a:t>
            </a:r>
            <a:r>
              <a:rPr lang="cs-CZ" sz="2000" dirty="0" smtClean="0"/>
              <a:t> </a:t>
            </a:r>
            <a:r>
              <a:rPr lang="cs-CZ" sz="2000" dirty="0" err="1" smtClean="0"/>
              <a:t>the</a:t>
            </a:r>
            <a:r>
              <a:rPr lang="cs-CZ" sz="2000" dirty="0" smtClean="0"/>
              <a:t> supermarket </a:t>
            </a:r>
            <a:r>
              <a:rPr lang="cs-CZ" sz="2000" dirty="0" err="1" smtClean="0"/>
              <a:t>and</a:t>
            </a:r>
            <a:r>
              <a:rPr lang="cs-CZ" sz="2000" dirty="0" smtClean="0"/>
              <a:t> I‘</a:t>
            </a:r>
            <a:r>
              <a:rPr lang="cs-CZ" sz="2000" dirty="0" err="1" smtClean="0"/>
              <a:t>ll</a:t>
            </a:r>
            <a:r>
              <a:rPr lang="cs-CZ" sz="2000" dirty="0" smtClean="0"/>
              <a:t> do </a:t>
            </a:r>
            <a:r>
              <a:rPr lang="cs-CZ" sz="2000" dirty="0" err="1" smtClean="0"/>
              <a:t>some</a:t>
            </a:r>
            <a:r>
              <a:rPr lang="cs-CZ" sz="2000" dirty="0" smtClean="0"/>
              <a:t> </a:t>
            </a:r>
            <a:r>
              <a:rPr lang="cs-CZ" sz="2000" dirty="0" err="1" smtClean="0"/>
              <a:t>shopping</a:t>
            </a:r>
            <a:r>
              <a:rPr lang="cs-CZ" sz="2000" dirty="0" smtClean="0"/>
              <a:t>.</a:t>
            </a:r>
          </a:p>
          <a:p>
            <a:pPr lvl="2">
              <a:buNone/>
            </a:pPr>
            <a:r>
              <a:rPr lang="cs-CZ" sz="2000" dirty="0" err="1" smtClean="0"/>
              <a:t>We</a:t>
            </a:r>
            <a:r>
              <a:rPr lang="cs-CZ" sz="2000" dirty="0" smtClean="0"/>
              <a:t> </a:t>
            </a:r>
            <a:r>
              <a:rPr lang="cs-CZ" sz="2000" dirty="0" err="1" smtClean="0"/>
              <a:t>stopped</a:t>
            </a:r>
            <a:r>
              <a:rPr lang="cs-CZ" sz="2000" dirty="0" smtClean="0"/>
              <a:t> </a:t>
            </a:r>
            <a:r>
              <a:rPr lang="cs-CZ" sz="2000" dirty="0" err="1" smtClean="0"/>
              <a:t>at</a:t>
            </a:r>
            <a:r>
              <a:rPr lang="cs-CZ" sz="2000" dirty="0" smtClean="0"/>
              <a:t> </a:t>
            </a:r>
            <a:r>
              <a:rPr lang="cs-CZ" sz="2000" dirty="0" err="1" smtClean="0"/>
              <a:t>the</a:t>
            </a:r>
            <a:r>
              <a:rPr lang="cs-CZ" sz="2000" dirty="0" smtClean="0"/>
              <a:t> supermarket … to do </a:t>
            </a:r>
            <a:r>
              <a:rPr lang="cs-CZ" sz="2000" dirty="0" err="1" smtClean="0"/>
              <a:t>some</a:t>
            </a:r>
            <a:r>
              <a:rPr lang="cs-CZ" sz="2000" dirty="0" smtClean="0"/>
              <a:t> shopping.</a:t>
            </a:r>
          </a:p>
          <a:p>
            <a:pPr lvl="1">
              <a:buNone/>
            </a:pPr>
            <a:r>
              <a:rPr lang="cs-CZ" sz="2000" dirty="0" smtClean="0"/>
              <a:t>6 I‘</a:t>
            </a:r>
            <a:r>
              <a:rPr lang="cs-CZ" sz="2000" dirty="0" err="1" smtClean="0"/>
              <a:t>ll</a:t>
            </a:r>
            <a:r>
              <a:rPr lang="cs-CZ" sz="2000" dirty="0" smtClean="0"/>
              <a:t> help </a:t>
            </a:r>
            <a:r>
              <a:rPr lang="cs-CZ" sz="2000" dirty="0" err="1" smtClean="0"/>
              <a:t>you</a:t>
            </a:r>
            <a:r>
              <a:rPr lang="cs-CZ" sz="2000" dirty="0" smtClean="0"/>
              <a:t>.</a:t>
            </a:r>
          </a:p>
          <a:p>
            <a:pPr lvl="2">
              <a:buNone/>
            </a:pPr>
            <a:r>
              <a:rPr lang="cs-CZ" sz="2000" dirty="0" err="1" smtClean="0"/>
              <a:t>Terry</a:t>
            </a:r>
            <a:r>
              <a:rPr lang="cs-CZ" sz="2000" dirty="0" smtClean="0"/>
              <a:t> </a:t>
            </a:r>
            <a:r>
              <a:rPr lang="cs-CZ" sz="2000" dirty="0" err="1" smtClean="0"/>
              <a:t>promised</a:t>
            </a:r>
            <a:r>
              <a:rPr lang="cs-CZ" sz="2000" dirty="0" smtClean="0"/>
              <a:t> … to </a:t>
            </a:r>
            <a:r>
              <a:rPr lang="cs-CZ" sz="2000" dirty="0" err="1" smtClean="0"/>
              <a:t>help</a:t>
            </a:r>
            <a:r>
              <a:rPr lang="cs-CZ" sz="2000" dirty="0" smtClean="0"/>
              <a:t> </a:t>
            </a:r>
            <a:r>
              <a:rPr lang="cs-CZ" sz="2000" dirty="0" err="1" smtClean="0"/>
              <a:t>me</a:t>
            </a:r>
            <a:r>
              <a:rPr lang="cs-CZ" sz="2000" dirty="0" smtClean="0"/>
              <a:t>.</a:t>
            </a:r>
          </a:p>
          <a:p>
            <a:pPr lvl="1">
              <a:buNone/>
            </a:pPr>
            <a:r>
              <a:rPr lang="cs-CZ" sz="2000" dirty="0" smtClean="0"/>
              <a:t>7 </a:t>
            </a:r>
            <a:r>
              <a:rPr lang="cs-CZ" sz="2000" dirty="0" err="1" smtClean="0"/>
              <a:t>Oh</a:t>
            </a:r>
            <a:r>
              <a:rPr lang="cs-CZ" sz="2000" dirty="0" smtClean="0"/>
              <a:t> no! </a:t>
            </a:r>
            <a:r>
              <a:rPr lang="cs-CZ" sz="2000" dirty="0" err="1" smtClean="0"/>
              <a:t>You</a:t>
            </a:r>
            <a:r>
              <a:rPr lang="cs-CZ" sz="2000" dirty="0" smtClean="0"/>
              <a:t> </a:t>
            </a:r>
            <a:r>
              <a:rPr lang="cs-CZ" sz="2000" dirty="0" err="1" smtClean="0"/>
              <a:t>haven</a:t>
            </a:r>
            <a:r>
              <a:rPr lang="cs-CZ" sz="2000" dirty="0" smtClean="0"/>
              <a:t>‘t </a:t>
            </a:r>
            <a:r>
              <a:rPr lang="cs-CZ" sz="2000" dirty="0" err="1" smtClean="0"/>
              <a:t>sent</a:t>
            </a:r>
            <a:r>
              <a:rPr lang="cs-CZ" sz="2000" dirty="0" smtClean="0"/>
              <a:t> </a:t>
            </a:r>
            <a:r>
              <a:rPr lang="cs-CZ" sz="2000" dirty="0" err="1" smtClean="0"/>
              <a:t>the</a:t>
            </a:r>
            <a:r>
              <a:rPr lang="cs-CZ" sz="2000" dirty="0" smtClean="0"/>
              <a:t> </a:t>
            </a:r>
            <a:r>
              <a:rPr lang="cs-CZ" sz="2000" dirty="0" err="1" smtClean="0"/>
              <a:t>letter</a:t>
            </a:r>
            <a:r>
              <a:rPr lang="cs-CZ" sz="2000" dirty="0" smtClean="0"/>
              <a:t>!</a:t>
            </a:r>
          </a:p>
          <a:p>
            <a:pPr lvl="2">
              <a:buNone/>
            </a:pPr>
            <a:r>
              <a:rPr lang="cs-CZ" sz="2000" dirty="0" smtClean="0"/>
              <a:t>I </a:t>
            </a:r>
            <a:r>
              <a:rPr lang="cs-CZ" sz="2000" dirty="0" err="1" smtClean="0"/>
              <a:t>forgot</a:t>
            </a:r>
            <a:r>
              <a:rPr lang="cs-CZ" sz="2000" dirty="0" smtClean="0"/>
              <a:t> … to </a:t>
            </a:r>
            <a:r>
              <a:rPr lang="cs-CZ" sz="2000" dirty="0" err="1" smtClean="0"/>
              <a:t>send</a:t>
            </a:r>
            <a:r>
              <a:rPr lang="cs-CZ" sz="2000" dirty="0" smtClean="0"/>
              <a:t> </a:t>
            </a:r>
            <a:r>
              <a:rPr lang="cs-CZ" sz="2000" dirty="0" err="1" smtClean="0"/>
              <a:t>the</a:t>
            </a:r>
            <a:r>
              <a:rPr lang="cs-CZ" sz="2000" dirty="0" smtClean="0"/>
              <a:t> </a:t>
            </a:r>
            <a:r>
              <a:rPr lang="cs-CZ" sz="2000" dirty="0" err="1" smtClean="0"/>
              <a:t>letter</a:t>
            </a:r>
            <a:r>
              <a:rPr lang="cs-CZ" sz="2000" dirty="0" smtClean="0"/>
              <a:t>.</a:t>
            </a:r>
          </a:p>
        </p:txBody>
      </p:sp>
      <p:sp>
        <p:nvSpPr>
          <p:cNvPr id="6" name="Zaoblený obdélník 5"/>
          <p:cNvSpPr/>
          <p:nvPr/>
        </p:nvSpPr>
        <p:spPr>
          <a:xfrm>
            <a:off x="2771800" y="1591659"/>
            <a:ext cx="2376264" cy="28803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Zaoblený obdélník 6"/>
          <p:cNvSpPr/>
          <p:nvPr/>
        </p:nvSpPr>
        <p:spPr>
          <a:xfrm>
            <a:off x="2922266" y="2473361"/>
            <a:ext cx="2232248" cy="28803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Zaoblený obdélník 7"/>
          <p:cNvSpPr/>
          <p:nvPr/>
        </p:nvSpPr>
        <p:spPr>
          <a:xfrm>
            <a:off x="3527884" y="3267116"/>
            <a:ext cx="2232248" cy="28803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Zaoblený obdélník 8"/>
          <p:cNvSpPr/>
          <p:nvPr/>
        </p:nvSpPr>
        <p:spPr>
          <a:xfrm>
            <a:off x="2871872" y="4005452"/>
            <a:ext cx="3068279" cy="28803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860032" y="4854624"/>
            <a:ext cx="2448272" cy="28803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2915816" y="5672817"/>
            <a:ext cx="2232248" cy="28803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Zaoblený obdélník 11"/>
          <p:cNvSpPr/>
          <p:nvPr/>
        </p:nvSpPr>
        <p:spPr>
          <a:xfrm>
            <a:off x="2115789" y="6425952"/>
            <a:ext cx="2232248" cy="28803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Zdroje obrázků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45720" indent="0">
              <a:buNone/>
            </a:pPr>
            <a:r>
              <a:rPr lang="cs-CZ" sz="2400" dirty="0"/>
              <a:t>V prezentaci byly použity obrázky z galerie Microsoft </a:t>
            </a:r>
            <a:r>
              <a:rPr lang="cs-CZ" sz="2400" dirty="0" err="1"/>
              <a:t>office</a:t>
            </a:r>
            <a:r>
              <a:rPr lang="cs-CZ" sz="2400" dirty="0"/>
              <a:t>, včetně webu Office.com.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05444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146</TotalTime>
  <Words>711</Words>
  <Application>Microsoft Office PowerPoint</Application>
  <PresentationFormat>Předvádění na obrazovce (4:3)</PresentationFormat>
  <Paragraphs>130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3" baseType="lpstr">
      <vt:lpstr>Georgia</vt:lpstr>
      <vt:lpstr>Trebuchet MS</vt:lpstr>
      <vt:lpstr>Aerodynamika</vt:lpstr>
      <vt:lpstr>VERB PATTERNS basic knowledge</vt:lpstr>
      <vt:lpstr>Prezentace aplikace PowerPoint</vt:lpstr>
      <vt:lpstr>Anotace</vt:lpstr>
      <vt:lpstr>Verb + -ing</vt:lpstr>
      <vt:lpstr>Verb + infinitive</vt:lpstr>
      <vt:lpstr>Verb + -ing / infinitive</vt:lpstr>
      <vt:lpstr>Verb + -ing / infinitive</vt:lpstr>
      <vt:lpstr>excercise n°1</vt:lpstr>
      <vt:lpstr>excercise n°2</vt:lpstr>
      <vt:lpstr>Zdroje obrázků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VERB PHRASES</dc:title>
  <dc:creator>kuceroval</dc:creator>
  <cp:lastModifiedBy>kuceroval</cp:lastModifiedBy>
  <cp:revision>20</cp:revision>
  <dcterms:created xsi:type="dcterms:W3CDTF">2014-03-03T12:51:25Z</dcterms:created>
  <dcterms:modified xsi:type="dcterms:W3CDTF">2014-04-22T10:58:46Z</dcterms:modified>
</cp:coreProperties>
</file>