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9" r:id="rId3"/>
    <p:sldId id="257" r:id="rId4"/>
    <p:sldId id="263" r:id="rId5"/>
    <p:sldId id="261" r:id="rId6"/>
    <p:sldId id="262" r:id="rId7"/>
    <p:sldId id="265" r:id="rId8"/>
    <p:sldId id="260" r:id="rId9"/>
    <p:sldId id="267" r:id="rId10"/>
    <p:sldId id="266" r:id="rId11"/>
    <p:sldId id="268" r:id="rId12"/>
    <p:sldId id="269" r:id="rId13"/>
    <p:sldId id="270" r:id="rId14"/>
    <p:sldId id="272" r:id="rId15"/>
    <p:sldId id="273" r:id="rId16"/>
    <p:sldId id="274" r:id="rId17"/>
    <p:sldId id="275" r:id="rId18"/>
    <p:sldId id="276" r:id="rId19"/>
    <p:sldId id="277" r:id="rId20"/>
    <p:sldId id="258" r:id="rId21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2" d="100"/>
          <a:sy n="92" d="100"/>
        </p:scale>
        <p:origin x="-756" y="-96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D7506F-BC15-4665-8D6A-A59DB805C029}" type="datetimeFigureOut">
              <a:rPr lang="cs-CZ" smtClean="0"/>
              <a:t>24.3.2014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BD607-114C-40EE-A39D-E977F7BA77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77766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D7506F-BC15-4665-8D6A-A59DB805C029}" type="datetimeFigureOut">
              <a:rPr lang="cs-CZ" smtClean="0"/>
              <a:t>24.3.2014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BD607-114C-40EE-A39D-E977F7BA77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58910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D7506F-BC15-4665-8D6A-A59DB805C029}" type="datetimeFigureOut">
              <a:rPr lang="cs-CZ" smtClean="0"/>
              <a:t>24.3.2014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BD607-114C-40EE-A39D-E977F7BA77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82667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900113"/>
            <a:ext cx="4038600" cy="254555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900113"/>
            <a:ext cx="4038600" cy="254555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D7506F-BC15-4665-8D6A-A59DB805C029}" type="datetimeFigureOut">
              <a:rPr lang="cs-CZ" smtClean="0"/>
              <a:t>24.3.2014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BD607-114C-40EE-A39D-E977F7BA77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51701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151335"/>
            <a:ext cx="4040188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631156"/>
            <a:ext cx="4040188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151335"/>
            <a:ext cx="4041775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631156"/>
            <a:ext cx="4041775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D7506F-BC15-4665-8D6A-A59DB805C029}" type="datetimeFigureOut">
              <a:rPr lang="cs-CZ" smtClean="0"/>
              <a:t>24.3.2014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BD607-114C-40EE-A39D-E977F7BA77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50563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D7506F-BC15-4665-8D6A-A59DB805C029}" type="datetimeFigureOut">
              <a:rPr lang="cs-CZ" smtClean="0"/>
              <a:t>24.3.2014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BD607-114C-40EE-A39D-E977F7BA77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81619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D7506F-BC15-4665-8D6A-A59DB805C029}" type="datetimeFigureOut">
              <a:rPr lang="cs-CZ" smtClean="0"/>
              <a:t>24.3.2014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BD607-114C-40EE-A39D-E977F7BA77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38593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04787"/>
            <a:ext cx="3008313" cy="8715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04788"/>
            <a:ext cx="5111750" cy="438983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076326"/>
            <a:ext cx="3008313" cy="351829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D7506F-BC15-4665-8D6A-A59DB805C029}" type="datetimeFigureOut">
              <a:rPr lang="cs-CZ" smtClean="0"/>
              <a:t>24.3.2014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BD607-114C-40EE-A39D-E977F7BA77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85399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459581"/>
            <a:ext cx="5486400" cy="30861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D7506F-BC15-4665-8D6A-A59DB805C029}" type="datetimeFigureOut">
              <a:rPr lang="cs-CZ" smtClean="0"/>
              <a:t>24.3.2014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BD607-114C-40EE-A39D-E977F7BA77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67542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D7506F-BC15-4665-8D6A-A59DB805C029}" type="datetimeFigureOut">
              <a:rPr lang="cs-CZ" smtClean="0"/>
              <a:t>24.3.2014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BD607-114C-40EE-A39D-E977F7BA77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19487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154781"/>
            <a:ext cx="2057400" cy="329088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54781"/>
            <a:ext cx="6019800" cy="3290888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D7506F-BC15-4665-8D6A-A59DB805C029}" type="datetimeFigureOut">
              <a:rPr lang="cs-CZ" smtClean="0"/>
              <a:t>24.3.2014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BD607-114C-40EE-A39D-E977F7BA77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6138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200151"/>
            <a:ext cx="8229600" cy="33944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D7506F-BC15-4665-8D6A-A59DB805C029}" type="datetimeFigureOut">
              <a:rPr lang="cs-CZ" smtClean="0"/>
              <a:t>24.3.2014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4767263"/>
            <a:ext cx="2895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CBD607-114C-40EE-A39D-E977F7BA77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96497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5" Type="http://schemas.microsoft.com/office/2007/relationships/hdphoto" Target="../media/hdphoto2.wdp"/><Relationship Id="rId4" Type="http://schemas.openxmlformats.org/officeDocument/2006/relationships/image" Target="../media/image3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e/e6/Bundesarchiv_Bild_146-2005-0176%2C_Anschluss_sudetendeutscher_Gebiete.jpg" TargetMode="External"/><Relationship Id="rId3" Type="http://schemas.microsoft.com/office/2007/relationships/hdphoto" Target="../media/hdphoto1.wdp"/><Relationship Id="rId7" Type="http://schemas.openxmlformats.org/officeDocument/2006/relationships/image" Target="../media/image5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upload.wikimedia.org/wikipedia/commons/5/55/Bundesarchiv_Bild_183-58507-003%2C_Besetzung_des_Sudetenlands%2C_Grenzpfahl.jpg" TargetMode="External"/><Relationship Id="rId5" Type="http://schemas.openxmlformats.org/officeDocument/2006/relationships/image" Target="../media/image4.jpeg"/><Relationship Id="rId4" Type="http://schemas.openxmlformats.org/officeDocument/2006/relationships/hyperlink" Target="http://upload.wikimedia.org/wikipedia/commons/c/c2/Bundesarchiv_Bild_183-H13160%2C_Beim_Einmarsch_deutscher_Truppen_in_Eger.jpg" TargetMode="External"/><Relationship Id="rId9" Type="http://schemas.openxmlformats.org/officeDocument/2006/relationships/image" Target="../media/image6.jpeg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.jpeg"/><Relationship Id="rId5" Type="http://schemas.openxmlformats.org/officeDocument/2006/relationships/image" Target="../media/image7.gif"/><Relationship Id="rId4" Type="http://schemas.openxmlformats.org/officeDocument/2006/relationships/hyperlink" Target="http://upload.wikimedia.org/wikipedia/commons/f/f4/Czech_refugees_from_the_Sudetenland_1.gif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hyperlink" Target="http://upload.wikimedia.org/wikipedia/commons/e/ec/Edvard_Bene%C5%A1_na_n%C3%A1v%C5%A1t%C4%9Bv%C4%9B.JPG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1.jpeg"/><Relationship Id="rId4" Type="http://schemas.openxmlformats.org/officeDocument/2006/relationships/hyperlink" Target="http://upload.wikimedia.org/wikipedia/commons/5/57/Jozef_Tiso.jpg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openxmlformats.org/officeDocument/2006/relationships/image" Target="../media/image1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commons.wikimedia.org/wiki/File:R._Beran.JPG" TargetMode="External"/><Relationship Id="rId5" Type="http://schemas.openxmlformats.org/officeDocument/2006/relationships/image" Target="../media/image12.jpeg"/><Relationship Id="rId4" Type="http://schemas.openxmlformats.org/officeDocument/2006/relationships/hyperlink" Target="http://commons.wikimedia.org/wiki/File:JAN_SYROV%C3%9D.jpg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4.jpeg"/><Relationship Id="rId4" Type="http://schemas.openxmlformats.org/officeDocument/2006/relationships/hyperlink" Target="http://upload.wikimedia.org/wikipedia/commons/4/40/%C4%8Ce%C5%A1i_vyhnan%C3%AD_z_pohrani%C4%8D%C3%AD_hledaj%C3%AD_nov%C3%BD_domov.jpg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6.jpeg"/><Relationship Id="rId5" Type="http://schemas.openxmlformats.org/officeDocument/2006/relationships/image" Target="../media/image15.jpeg"/><Relationship Id="rId4" Type="http://schemas.openxmlformats.org/officeDocument/2006/relationships/hyperlink" Target="http://upload.wikimedia.org/wikipedia/commons/0/05/Vlast_Burian.JPG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8.jpeg"/><Relationship Id="rId5" Type="http://schemas.openxmlformats.org/officeDocument/2006/relationships/hyperlink" Target="http://upload.wikimedia.org/wikipedia/commons/5/55/Nejedly.JPG" TargetMode="External"/><Relationship Id="rId4" Type="http://schemas.openxmlformats.org/officeDocument/2006/relationships/image" Target="../media/image17.jpeg"/></Relationships>
</file>

<file path=ppt/slides/_rels/slide19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6" name="Group 4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976076680"/>
              </p:ext>
            </p:extLst>
          </p:nvPr>
        </p:nvGraphicFramePr>
        <p:xfrm>
          <a:off x="467544" y="1547793"/>
          <a:ext cx="8136582" cy="3511214"/>
        </p:xfrm>
        <a:graphic>
          <a:graphicData uri="http://schemas.openxmlformats.org/drawingml/2006/table">
            <a:tbl>
              <a:tblPr/>
              <a:tblGrid>
                <a:gridCol w="2074304"/>
                <a:gridCol w="6062278"/>
              </a:tblGrid>
              <a:tr h="31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3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OP VK 1.5 25549863</a:t>
                      </a: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1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Název projektu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Moderní škola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317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Soukromá střední škola podnikání a managementu, o.p.s.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</a:tr>
              <a:tr h="31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Dějepis</a:t>
                      </a: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31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Téma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Druhá československá republika</a:t>
                      </a: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</a:tr>
              <a:tr h="31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1.</a:t>
                      </a: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317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Jméno autora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Mgr. Dušan Kráčmar</a:t>
                      </a: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</a:tr>
              <a:tr h="96241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Prezentace seznamuje žáky s krátkým, ale zcela zásadním obdobím našich dějin 20. století. Připomíná jim </a:t>
                      </a: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základní </a:t>
                      </a: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data a rovněž se snaží přiblížit jim atmosféru této truchlivé doby.    </a:t>
                      </a: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31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24. 4. 2013</a:t>
                      </a: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</a:tbl>
          </a:graphicData>
        </a:graphic>
      </p:graphicFrame>
      <p:pic>
        <p:nvPicPr>
          <p:cNvPr id="7" name="Obrázek 33" descr="loga soukrškolyvjpeg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5" y="92936"/>
            <a:ext cx="7993521" cy="14599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5564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1.bp.blogspot.com/-vymrYPxnGUE/Tql1Szq9KBI/AAAAAAAAJWE/OlQ7yf3HKdc/s1600/ABC2d3536_vlajka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GlowDiffused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065" t="3638" r="6640" b="4672"/>
          <a:stretch/>
        </p:blipFill>
        <p:spPr bwMode="auto">
          <a:xfrm>
            <a:off x="0" y="1"/>
            <a:ext cx="9144000" cy="5143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1597819"/>
            <a:ext cx="9036496" cy="1102519"/>
          </a:xfrm>
        </p:spPr>
        <p:txBody>
          <a:bodyPr/>
          <a:lstStyle/>
          <a:p>
            <a:r>
              <a:rPr lang="cs-CZ" dirty="0" smtClean="0"/>
              <a:t>DRUHÁ ČESKOSLOVENSKÁ REPUBLIKA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6372200" y="4515966"/>
            <a:ext cx="2376264" cy="3423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© Dušan Kráčmar 2013</a:t>
            </a:r>
            <a:endParaRPr lang="cs-CZ" sz="18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1407849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1.bp.blogspot.com/-vymrYPxnGUE/Tql1Szq9KBI/AAAAAAAAJWE/OlQ7yf3HKdc/s1600/ABC2d3536_vlajka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GlowDiffused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065" t="3638" r="6640" b="4672"/>
          <a:stretch/>
        </p:blipFill>
        <p:spPr bwMode="auto">
          <a:xfrm>
            <a:off x="0" y="1"/>
            <a:ext cx="9144000" cy="5143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19764"/>
            <a:ext cx="9125016" cy="1102519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DRUHÁ ČESKOSLOVENSKÁ REPUBLIKA</a:t>
            </a:r>
            <a:br>
              <a:rPr lang="cs-CZ" dirty="0" smtClean="0"/>
            </a:br>
            <a:r>
              <a:rPr lang="cs-CZ" dirty="0" smtClean="0">
                <a:solidFill>
                  <a:srgbClr val="FF0000"/>
                </a:solidFill>
              </a:rPr>
              <a:t>ÚVOD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4571" y="987574"/>
            <a:ext cx="9144000" cy="3781950"/>
          </a:xfrm>
        </p:spPr>
        <p:txBody>
          <a:bodyPr>
            <a:no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cs-CZ" sz="1550" dirty="0">
                <a:solidFill>
                  <a:schemeClr val="tx1"/>
                </a:solidFill>
              </a:rPr>
              <a:t>v</a:t>
            </a:r>
            <a:r>
              <a:rPr lang="cs-CZ" sz="1550" dirty="0" smtClean="0">
                <a:solidFill>
                  <a:schemeClr val="tx1"/>
                </a:solidFill>
              </a:rPr>
              <a:t> souvislosti s výsledky končící první světové války se na mapě světa objevil od </a:t>
            </a:r>
            <a:r>
              <a:rPr lang="cs-CZ" sz="1550" dirty="0" smtClean="0">
                <a:solidFill>
                  <a:srgbClr val="FF0000"/>
                </a:solidFill>
              </a:rPr>
              <a:t>28. 10. 1918</a:t>
            </a:r>
            <a:r>
              <a:rPr lang="cs-CZ" sz="1550" dirty="0" smtClean="0">
                <a:solidFill>
                  <a:schemeClr val="tx1"/>
                </a:solidFill>
              </a:rPr>
              <a:t> nový státní útvar – </a:t>
            </a:r>
            <a:r>
              <a:rPr lang="cs-CZ" sz="1550" dirty="0" smtClean="0">
                <a:solidFill>
                  <a:srgbClr val="FF0000"/>
                </a:solidFill>
              </a:rPr>
              <a:t>Československá republika </a:t>
            </a:r>
            <a:r>
              <a:rPr lang="cs-CZ" sz="1550" dirty="0" smtClean="0">
                <a:solidFill>
                  <a:schemeClr val="tx1"/>
                </a:solidFill>
              </a:rPr>
              <a:t>(ČSR)</a:t>
            </a:r>
            <a:endParaRPr lang="cs-CZ" sz="1550" dirty="0" smtClean="0">
              <a:solidFill>
                <a:srgbClr val="FF0000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cs-CZ" sz="1550" dirty="0">
                <a:solidFill>
                  <a:schemeClr val="tx1"/>
                </a:solidFill>
              </a:rPr>
              <a:t>s</a:t>
            </a:r>
            <a:r>
              <a:rPr lang="cs-CZ" sz="1550" dirty="0" smtClean="0">
                <a:solidFill>
                  <a:schemeClr val="tx1"/>
                </a:solidFill>
              </a:rPr>
              <a:t>tala se prosperující demokratickou zemí, která patřila mezi nejvyspělejší státy Evropy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cs-CZ" sz="1550" dirty="0">
                <a:solidFill>
                  <a:schemeClr val="tx1"/>
                </a:solidFill>
              </a:rPr>
              <a:t>v</a:t>
            </a:r>
            <a:r>
              <a:rPr lang="cs-CZ" sz="1550" dirty="0" smtClean="0">
                <a:solidFill>
                  <a:schemeClr val="tx1"/>
                </a:solidFill>
              </a:rPr>
              <a:t>e </a:t>
            </a:r>
            <a:r>
              <a:rPr lang="cs-CZ" sz="1550" dirty="0" smtClean="0">
                <a:solidFill>
                  <a:srgbClr val="FF0000"/>
                </a:solidFill>
              </a:rPr>
              <a:t>30. letech 20. století </a:t>
            </a:r>
            <a:r>
              <a:rPr lang="cs-CZ" sz="1550" dirty="0" smtClean="0">
                <a:solidFill>
                  <a:schemeClr val="tx1"/>
                </a:solidFill>
              </a:rPr>
              <a:t>se však </a:t>
            </a:r>
            <a:r>
              <a:rPr lang="cs-CZ" sz="1550" dirty="0" smtClean="0">
                <a:solidFill>
                  <a:srgbClr val="FF0000"/>
                </a:solidFill>
              </a:rPr>
              <a:t>existence Československa ocitá ve vážném ohrožení</a:t>
            </a:r>
          </a:p>
          <a:p>
            <a:pPr marL="914400" lvl="1" indent="-457200" algn="l">
              <a:buFont typeface="Courier New" panose="02070309020205020404" pitchFamily="49" charset="0"/>
              <a:buChar char="o"/>
            </a:pPr>
            <a:r>
              <a:rPr lang="cs-CZ" sz="1550" dirty="0" smtClean="0">
                <a:solidFill>
                  <a:schemeClr val="tx1"/>
                </a:solidFill>
              </a:rPr>
              <a:t>v roce 1933 vítězí v Německu fašisté vedení </a:t>
            </a:r>
            <a:r>
              <a:rPr lang="cs-CZ" sz="1550" dirty="0" smtClean="0">
                <a:solidFill>
                  <a:srgbClr val="FF0000"/>
                </a:solidFill>
              </a:rPr>
              <a:t>Adolfem Hitlerem</a:t>
            </a:r>
            <a:r>
              <a:rPr lang="cs-CZ" sz="1550" dirty="0" smtClean="0">
                <a:solidFill>
                  <a:schemeClr val="tx1"/>
                </a:solidFill>
              </a:rPr>
              <a:t>, který má ve svých plánech </a:t>
            </a:r>
            <a:r>
              <a:rPr lang="cs-CZ" sz="1550" dirty="0" smtClean="0">
                <a:solidFill>
                  <a:srgbClr val="FF0000"/>
                </a:solidFill>
              </a:rPr>
              <a:t>úplné zničení </a:t>
            </a:r>
            <a:r>
              <a:rPr lang="cs-CZ" sz="1550" u="sng" dirty="0" smtClean="0">
                <a:solidFill>
                  <a:srgbClr val="FF0000"/>
                </a:solidFill>
              </a:rPr>
              <a:t>celé</a:t>
            </a:r>
            <a:r>
              <a:rPr lang="cs-CZ" sz="1550" dirty="0" smtClean="0">
                <a:solidFill>
                  <a:srgbClr val="FF0000"/>
                </a:solidFill>
              </a:rPr>
              <a:t> ČSR</a:t>
            </a:r>
            <a:r>
              <a:rPr lang="cs-CZ" sz="1550" dirty="0" smtClean="0">
                <a:solidFill>
                  <a:schemeClr val="tx1"/>
                </a:solidFill>
              </a:rPr>
              <a:t>, likvidaci či vysídlení českého obyvatelstva a obsazení strategicky důležitého (průmysl, geografická poloha) českého prostoru ryze německým etnikem</a:t>
            </a:r>
          </a:p>
          <a:p>
            <a:pPr marL="914400" lvl="1" indent="-457200" algn="l">
              <a:buFont typeface="Courier New" panose="02070309020205020404" pitchFamily="49" charset="0"/>
              <a:buChar char="o"/>
            </a:pPr>
            <a:r>
              <a:rPr lang="cs-CZ" sz="1550" dirty="0">
                <a:solidFill>
                  <a:schemeClr val="tx1"/>
                </a:solidFill>
              </a:rPr>
              <a:t>f</a:t>
            </a:r>
            <a:r>
              <a:rPr lang="cs-CZ" sz="1550" dirty="0" smtClean="0">
                <a:solidFill>
                  <a:schemeClr val="tx1"/>
                </a:solidFill>
              </a:rPr>
              <a:t>ašizuje se i početně velmi </a:t>
            </a:r>
            <a:r>
              <a:rPr lang="cs-CZ" sz="1550" dirty="0" smtClean="0">
                <a:solidFill>
                  <a:srgbClr val="FF0000"/>
                </a:solidFill>
              </a:rPr>
              <a:t>silná </a:t>
            </a:r>
            <a:r>
              <a:rPr lang="cs-CZ" sz="1550" dirty="0" smtClean="0">
                <a:solidFill>
                  <a:srgbClr val="FF0000"/>
                </a:solidFill>
              </a:rPr>
              <a:t>skupina tzv. Sudetských </a:t>
            </a:r>
            <a:r>
              <a:rPr lang="cs-CZ" sz="1550" dirty="0" smtClean="0">
                <a:solidFill>
                  <a:srgbClr val="FF0000"/>
                </a:solidFill>
              </a:rPr>
              <a:t>Němců v ČSR </a:t>
            </a:r>
            <a:r>
              <a:rPr lang="cs-CZ" sz="1550" dirty="0" smtClean="0">
                <a:solidFill>
                  <a:schemeClr val="tx1"/>
                </a:solidFill>
              </a:rPr>
              <a:t>(téměř 25% obyvatel státu, více než Slováci) žijící již od středověku především v našich pohraničních oblastech  </a:t>
            </a:r>
            <a:r>
              <a:rPr lang="cs-CZ" sz="1550" dirty="0" smtClean="0">
                <a:solidFill>
                  <a:schemeClr val="tx1"/>
                </a:solidFill>
              </a:rPr>
              <a:t>ČSR (</a:t>
            </a:r>
            <a:r>
              <a:rPr lang="cs-CZ" sz="1550" dirty="0" smtClean="0">
                <a:solidFill>
                  <a:schemeClr val="tx1"/>
                </a:solidFill>
              </a:rPr>
              <a:t>zde  tvoří velkou většinu, někde více i než 90%) - chce tyto oblasti připojit k Německu</a:t>
            </a:r>
          </a:p>
          <a:p>
            <a:pPr marL="914400" lvl="1" indent="-457200" algn="l">
              <a:buFont typeface="Courier New" panose="02070309020205020404" pitchFamily="49" charset="0"/>
              <a:buChar char="o"/>
            </a:pPr>
            <a:r>
              <a:rPr lang="cs-CZ" sz="1550" dirty="0" smtClean="0">
                <a:solidFill>
                  <a:schemeClr val="tx1"/>
                </a:solidFill>
              </a:rPr>
              <a:t>na Slovensku pak získává rozhodující vliv nacionalistická </a:t>
            </a:r>
            <a:r>
              <a:rPr lang="cs-CZ" sz="1550" dirty="0" smtClean="0">
                <a:solidFill>
                  <a:srgbClr val="FF0000"/>
                </a:solidFill>
              </a:rPr>
              <a:t>Hlinkova </a:t>
            </a:r>
            <a:r>
              <a:rPr lang="cs-CZ" sz="1550" dirty="0" err="1" smtClean="0">
                <a:solidFill>
                  <a:srgbClr val="FF0000"/>
                </a:solidFill>
              </a:rPr>
              <a:t>ľudová</a:t>
            </a:r>
            <a:r>
              <a:rPr lang="cs-CZ" sz="1550" dirty="0" smtClean="0">
                <a:solidFill>
                  <a:srgbClr val="FF0000"/>
                </a:solidFill>
              </a:rPr>
              <a:t> strana</a:t>
            </a:r>
            <a:r>
              <a:rPr lang="cs-CZ" sz="1550" dirty="0" smtClean="0">
                <a:solidFill>
                  <a:schemeClr val="tx1"/>
                </a:solidFill>
              </a:rPr>
              <a:t>, která chce rovněž ČSR rozbít a stává se tak účelovým spojencem Hitlera i SDP (Sudetoněmecká strana prosazující cíle německých fašistů u nás)</a:t>
            </a:r>
          </a:p>
          <a:p>
            <a:pPr marL="914400" lvl="1" indent="-457200" algn="l">
              <a:buFont typeface="Courier New" panose="02070309020205020404" pitchFamily="49" charset="0"/>
              <a:buChar char="o"/>
            </a:pPr>
            <a:r>
              <a:rPr lang="cs-CZ" sz="1550" dirty="0" smtClean="0">
                <a:solidFill>
                  <a:schemeClr val="tx1"/>
                </a:solidFill>
              </a:rPr>
              <a:t>ČSR nakonec zůstala posledním </a:t>
            </a:r>
            <a:r>
              <a:rPr lang="cs-CZ" sz="1550" dirty="0" smtClean="0">
                <a:solidFill>
                  <a:schemeClr val="tx1"/>
                </a:solidFill>
              </a:rPr>
              <a:t>demokratickým </a:t>
            </a:r>
            <a:r>
              <a:rPr lang="cs-CZ" sz="1550" dirty="0" smtClean="0">
                <a:solidFill>
                  <a:schemeClr val="tx1"/>
                </a:solidFill>
              </a:rPr>
              <a:t>státem ve střední  Evropě, obklíčeným z velké části Německem (téměř celé Čechy a Morava), podpora ze strany největších spojenců (Francie, Velká Británie) se oprávněně jevila jako velmi nejistá (politika appeasementu – ústupků Hitlerovi)   </a:t>
            </a:r>
            <a:endParaRPr lang="cs-CZ" sz="155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20011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bldLvl="2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1.bp.blogspot.com/-vymrYPxnGUE/Tql1Szq9KBI/AAAAAAAAJWE/OlQ7yf3HKdc/s1600/ABC2d3536_vlajka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GlowDiffused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065" t="3638" r="6640" b="4672"/>
          <a:stretch/>
        </p:blipFill>
        <p:spPr bwMode="auto">
          <a:xfrm>
            <a:off x="0" y="1"/>
            <a:ext cx="9144000" cy="5143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19764"/>
            <a:ext cx="9125016" cy="1102519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DRUHÁ ČESKOSLOVENSKÁ REPUBLIKA</a:t>
            </a:r>
            <a:br>
              <a:rPr lang="cs-CZ" dirty="0" smtClean="0"/>
            </a:br>
            <a:r>
              <a:rPr lang="cs-CZ" dirty="0" smtClean="0">
                <a:solidFill>
                  <a:srgbClr val="FF0000"/>
                </a:solidFill>
              </a:rPr>
              <a:t>VYMEZENÍ POJMU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131590"/>
            <a:ext cx="9144000" cy="3781950"/>
          </a:xfrm>
        </p:spPr>
        <p:txBody>
          <a:bodyPr>
            <a:no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cs-CZ" sz="1800" dirty="0">
                <a:solidFill>
                  <a:schemeClr val="tx1"/>
                </a:solidFill>
              </a:rPr>
              <a:t>v</a:t>
            </a:r>
            <a:r>
              <a:rPr lang="cs-CZ" sz="1800" dirty="0" smtClean="0">
                <a:solidFill>
                  <a:schemeClr val="tx1"/>
                </a:solidFill>
              </a:rPr>
              <a:t>yvrcholením politiky appeasementu bylo jednání na tzv. </a:t>
            </a:r>
            <a:r>
              <a:rPr lang="cs-CZ" sz="1800" dirty="0" smtClean="0">
                <a:solidFill>
                  <a:srgbClr val="FF0000"/>
                </a:solidFill>
              </a:rPr>
              <a:t>Mnichovské konferenci</a:t>
            </a:r>
            <a:r>
              <a:rPr lang="cs-CZ" sz="1800" dirty="0" smtClean="0">
                <a:solidFill>
                  <a:schemeClr val="tx1"/>
                </a:solidFill>
              </a:rPr>
              <a:t>, kde po jednání Francie, Velké Británie, Itálie a Německa bylo Československu přikázáno přepustit své pohraniční oblasti Německu (tzv. </a:t>
            </a:r>
            <a:r>
              <a:rPr lang="cs-CZ" sz="1800" dirty="0" smtClean="0">
                <a:solidFill>
                  <a:srgbClr val="FF0000"/>
                </a:solidFill>
              </a:rPr>
              <a:t>Mnichovský diktát</a:t>
            </a:r>
            <a:r>
              <a:rPr lang="cs-CZ" sz="1800" dirty="0" smtClean="0">
                <a:solidFill>
                  <a:schemeClr val="tx1"/>
                </a:solidFill>
              </a:rPr>
              <a:t>)</a:t>
            </a:r>
          </a:p>
          <a:p>
            <a:pPr marL="457200" indent="-457200" algn="l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sz="1800" dirty="0" smtClean="0">
                <a:solidFill>
                  <a:srgbClr val="FF0000"/>
                </a:solidFill>
              </a:rPr>
              <a:t>Československá vláda generála Syrového a prezident Beneš </a:t>
            </a:r>
            <a:r>
              <a:rPr lang="cs-CZ" sz="1800" dirty="0" smtClean="0">
                <a:solidFill>
                  <a:schemeClr val="tx1"/>
                </a:solidFill>
              </a:rPr>
              <a:t>se nakonec pod tlakem vnějších i vnitřních okolností (viz předchozí snímek) </a:t>
            </a:r>
            <a:r>
              <a:rPr lang="cs-CZ" sz="1800" dirty="0" smtClean="0">
                <a:solidFill>
                  <a:srgbClr val="FF0000"/>
                </a:solidFill>
              </a:rPr>
              <a:t>rozhodují tomuto diktátu podvolit</a:t>
            </a:r>
            <a:r>
              <a:rPr lang="cs-CZ" sz="1800" dirty="0" smtClean="0">
                <a:solidFill>
                  <a:schemeClr val="tx1"/>
                </a:solidFill>
              </a:rPr>
              <a:t>, </a:t>
            </a:r>
            <a:r>
              <a:rPr lang="cs-CZ" sz="1800" dirty="0" smtClean="0">
                <a:solidFill>
                  <a:schemeClr val="tx1"/>
                </a:solidFill>
              </a:rPr>
              <a:t>mj. </a:t>
            </a:r>
            <a:r>
              <a:rPr lang="cs-CZ" sz="1800" dirty="0" smtClean="0">
                <a:solidFill>
                  <a:schemeClr val="tx1"/>
                </a:solidFill>
              </a:rPr>
              <a:t>aby se nesplněním požadavků nestala republika „agresorem“ zodpovědným za válku a nezůstala tak bez pomoci spojenců</a:t>
            </a:r>
            <a:endParaRPr lang="cs-CZ" sz="1800" dirty="0" smtClean="0">
              <a:solidFill>
                <a:srgbClr val="FF0000"/>
              </a:solidFill>
            </a:endParaRPr>
          </a:p>
          <a:p>
            <a:pPr marL="457200" indent="-457200" algn="l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sz="1800" dirty="0">
                <a:solidFill>
                  <a:schemeClr val="tx1"/>
                </a:solidFill>
              </a:rPr>
              <a:t>n</a:t>
            </a:r>
            <a:r>
              <a:rPr lang="cs-CZ" sz="1800" dirty="0" smtClean="0">
                <a:solidFill>
                  <a:schemeClr val="tx1"/>
                </a:solidFill>
              </a:rPr>
              <a:t>ásledující den začíná odstoupené </a:t>
            </a:r>
            <a:r>
              <a:rPr lang="cs-CZ" sz="1800" dirty="0" smtClean="0">
                <a:solidFill>
                  <a:srgbClr val="FF0000"/>
                </a:solidFill>
              </a:rPr>
              <a:t>německé pohraničí zabírat německá </a:t>
            </a:r>
            <a:r>
              <a:rPr lang="cs-CZ" sz="1800" dirty="0" smtClean="0">
                <a:solidFill>
                  <a:srgbClr val="FF0000"/>
                </a:solidFill>
              </a:rPr>
              <a:t>a</a:t>
            </a:r>
            <a:r>
              <a:rPr lang="cs-CZ" sz="1800" dirty="0" smtClean="0">
                <a:solidFill>
                  <a:srgbClr val="FF0000"/>
                </a:solidFill>
              </a:rPr>
              <a:t>rmáda, oblast </a:t>
            </a:r>
            <a:r>
              <a:rPr lang="cs-CZ" sz="1800" dirty="0" smtClean="0">
                <a:solidFill>
                  <a:srgbClr val="FF0000"/>
                </a:solidFill>
              </a:rPr>
              <a:t>T</a:t>
            </a:r>
            <a:r>
              <a:rPr lang="cs-CZ" sz="1800" dirty="0" smtClean="0">
                <a:solidFill>
                  <a:srgbClr val="FF0000"/>
                </a:solidFill>
              </a:rPr>
              <a:t>ěšínska zabírá Polsko a jižní část Slovenska a Podkarpatské Rusi Maďarsko</a:t>
            </a:r>
          </a:p>
          <a:p>
            <a:pPr marL="457200" indent="-457200" algn="l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sz="1800" dirty="0" smtClean="0">
                <a:solidFill>
                  <a:schemeClr val="tx1"/>
                </a:solidFill>
              </a:rPr>
              <a:t>Československo ztratilo téměř 5 milionů obyvatel (cca. 1/3) a více než 40 000 km</a:t>
            </a:r>
            <a:r>
              <a:rPr lang="cs-CZ" sz="1800" baseline="30000" dirty="0" smtClean="0">
                <a:solidFill>
                  <a:schemeClr val="tx1"/>
                </a:solidFill>
              </a:rPr>
              <a:t>2</a:t>
            </a:r>
            <a:r>
              <a:rPr lang="cs-CZ" sz="1800" dirty="0" smtClean="0">
                <a:solidFill>
                  <a:schemeClr val="tx1"/>
                </a:solidFill>
              </a:rPr>
              <a:t> (téměř 1/3)</a:t>
            </a:r>
          </a:p>
          <a:p>
            <a:pPr marL="457200" indent="-457200" algn="l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sz="1800" dirty="0" smtClean="0">
                <a:solidFill>
                  <a:schemeClr val="tx1"/>
                </a:solidFill>
              </a:rPr>
              <a:t>t</a:t>
            </a:r>
            <a:r>
              <a:rPr lang="cs-CZ" sz="1800" dirty="0" smtClean="0">
                <a:solidFill>
                  <a:schemeClr val="tx1"/>
                </a:solidFill>
              </a:rPr>
              <a:t>outo událostí končí dvacetileté období tzv. první republiky – doba od 1 . 10. 1938 do 15. 3. 1939 (necelých 6 měsíců) bývá označována jako </a:t>
            </a:r>
            <a:r>
              <a:rPr lang="cs-CZ" sz="18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DRUHÁ ČESKOSLOVENSKÁ REPUBLIKA</a:t>
            </a:r>
            <a:r>
              <a:rPr lang="cs-CZ" sz="1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</a:t>
            </a:r>
            <a:r>
              <a:rPr lang="cs-CZ" sz="18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</a:t>
            </a:r>
            <a:endParaRPr lang="cs-CZ" sz="18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7535740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1.bp.blogspot.com/-vymrYPxnGUE/Tql1Szq9KBI/AAAAAAAAJWE/OlQ7yf3HKdc/s1600/ABC2d3536_vlajka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GlowDiffused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065" t="3638" r="6640" b="4672"/>
          <a:stretch/>
        </p:blipFill>
        <p:spPr bwMode="auto">
          <a:xfrm>
            <a:off x="0" y="1"/>
            <a:ext cx="9144000" cy="5143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492" y="123478"/>
            <a:ext cx="9125016" cy="1102519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DRUHÁ ČESKOSLOVENSKÁ REPUBLIKA</a:t>
            </a:r>
            <a:br>
              <a:rPr lang="cs-CZ" dirty="0" smtClean="0"/>
            </a:br>
            <a:r>
              <a:rPr lang="cs-CZ" dirty="0" smtClean="0">
                <a:solidFill>
                  <a:srgbClr val="FF0000"/>
                </a:solidFill>
              </a:rPr>
              <a:t>MAPA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Podnadpis 3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grpSp>
        <p:nvGrpSpPr>
          <p:cNvPr id="7" name="Skupina 6"/>
          <p:cNvGrpSpPr/>
          <p:nvPr/>
        </p:nvGrpSpPr>
        <p:grpSpPr>
          <a:xfrm>
            <a:off x="1295636" y="1411522"/>
            <a:ext cx="6552728" cy="3240360"/>
            <a:chOff x="1994090" y="1707654"/>
            <a:chExt cx="5155819" cy="2265218"/>
          </a:xfrm>
        </p:grpSpPr>
        <p:pic>
          <p:nvPicPr>
            <p:cNvPr id="5" name="Picture 2"/>
            <p:cNvPicPr>
              <a:picLocks noChangeAspect="1" noChangeArrowheads="1"/>
            </p:cNvPicPr>
            <p:nvPr/>
          </p:nvPicPr>
          <p:blipFill rotWithShape="1">
            <a:blip r:embed="rId4" cstate="print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rightnessContrast brigh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457" t="19588" b="22685"/>
            <a:stretch/>
          </p:blipFill>
          <p:spPr bwMode="auto">
            <a:xfrm>
              <a:off x="1994090" y="1707654"/>
              <a:ext cx="5155819" cy="226521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Obdélník 5"/>
            <p:cNvSpPr/>
            <p:nvPr/>
          </p:nvSpPr>
          <p:spPr>
            <a:xfrm rot="1144748">
              <a:off x="2893067" y="2743347"/>
              <a:ext cx="2304256" cy="484537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rgbClr val="FF0000"/>
                  </a:solidFill>
                </a:rPr>
                <a:t>Druhá ČSR</a:t>
              </a:r>
              <a:endParaRPr lang="cs-CZ" sz="3200" dirty="0">
                <a:solidFill>
                  <a:srgbClr val="FF000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6437576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1.bp.blogspot.com/-vymrYPxnGUE/Tql1Szq9KBI/AAAAAAAAJWE/OlQ7yf3HKdc/s1600/ABC2d3536_vlajka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GlowDiffused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065" t="3638" r="6640" b="4672"/>
          <a:stretch/>
        </p:blipFill>
        <p:spPr bwMode="auto">
          <a:xfrm>
            <a:off x="0" y="1"/>
            <a:ext cx="9144000" cy="5143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492" y="123478"/>
            <a:ext cx="9125016" cy="1102519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DRUHÁ ČESKOSLOVENSKÁ REPUBLIKA</a:t>
            </a:r>
            <a:br>
              <a:rPr lang="cs-CZ" dirty="0" smtClean="0"/>
            </a:br>
            <a:r>
              <a:rPr lang="cs-CZ" dirty="0" smtClean="0">
                <a:solidFill>
                  <a:srgbClr val="FF0000"/>
                </a:solidFill>
              </a:rPr>
              <a:t>ZTRACENÉ POHRANIČÍ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Podnadpis 3"/>
          <p:cNvSpPr>
            <a:spLocks noGrp="1"/>
          </p:cNvSpPr>
          <p:nvPr>
            <p:ph type="subTitle" idx="1"/>
          </p:nvPr>
        </p:nvSpPr>
        <p:spPr>
          <a:xfrm>
            <a:off x="503547" y="1275606"/>
            <a:ext cx="8444025" cy="1588710"/>
          </a:xfrm>
        </p:spPr>
        <p:txBody>
          <a:bodyPr>
            <a:normAutofit fontScale="62500" lnSpcReduction="20000"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cs-CZ" dirty="0">
                <a:solidFill>
                  <a:schemeClr val="tx1"/>
                </a:solidFill>
              </a:rPr>
              <a:t>z</a:t>
            </a:r>
            <a:r>
              <a:rPr lang="cs-CZ" dirty="0" smtClean="0">
                <a:solidFill>
                  <a:schemeClr val="tx1"/>
                </a:solidFill>
              </a:rPr>
              <a:t>atímco německá armáda, která zabírala naše pohraničí, byla nadšeně a s dojetím vítána zdejšími Sudetskými Němci, </a:t>
            </a:r>
            <a:r>
              <a:rPr lang="cs-CZ" dirty="0" smtClean="0">
                <a:solidFill>
                  <a:srgbClr val="FF0000"/>
                </a:solidFill>
              </a:rPr>
              <a:t>prchali odtud ke svým příbuzným do vnitrozemí obyvatelé české národnosti </a:t>
            </a:r>
            <a:r>
              <a:rPr lang="cs-CZ" dirty="0" smtClean="0">
                <a:solidFill>
                  <a:schemeClr val="tx1"/>
                </a:solidFill>
              </a:rPr>
              <a:t>(cca. 450 tis. obyvatel)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tento proces je velmi dobře ztvárněn v populárním seriálu „Vlak dětství a naděje“ režiséra </a:t>
            </a:r>
            <a:r>
              <a:rPr lang="cs-CZ" dirty="0">
                <a:solidFill>
                  <a:schemeClr val="tx1"/>
                </a:solidFill>
              </a:rPr>
              <a:t>K</a:t>
            </a:r>
            <a:r>
              <a:rPr lang="cs-CZ" dirty="0" smtClean="0">
                <a:solidFill>
                  <a:schemeClr val="tx1"/>
                </a:solidFill>
              </a:rPr>
              <a:t>arla Kachyni    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2050" name="Picture 2" descr="File:Bundesarchiv Bild 183-H13160, Beim Einmarsch deutscher Truppen in Eger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2871920"/>
            <a:ext cx="2791397" cy="1856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File:Bundesarchiv Bild 183-58507-003, Besetzung des Sudetenlands, Grenzpfahl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65217" y="2871920"/>
            <a:ext cx="2844543" cy="18796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File:Bundesarchiv Bild 146-2005-0176, Anschluss sudetendeutscher Gebiete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2864316"/>
            <a:ext cx="2844543" cy="18948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767706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1.bp.blogspot.com/-vymrYPxnGUE/Tql1Szq9KBI/AAAAAAAAJWE/OlQ7yf3HKdc/s1600/ABC2d3536_vlajka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GlowDiffused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065" t="3638" r="6640" b="4672"/>
          <a:stretch/>
        </p:blipFill>
        <p:spPr bwMode="auto">
          <a:xfrm>
            <a:off x="0" y="1"/>
            <a:ext cx="9144000" cy="5143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19764"/>
            <a:ext cx="9125016" cy="1102519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DRUHÁ ČESKOSLOVENSKÁ REPUBLIKA</a:t>
            </a:r>
            <a:br>
              <a:rPr lang="cs-CZ" dirty="0" smtClean="0"/>
            </a:br>
            <a:r>
              <a:rPr lang="cs-CZ" dirty="0" smtClean="0">
                <a:solidFill>
                  <a:srgbClr val="FF0000"/>
                </a:solidFill>
              </a:rPr>
              <a:t>NÁLADA VE SPOLEČNOSTI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79512" y="1131590"/>
            <a:ext cx="5400600" cy="2664296"/>
          </a:xfrm>
        </p:spPr>
        <p:txBody>
          <a:bodyPr>
            <a:no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cs-CZ" sz="1500" dirty="0" smtClean="0">
                <a:solidFill>
                  <a:schemeClr val="tx1"/>
                </a:solidFill>
              </a:rPr>
              <a:t>třebaže se prvorepublikovým tradicím věrní obyvatelé navzájem utěšovali a přesvědčovali o své jednotě a potřebě se v těžkých dobách semknout (např. heslo o republice „malá, ale naše“), </a:t>
            </a:r>
            <a:r>
              <a:rPr lang="cs-CZ" sz="1500" dirty="0" smtClean="0">
                <a:solidFill>
                  <a:srgbClr val="FF0000"/>
                </a:solidFill>
              </a:rPr>
              <a:t>v perspektivní existenci státu už vzhledem k Hitlerovým požadavkům a reakci na ně věřil málokdo </a:t>
            </a:r>
            <a:r>
              <a:rPr lang="cs-CZ" sz="1500" dirty="0" smtClean="0">
                <a:solidFill>
                  <a:schemeClr val="tx1"/>
                </a:solidFill>
              </a:rPr>
              <a:t>(stát byl bez pohraničních hor prakticky neubránitelný)</a:t>
            </a:r>
            <a:endParaRPr lang="cs-CZ" sz="1500" dirty="0" smtClean="0">
              <a:solidFill>
                <a:srgbClr val="FF0000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cs-CZ" sz="1500" dirty="0">
                <a:solidFill>
                  <a:schemeClr val="tx1"/>
                </a:solidFill>
              </a:rPr>
              <a:t>š</a:t>
            </a:r>
            <a:r>
              <a:rPr lang="cs-CZ" sz="1500" dirty="0" smtClean="0">
                <a:solidFill>
                  <a:schemeClr val="tx1"/>
                </a:solidFill>
              </a:rPr>
              <a:t>lo o smutné období našich dějin, kdy se, jak to v krizových chvílích bývá obvyklé, situace ve všech oblastech značně </a:t>
            </a:r>
            <a:r>
              <a:rPr lang="cs-CZ" sz="1500" dirty="0" smtClean="0">
                <a:solidFill>
                  <a:srgbClr val="FF0000"/>
                </a:solidFill>
              </a:rPr>
              <a:t>radikalizovala, zjednodušovala a zpřehledňovala </a:t>
            </a:r>
            <a:r>
              <a:rPr lang="cs-CZ" sz="1500" dirty="0" smtClean="0">
                <a:solidFill>
                  <a:schemeClr val="tx1"/>
                </a:solidFill>
              </a:rPr>
              <a:t> </a:t>
            </a:r>
            <a:r>
              <a:rPr lang="cs-CZ" sz="1500" dirty="0" smtClean="0">
                <a:solidFill>
                  <a:schemeClr val="tx1"/>
                </a:solidFill>
              </a:rPr>
              <a:t>    </a:t>
            </a:r>
            <a:r>
              <a:rPr lang="cs-CZ" sz="1500" dirty="0" smtClean="0">
                <a:solidFill>
                  <a:srgbClr val="FF0000"/>
                </a:solidFill>
              </a:rPr>
              <a:t>    </a:t>
            </a:r>
            <a:endParaRPr lang="cs-CZ" sz="1500" dirty="0">
              <a:solidFill>
                <a:srgbClr val="FF0000"/>
              </a:solidFill>
            </a:endParaRPr>
          </a:p>
        </p:txBody>
      </p:sp>
      <p:pic>
        <p:nvPicPr>
          <p:cNvPr id="3076" name="Picture 4" descr="File:Czech refugees from the Sudetenland 1.gif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1203598"/>
            <a:ext cx="2952328" cy="31917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Podnadpis 2"/>
          <p:cNvSpPr txBox="1">
            <a:spLocks/>
          </p:cNvSpPr>
          <p:nvPr/>
        </p:nvSpPr>
        <p:spPr>
          <a:xfrm>
            <a:off x="5652120" y="4501496"/>
            <a:ext cx="3168352" cy="3423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5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  <a:r>
              <a:rPr lang="cs-CZ" sz="15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říjezd českých uprchlíků z pohraničí do Prahy</a:t>
            </a:r>
            <a:endParaRPr lang="cs-CZ" sz="15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6" name="Skupina 5"/>
          <p:cNvGrpSpPr/>
          <p:nvPr/>
        </p:nvGrpSpPr>
        <p:grpSpPr>
          <a:xfrm>
            <a:off x="1075850" y="3363838"/>
            <a:ext cx="3384376" cy="1573206"/>
            <a:chOff x="1075850" y="3363838"/>
            <a:chExt cx="3384376" cy="1573206"/>
          </a:xfrm>
        </p:grpSpPr>
        <p:pic>
          <p:nvPicPr>
            <p:cNvPr id="4098" name="Picture 2" descr="http://amo.ostrava.cz/cs/vystavy/vystava-mapy-v-promenach-casu/mapa-cesko-slovenske-republiky-1938/c-documents-and-settings-serkajo-plocha-540vv.jpg/image_large"/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75850" y="3363838"/>
              <a:ext cx="3384376" cy="157320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Ovál 3"/>
            <p:cNvSpPr/>
            <p:nvPr/>
          </p:nvSpPr>
          <p:spPr>
            <a:xfrm>
              <a:off x="2987824" y="3507854"/>
              <a:ext cx="1368152" cy="504056"/>
            </a:xfrm>
            <a:prstGeom prst="ellipse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12820647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1.bp.blogspot.com/-vymrYPxnGUE/Tql1Szq9KBI/AAAAAAAAJWE/OlQ7yf3HKdc/s1600/ABC2d3536_vlajka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GlowDiffused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065" t="3638" r="6640" b="4672"/>
          <a:stretch/>
        </p:blipFill>
        <p:spPr bwMode="auto">
          <a:xfrm>
            <a:off x="0" y="1"/>
            <a:ext cx="9144000" cy="5143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19764"/>
            <a:ext cx="9125016" cy="1102519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DRUHÁ ČESKOSLOVENSKÁ REPUBLIKA</a:t>
            </a:r>
            <a:br>
              <a:rPr lang="cs-CZ" dirty="0" smtClean="0"/>
            </a:br>
            <a:r>
              <a:rPr lang="cs-CZ" dirty="0" smtClean="0">
                <a:solidFill>
                  <a:srgbClr val="FF0000"/>
                </a:solidFill>
              </a:rPr>
              <a:t>POLITICKÝ VÝVOJ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79512" y="1131590"/>
            <a:ext cx="8496944" cy="3744416"/>
          </a:xfrm>
        </p:spPr>
        <p:txBody>
          <a:bodyPr>
            <a:no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cs-CZ" sz="1800" dirty="0">
                <a:solidFill>
                  <a:schemeClr val="tx1"/>
                </a:solidFill>
              </a:rPr>
              <a:t>p</a:t>
            </a:r>
            <a:r>
              <a:rPr lang="cs-CZ" sz="1800" dirty="0" smtClean="0">
                <a:solidFill>
                  <a:schemeClr val="tx1"/>
                </a:solidFill>
              </a:rPr>
              <a:t>esimistickým hlasům dával zapravdu vývoj hned následujících dnů po Mnichovu:</a:t>
            </a:r>
          </a:p>
          <a:p>
            <a:pPr marL="914400" lvl="1" indent="-457200" algn="l">
              <a:buClr>
                <a:schemeClr val="tx1"/>
              </a:buClr>
              <a:buFont typeface="Courier New" panose="02070309020205020404" pitchFamily="49" charset="0"/>
              <a:buChar char="o"/>
            </a:pPr>
            <a:r>
              <a:rPr lang="cs-CZ" sz="1800" dirty="0" smtClean="0">
                <a:solidFill>
                  <a:srgbClr val="FF0000"/>
                </a:solidFill>
              </a:rPr>
              <a:t>5. října</a:t>
            </a:r>
            <a:r>
              <a:rPr lang="cs-CZ" sz="1800" dirty="0" smtClean="0">
                <a:solidFill>
                  <a:schemeClr val="tx1"/>
                </a:solidFill>
              </a:rPr>
              <a:t> </a:t>
            </a:r>
            <a:r>
              <a:rPr lang="cs-CZ" sz="1800" dirty="0" smtClean="0">
                <a:solidFill>
                  <a:srgbClr val="FF0000"/>
                </a:solidFill>
              </a:rPr>
              <a:t>1938</a:t>
            </a:r>
            <a:r>
              <a:rPr lang="cs-CZ" sz="1800" dirty="0" smtClean="0">
                <a:solidFill>
                  <a:schemeClr val="tx1"/>
                </a:solidFill>
              </a:rPr>
              <a:t> </a:t>
            </a:r>
            <a:r>
              <a:rPr lang="cs-CZ" sz="1800" dirty="0" smtClean="0">
                <a:solidFill>
                  <a:srgbClr val="FF0000"/>
                </a:solidFill>
              </a:rPr>
              <a:t>odstupuje</a:t>
            </a:r>
            <a:r>
              <a:rPr lang="cs-CZ" sz="1800" dirty="0" smtClean="0">
                <a:solidFill>
                  <a:schemeClr val="tx1"/>
                </a:solidFill>
              </a:rPr>
              <a:t> ze své funkce prezident republiky  </a:t>
            </a:r>
            <a:r>
              <a:rPr lang="cs-CZ" sz="1800" dirty="0" smtClean="0">
                <a:solidFill>
                  <a:srgbClr val="FF0000"/>
                </a:solidFill>
              </a:rPr>
              <a:t>Edvard Beneš </a:t>
            </a:r>
            <a:r>
              <a:rPr lang="cs-CZ" sz="1800" dirty="0" smtClean="0">
                <a:solidFill>
                  <a:schemeClr val="tx1"/>
                </a:solidFill>
              </a:rPr>
              <a:t>a následně 22. října odchází do emigrace ve velké Británii, kde se pak za druhé světové války stal hlavou naší exilové vlády</a:t>
            </a:r>
          </a:p>
          <a:p>
            <a:pPr marL="914400" lvl="1" indent="-457200" algn="l">
              <a:buFont typeface="Courier New" panose="02070309020205020404" pitchFamily="49" charset="0"/>
              <a:buChar char="o"/>
            </a:pPr>
            <a:r>
              <a:rPr lang="cs-CZ" sz="1800" dirty="0" smtClean="0">
                <a:solidFill>
                  <a:schemeClr val="tx1"/>
                </a:solidFill>
              </a:rPr>
              <a:t>jeho </a:t>
            </a:r>
            <a:r>
              <a:rPr lang="cs-CZ" sz="1800" dirty="0" smtClean="0">
                <a:solidFill>
                  <a:srgbClr val="FF0000"/>
                </a:solidFill>
              </a:rPr>
              <a:t>nástupcem</a:t>
            </a:r>
            <a:r>
              <a:rPr lang="cs-CZ" sz="1800" dirty="0" smtClean="0">
                <a:solidFill>
                  <a:schemeClr val="tx1"/>
                </a:solidFill>
              </a:rPr>
              <a:t> se 30. listopadu 1938 stává </a:t>
            </a:r>
            <a:r>
              <a:rPr lang="cs-CZ" sz="1800" dirty="0" smtClean="0">
                <a:solidFill>
                  <a:srgbClr val="FF0000"/>
                </a:solidFill>
              </a:rPr>
              <a:t>Emil Hácha</a:t>
            </a:r>
            <a:endParaRPr lang="cs-CZ" sz="1800" dirty="0">
              <a:solidFill>
                <a:schemeClr val="tx1"/>
              </a:solidFill>
            </a:endParaRPr>
          </a:p>
          <a:p>
            <a:pPr marL="1371600" lvl="2" indent="-457200" algn="l">
              <a:buFont typeface="Wingdings" panose="05000000000000000000" pitchFamily="2" charset="2"/>
              <a:buChar char="Ø"/>
            </a:pPr>
            <a:r>
              <a:rPr lang="cs-CZ" sz="1800" dirty="0">
                <a:solidFill>
                  <a:schemeClr val="tx1"/>
                </a:solidFill>
              </a:rPr>
              <a:t>u</a:t>
            </a:r>
            <a:r>
              <a:rPr lang="cs-CZ" sz="1800" dirty="0" smtClean="0">
                <a:solidFill>
                  <a:schemeClr val="tx1"/>
                </a:solidFill>
              </a:rPr>
              <a:t>znávaný soudce nejvyššího soudu a překladatel (mj. </a:t>
            </a:r>
            <a:r>
              <a:rPr lang="cs-CZ" sz="1800" smtClean="0">
                <a:solidFill>
                  <a:schemeClr val="tx1"/>
                </a:solidFill>
              </a:rPr>
              <a:t>populární </a:t>
            </a:r>
            <a:r>
              <a:rPr lang="cs-CZ" sz="1800" dirty="0" smtClean="0">
                <a:solidFill>
                  <a:schemeClr val="tx1"/>
                </a:solidFill>
              </a:rPr>
              <a:t>Tři </a:t>
            </a:r>
            <a:r>
              <a:rPr lang="cs-CZ" sz="1800" smtClean="0">
                <a:solidFill>
                  <a:schemeClr val="tx1"/>
                </a:solidFill>
              </a:rPr>
              <a:t>muži  ve </a:t>
            </a:r>
            <a:r>
              <a:rPr lang="cs-CZ" sz="1800" dirty="0" smtClean="0">
                <a:solidFill>
                  <a:schemeClr val="tx1"/>
                </a:solidFill>
              </a:rPr>
              <a:t>člunu),  velmi </a:t>
            </a:r>
            <a:r>
              <a:rPr lang="cs-CZ" sz="1800" dirty="0" smtClean="0">
                <a:solidFill>
                  <a:srgbClr val="FF0000"/>
                </a:solidFill>
              </a:rPr>
              <a:t>diskutovaná postava našich dějin</a:t>
            </a:r>
          </a:p>
          <a:p>
            <a:pPr marL="1371600" lvl="2" indent="-457200" algn="l">
              <a:buFont typeface="Wingdings" panose="05000000000000000000" pitchFamily="2" charset="2"/>
              <a:buChar char="Ø"/>
            </a:pPr>
            <a:r>
              <a:rPr lang="cs-CZ" sz="1800" dirty="0">
                <a:solidFill>
                  <a:schemeClr val="tx1"/>
                </a:solidFill>
              </a:rPr>
              <a:t>v</a:t>
            </a:r>
            <a:r>
              <a:rPr lang="cs-CZ" sz="1800" dirty="0" smtClean="0">
                <a:solidFill>
                  <a:schemeClr val="tx1"/>
                </a:solidFill>
              </a:rPr>
              <a:t>zal na sebe </a:t>
            </a:r>
            <a:r>
              <a:rPr lang="cs-CZ" sz="1800" u="sng" dirty="0" smtClean="0">
                <a:solidFill>
                  <a:srgbClr val="FF0000"/>
                </a:solidFill>
              </a:rPr>
              <a:t>neřešitelný</a:t>
            </a:r>
            <a:r>
              <a:rPr lang="cs-CZ" sz="1800" dirty="0" smtClean="0">
                <a:solidFill>
                  <a:srgbClr val="FF0000"/>
                </a:solidFill>
              </a:rPr>
              <a:t> úkol odolat nacistickému tlaku</a:t>
            </a:r>
            <a:r>
              <a:rPr lang="cs-CZ" sz="1800" dirty="0" smtClean="0">
                <a:solidFill>
                  <a:schemeClr val="tx1"/>
                </a:solidFill>
              </a:rPr>
              <a:t>, za druhé světové války byl státním prezidentem protektorátu Čechy-Morava</a:t>
            </a:r>
          </a:p>
          <a:p>
            <a:pPr marL="1371600" lvl="2" indent="-457200" algn="l">
              <a:buFont typeface="Wingdings" panose="05000000000000000000" pitchFamily="2" charset="2"/>
              <a:buChar char="Ø"/>
            </a:pPr>
            <a:r>
              <a:rPr lang="cs-CZ" sz="1800" dirty="0" smtClean="0">
                <a:solidFill>
                  <a:schemeClr val="tx1"/>
                </a:solidFill>
              </a:rPr>
              <a:t>přestože díky svým intervencím (přímluvám) zachránil nemálo Čechů před nacistickou persekucí, byl po válce obviněn s kolaborantství s nacisty a brzy po skončení války velmi těžce nemocný ve vězení umírá    </a:t>
            </a:r>
            <a:r>
              <a:rPr lang="cs-CZ" sz="1400" dirty="0" smtClean="0">
                <a:solidFill>
                  <a:schemeClr val="tx1"/>
                </a:solidFill>
              </a:rPr>
              <a:t>  </a:t>
            </a:r>
            <a:r>
              <a:rPr lang="cs-CZ" sz="1400" dirty="0" smtClean="0">
                <a:solidFill>
                  <a:srgbClr val="FF0000"/>
                </a:solidFill>
              </a:rPr>
              <a:t> </a:t>
            </a:r>
            <a:r>
              <a:rPr lang="cs-CZ" sz="1400" dirty="0" smtClean="0">
                <a:solidFill>
                  <a:schemeClr val="tx1"/>
                </a:solidFill>
              </a:rPr>
              <a:t> </a:t>
            </a:r>
            <a:r>
              <a:rPr lang="cs-CZ" sz="1400" dirty="0" smtClean="0">
                <a:solidFill>
                  <a:schemeClr val="tx1"/>
                </a:solidFill>
              </a:rPr>
              <a:t>    </a:t>
            </a:r>
            <a:r>
              <a:rPr lang="cs-CZ" sz="1400" dirty="0" smtClean="0">
                <a:solidFill>
                  <a:srgbClr val="FF0000"/>
                </a:solidFill>
              </a:rPr>
              <a:t>    </a:t>
            </a:r>
            <a:endParaRPr lang="cs-CZ" sz="1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264289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bldLvl="3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1.bp.blogspot.com/-vymrYPxnGUE/Tql1Szq9KBI/AAAAAAAAJWE/OlQ7yf3HKdc/s1600/ABC2d3536_vlajka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GlowDiffused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065" t="3638" r="6640" b="4672"/>
          <a:stretch/>
        </p:blipFill>
        <p:spPr bwMode="auto">
          <a:xfrm>
            <a:off x="0" y="1"/>
            <a:ext cx="9144000" cy="5143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19764"/>
            <a:ext cx="9125016" cy="1102519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DRUHÁ ČESKOSLOVENSKÁ REPUBLIKA</a:t>
            </a:r>
            <a:br>
              <a:rPr lang="cs-CZ" dirty="0" smtClean="0"/>
            </a:br>
            <a:r>
              <a:rPr lang="cs-CZ" dirty="0" smtClean="0">
                <a:solidFill>
                  <a:srgbClr val="FF0000"/>
                </a:solidFill>
              </a:rPr>
              <a:t>POLITICKÝ VÝVOJ</a:t>
            </a:r>
            <a:endParaRPr lang="cs-CZ" dirty="0">
              <a:solidFill>
                <a:srgbClr val="FF0000"/>
              </a:solidFill>
            </a:endParaRPr>
          </a:p>
        </p:txBody>
      </p:sp>
      <p:grpSp>
        <p:nvGrpSpPr>
          <p:cNvPr id="6" name="Skupina 5"/>
          <p:cNvGrpSpPr/>
          <p:nvPr/>
        </p:nvGrpSpPr>
        <p:grpSpPr>
          <a:xfrm>
            <a:off x="596946" y="1491630"/>
            <a:ext cx="7928434" cy="3335349"/>
            <a:chOff x="596946" y="1491630"/>
            <a:chExt cx="7928434" cy="3335349"/>
          </a:xfrm>
        </p:grpSpPr>
        <p:pic>
          <p:nvPicPr>
            <p:cNvPr id="6146" name="Picture 2" descr="File:Edvard Beneš na návštěvě.JPG">
              <a:hlinkClick r:id="rId4"/>
            </p:cNvPr>
            <p:cNvPicPr>
              <a:picLocks noChangeAspect="1" noChangeArrowheads="1"/>
            </p:cNvPicPr>
            <p:nvPr/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25410" b="23924"/>
            <a:stretch/>
          </p:blipFill>
          <p:spPr bwMode="auto">
            <a:xfrm>
              <a:off x="596946" y="1660167"/>
              <a:ext cx="3203100" cy="259228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6148" name="Picture 4" descr="Emil Hácha"/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012160" y="1491630"/>
              <a:ext cx="2513220" cy="28803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cxnSp>
          <p:nvCxnSpPr>
            <p:cNvPr id="5" name="Přímá spojnice se šipkou 4"/>
            <p:cNvCxnSpPr/>
            <p:nvPr/>
          </p:nvCxnSpPr>
          <p:spPr>
            <a:xfrm>
              <a:off x="4139952" y="2956311"/>
              <a:ext cx="1512168" cy="0"/>
            </a:xfrm>
            <a:prstGeom prst="straightConnector1">
              <a:avLst/>
            </a:prstGeom>
            <a:ln w="38100">
              <a:solidFill>
                <a:srgbClr val="00206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9" name="Podnadpis 2"/>
            <p:cNvSpPr txBox="1">
              <a:spLocks/>
            </p:cNvSpPr>
            <p:nvPr/>
          </p:nvSpPr>
          <p:spPr>
            <a:xfrm>
              <a:off x="1583822" y="4459726"/>
              <a:ext cx="1229348" cy="342342"/>
            </a:xfrm>
            <a:prstGeom prst="rect">
              <a:avLst/>
            </a:prstGeom>
          </p:spPr>
          <p:txBody>
            <a:bodyPr vert="horz" lIns="91440" tIns="45720" rIns="91440" bIns="45720" rtlCol="0">
              <a:noAutofit/>
            </a:bodyPr>
            <a:lstStyle>
              <a:lvl1pPr marL="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4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cs-CZ" sz="1500" dirty="0" smtClean="0">
                  <a:solidFill>
                    <a:schemeClr val="tx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Edvard </a:t>
              </a:r>
              <a:r>
                <a:rPr lang="cs-CZ" sz="1500" dirty="0">
                  <a:solidFill>
                    <a:schemeClr val="tx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B</a:t>
              </a:r>
              <a:r>
                <a:rPr lang="cs-CZ" sz="1500" dirty="0" smtClean="0">
                  <a:solidFill>
                    <a:schemeClr val="tx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eneš</a:t>
              </a:r>
              <a:endParaRPr lang="cs-CZ" sz="15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sp>
          <p:nvSpPr>
            <p:cNvPr id="10" name="Podnadpis 2"/>
            <p:cNvSpPr txBox="1">
              <a:spLocks/>
            </p:cNvSpPr>
            <p:nvPr/>
          </p:nvSpPr>
          <p:spPr>
            <a:xfrm>
              <a:off x="6804248" y="4484637"/>
              <a:ext cx="1152128" cy="342342"/>
            </a:xfrm>
            <a:prstGeom prst="rect">
              <a:avLst/>
            </a:prstGeom>
          </p:spPr>
          <p:txBody>
            <a:bodyPr vert="horz" lIns="91440" tIns="45720" rIns="91440" bIns="45720" rtlCol="0">
              <a:noAutofit/>
            </a:bodyPr>
            <a:lstStyle>
              <a:lvl1pPr marL="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4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cs-CZ" sz="1500" dirty="0" smtClean="0">
                  <a:solidFill>
                    <a:schemeClr val="tx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Emil Hácha</a:t>
              </a:r>
              <a:endParaRPr lang="cs-CZ" sz="15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289157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1.bp.blogspot.com/-vymrYPxnGUE/Tql1Szq9KBI/AAAAAAAAJWE/OlQ7yf3HKdc/s1600/ABC2d3536_vlajka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GlowDiffused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065" t="3638" r="6640" b="4672"/>
          <a:stretch/>
        </p:blipFill>
        <p:spPr bwMode="auto">
          <a:xfrm>
            <a:off x="0" y="1"/>
            <a:ext cx="9144000" cy="5143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19764"/>
            <a:ext cx="9125016" cy="1102519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DRUHÁ ČESKOSLOVENSKÁ REPUBLIKA</a:t>
            </a:r>
            <a:br>
              <a:rPr lang="cs-CZ" dirty="0" smtClean="0"/>
            </a:br>
            <a:r>
              <a:rPr lang="cs-CZ" dirty="0" smtClean="0">
                <a:solidFill>
                  <a:srgbClr val="FF0000"/>
                </a:solidFill>
              </a:rPr>
              <a:t>POLITICKÝ VÝVOJ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987574"/>
            <a:ext cx="6408712" cy="3744416"/>
          </a:xfrm>
        </p:spPr>
        <p:txBody>
          <a:bodyPr>
            <a:noAutofit/>
          </a:bodyPr>
          <a:lstStyle/>
          <a:p>
            <a:pPr marL="914400" lvl="1" indent="-457200" algn="l">
              <a:buFont typeface="Courier New" panose="02070309020205020404" pitchFamily="49" charset="0"/>
              <a:buChar char="o"/>
            </a:pPr>
            <a:r>
              <a:rPr lang="cs-CZ" sz="1300" dirty="0" smtClean="0">
                <a:solidFill>
                  <a:schemeClr val="tx1"/>
                </a:solidFill>
              </a:rPr>
              <a:t>6. října 1938 </a:t>
            </a:r>
            <a:r>
              <a:rPr lang="cs-CZ" sz="1300" dirty="0" smtClean="0">
                <a:solidFill>
                  <a:srgbClr val="FF0000"/>
                </a:solidFill>
              </a:rPr>
              <a:t>vyhlašuje Slovensko autonomii</a:t>
            </a:r>
            <a:r>
              <a:rPr lang="cs-CZ" sz="1300" dirty="0" smtClean="0">
                <a:solidFill>
                  <a:schemeClr val="tx1"/>
                </a:solidFill>
              </a:rPr>
              <a:t> v čele </a:t>
            </a:r>
            <a:r>
              <a:rPr lang="cs-CZ" sz="13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 vládou katolického </a:t>
            </a:r>
            <a:r>
              <a:rPr lang="cs-CZ" sz="13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fařáře</a:t>
            </a:r>
            <a:r>
              <a:rPr lang="cs-CZ" sz="13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pozdějšího prezidenta fašistického Slovenského </a:t>
            </a:r>
            <a:r>
              <a:rPr lang="cs-CZ" sz="13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štátu</a:t>
            </a:r>
            <a:r>
              <a:rPr lang="cs-CZ" sz="13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1300" dirty="0" smtClean="0">
                <a:solidFill>
                  <a:srgbClr val="FF0000"/>
                </a:solidFill>
              </a:rPr>
              <a:t>Jozefem Tisem </a:t>
            </a:r>
            <a:r>
              <a:rPr lang="cs-CZ" sz="1300" dirty="0" smtClean="0">
                <a:solidFill>
                  <a:schemeClr val="tx1"/>
                </a:solidFill>
              </a:rPr>
              <a:t>(po válce popraven)</a:t>
            </a:r>
            <a:endParaRPr lang="cs-CZ" sz="1300" dirty="0">
              <a:solidFill>
                <a:schemeClr val="tx1"/>
              </a:solidFill>
            </a:endParaRPr>
          </a:p>
          <a:p>
            <a:pPr marL="1371600" lvl="2" indent="-457200" algn="l">
              <a:buFont typeface="Wingdings" panose="05000000000000000000" pitchFamily="2" charset="2"/>
              <a:buChar char="Ø"/>
            </a:pPr>
            <a:r>
              <a:rPr lang="cs-CZ" sz="1300" dirty="0">
                <a:solidFill>
                  <a:schemeClr val="tx1"/>
                </a:solidFill>
              </a:rPr>
              <a:t>č</a:t>
            </a:r>
            <a:r>
              <a:rPr lang="cs-CZ" sz="1300" dirty="0" smtClean="0">
                <a:solidFill>
                  <a:schemeClr val="tx1"/>
                </a:solidFill>
              </a:rPr>
              <a:t>eskoslovenská vláda tak de facto ztratila na slovenském území jakoukoli moc</a:t>
            </a:r>
            <a:endParaRPr lang="cs-CZ" sz="1300" dirty="0" smtClean="0">
              <a:solidFill>
                <a:srgbClr val="FF0000"/>
              </a:solidFill>
            </a:endParaRPr>
          </a:p>
          <a:p>
            <a:pPr marL="1371600" lvl="2" indent="-457200" algn="l">
              <a:buFont typeface="Wingdings" panose="05000000000000000000" pitchFamily="2" charset="2"/>
              <a:buChar char="Ø"/>
            </a:pPr>
            <a:r>
              <a:rPr lang="cs-CZ" sz="1300" dirty="0">
                <a:solidFill>
                  <a:schemeClr val="tx1"/>
                </a:solidFill>
              </a:rPr>
              <a:t>z</a:t>
            </a:r>
            <a:r>
              <a:rPr lang="cs-CZ" sz="1300" dirty="0" smtClean="0">
                <a:solidFill>
                  <a:schemeClr val="tx1"/>
                </a:solidFill>
              </a:rPr>
              <a:t> fašizujícího se Slovenska jsou nuceni odejít tamější čeští obyvatelé, kteří tam v období první republiky pomáhali zlepšovat těžké životní podmínky obyvatel (učitelé, lékaři, inženýři, četníci, úředníci atd.)  </a:t>
            </a:r>
          </a:p>
          <a:p>
            <a:pPr marL="1371600" lvl="2" indent="-457200" algn="l"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cs-CZ" sz="1300" dirty="0">
                <a:solidFill>
                  <a:srgbClr val="FF0000"/>
                </a:solidFill>
              </a:rPr>
              <a:t>v</a:t>
            </a:r>
            <a:r>
              <a:rPr lang="cs-CZ" sz="1300" dirty="0" smtClean="0">
                <a:solidFill>
                  <a:srgbClr val="FF0000"/>
                </a:solidFill>
              </a:rPr>
              <a:t>ývoj na Slovensku </a:t>
            </a:r>
            <a:r>
              <a:rPr lang="cs-CZ" sz="1300" dirty="0" smtClean="0">
                <a:solidFill>
                  <a:schemeClr val="tx1"/>
                </a:solidFill>
              </a:rPr>
              <a:t>zcela jednoznačně </a:t>
            </a:r>
            <a:r>
              <a:rPr lang="cs-CZ" sz="1300" dirty="0" smtClean="0">
                <a:solidFill>
                  <a:srgbClr val="FF0000"/>
                </a:solidFill>
              </a:rPr>
              <a:t>směřuje k vyhlášení samostatného klerofašistického</a:t>
            </a:r>
            <a:r>
              <a:rPr lang="cs-CZ" sz="1300" dirty="0" smtClean="0">
                <a:solidFill>
                  <a:schemeClr val="tx1"/>
                </a:solidFill>
              </a:rPr>
              <a:t> (účelové spojení církve a fašismu) </a:t>
            </a:r>
            <a:r>
              <a:rPr lang="cs-CZ" sz="1300" dirty="0" smtClean="0">
                <a:solidFill>
                  <a:srgbClr val="FF0000"/>
                </a:solidFill>
              </a:rPr>
              <a:t>státu </a:t>
            </a:r>
            <a:r>
              <a:rPr lang="cs-CZ" sz="1300" dirty="0" smtClean="0">
                <a:solidFill>
                  <a:schemeClr val="tx1"/>
                </a:solidFill>
              </a:rPr>
              <a:t>pod ochranou Hitlerova Německa</a:t>
            </a:r>
          </a:p>
          <a:p>
            <a:pPr marL="1371600" lvl="2" indent="-457200" algn="l">
              <a:buFont typeface="Wingdings" panose="05000000000000000000" pitchFamily="2" charset="2"/>
              <a:buChar char="Ø"/>
            </a:pPr>
            <a:r>
              <a:rPr lang="cs-CZ" sz="1300" dirty="0">
                <a:solidFill>
                  <a:schemeClr val="tx1"/>
                </a:solidFill>
              </a:rPr>
              <a:t>j</a:t>
            </a:r>
            <a:r>
              <a:rPr lang="cs-CZ" sz="1300" dirty="0" smtClean="0">
                <a:solidFill>
                  <a:schemeClr val="tx1"/>
                </a:solidFill>
              </a:rPr>
              <a:t>e však (dle autora prezentace) nediskutovanou 13. komnatou českých dějin, jak k tomuto tragickému vývoji na Slovensku přispěli Češi svou zdrženlivostí vůči demokratickým emancipačním snahám Slovenska za první republiky…</a:t>
            </a:r>
          </a:p>
          <a:p>
            <a:pPr marL="914400" lvl="1" indent="-457200" algn="l">
              <a:buFont typeface="Courier New" panose="02070309020205020404" pitchFamily="49" charset="0"/>
              <a:buChar char="o"/>
            </a:pPr>
            <a:r>
              <a:rPr lang="cs-CZ" sz="1300" dirty="0" smtClean="0">
                <a:solidFill>
                  <a:schemeClr val="tx1"/>
                </a:solidFill>
              </a:rPr>
              <a:t>11. října pak </a:t>
            </a:r>
            <a:r>
              <a:rPr lang="cs-CZ" sz="1300" dirty="0" smtClean="0">
                <a:solidFill>
                  <a:srgbClr val="FF0000"/>
                </a:solidFill>
              </a:rPr>
              <a:t>vyhlásila autonomii i Podkarpatská Rus</a:t>
            </a:r>
            <a:endParaRPr lang="cs-CZ" sz="13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914400" lvl="1" indent="-457200" algn="l">
              <a:buFont typeface="Courier New" panose="02070309020205020404" pitchFamily="49" charset="0"/>
              <a:buChar char="o"/>
            </a:pPr>
            <a:r>
              <a:rPr lang="cs-CZ" sz="13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s</a:t>
            </a:r>
            <a:r>
              <a:rPr lang="cs-CZ" sz="13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tát se tak (později než zřejmě měl) </a:t>
            </a:r>
            <a:r>
              <a:rPr lang="cs-CZ" sz="1300" dirty="0" smtClean="0">
                <a:solidFill>
                  <a:srgbClr val="FF0000"/>
                </a:solidFill>
              </a:rPr>
              <a:t>federalizoval </a:t>
            </a:r>
            <a:r>
              <a:rPr lang="cs-CZ" sz="13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– od 19. listopadu až do svého konce nesl název Česko – Slovensko (podobně jako krátce po roce 1989 – historická paralela) </a:t>
            </a:r>
            <a:r>
              <a:rPr lang="cs-CZ" sz="1300" dirty="0" smtClean="0">
                <a:solidFill>
                  <a:schemeClr val="tx1"/>
                </a:solidFill>
              </a:rPr>
              <a:t>      </a:t>
            </a:r>
            <a:r>
              <a:rPr lang="cs-CZ" sz="1300" dirty="0" smtClean="0">
                <a:solidFill>
                  <a:srgbClr val="FF0000"/>
                </a:solidFill>
              </a:rPr>
              <a:t> </a:t>
            </a:r>
            <a:r>
              <a:rPr lang="cs-CZ" sz="1300" dirty="0" smtClean="0">
                <a:solidFill>
                  <a:schemeClr val="tx1"/>
                </a:solidFill>
              </a:rPr>
              <a:t> </a:t>
            </a:r>
            <a:r>
              <a:rPr lang="cs-CZ" sz="1300" dirty="0" smtClean="0">
                <a:solidFill>
                  <a:schemeClr val="tx1"/>
                </a:solidFill>
              </a:rPr>
              <a:t>    </a:t>
            </a:r>
            <a:r>
              <a:rPr lang="cs-CZ" sz="1300" dirty="0" smtClean="0">
                <a:solidFill>
                  <a:srgbClr val="FF0000"/>
                </a:solidFill>
              </a:rPr>
              <a:t>    </a:t>
            </a:r>
            <a:endParaRPr lang="cs-CZ" sz="1300" dirty="0">
              <a:solidFill>
                <a:srgbClr val="FF0000"/>
              </a:solidFill>
            </a:endParaRPr>
          </a:p>
        </p:txBody>
      </p:sp>
      <p:pic>
        <p:nvPicPr>
          <p:cNvPr id="7170" name="Picture 2" descr="File:Jozef Tiso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1143001"/>
            <a:ext cx="1990725" cy="2857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Podnadpis 2"/>
          <p:cNvSpPr txBox="1">
            <a:spLocks/>
          </p:cNvSpPr>
          <p:nvPr/>
        </p:nvSpPr>
        <p:spPr>
          <a:xfrm>
            <a:off x="7133536" y="4179935"/>
            <a:ext cx="1188132" cy="3423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Jozef Tiso</a:t>
            </a:r>
            <a:endParaRPr lang="cs-CZ" sz="18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2855189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bldLvl="3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1.bp.blogspot.com/-vymrYPxnGUE/Tql1Szq9KBI/AAAAAAAAJWE/OlQ7yf3HKdc/s1600/ABC2d3536_vlajka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GlowDiffused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065" t="3638" r="6640" b="4672"/>
          <a:stretch/>
        </p:blipFill>
        <p:spPr bwMode="auto">
          <a:xfrm>
            <a:off x="0" y="1"/>
            <a:ext cx="9144000" cy="5143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19764"/>
            <a:ext cx="9125016" cy="1102519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DRUHÁ ČESKOSLOVENSKÁ REPUBLIKA</a:t>
            </a:r>
            <a:br>
              <a:rPr lang="cs-CZ" dirty="0" smtClean="0"/>
            </a:br>
            <a:r>
              <a:rPr lang="cs-CZ" dirty="0" smtClean="0">
                <a:solidFill>
                  <a:srgbClr val="FF0000"/>
                </a:solidFill>
              </a:rPr>
              <a:t>POLITICKÝ VÝVOJ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059582"/>
            <a:ext cx="8604448" cy="3672408"/>
          </a:xfrm>
        </p:spPr>
        <p:txBody>
          <a:bodyPr>
            <a:noAutofit/>
          </a:bodyPr>
          <a:lstStyle/>
          <a:p>
            <a:pPr marL="914400" lvl="1" indent="-457200" algn="l">
              <a:buFont typeface="Courier New" panose="02070309020205020404" pitchFamily="49" charset="0"/>
              <a:buChar char="o"/>
            </a:pPr>
            <a:r>
              <a:rPr lang="cs-CZ" sz="1600" dirty="0">
                <a:solidFill>
                  <a:schemeClr val="tx1"/>
                </a:solidFill>
              </a:rPr>
              <a:t>v</a:t>
            </a:r>
            <a:r>
              <a:rPr lang="cs-CZ" sz="1600" dirty="0" smtClean="0">
                <a:solidFill>
                  <a:schemeClr val="tx1"/>
                </a:solidFill>
              </a:rPr>
              <a:t> duchu doby se </a:t>
            </a:r>
            <a:r>
              <a:rPr lang="cs-CZ" sz="1600" dirty="0" smtClean="0">
                <a:solidFill>
                  <a:srgbClr val="FF0000"/>
                </a:solidFill>
              </a:rPr>
              <a:t>zradikalizovalo a zpřehlednilo spektrum polických stran </a:t>
            </a:r>
            <a:r>
              <a:rPr lang="cs-CZ" sz="1600" dirty="0" smtClean="0">
                <a:solidFill>
                  <a:schemeClr val="tx1"/>
                </a:solidFill>
              </a:rPr>
              <a:t>(další z rysů ústupu demokracie), stále více se prosazovali zastánci různých autoritativních stran, sílil antisemitismus (nenávist vůči semitským etnikům zde myšleno nikoli Arabům, nýbrž Židům)</a:t>
            </a:r>
          </a:p>
          <a:p>
            <a:pPr marL="1371600" lvl="2" indent="-457200" algn="l">
              <a:buFont typeface="Wingdings" panose="05000000000000000000" pitchFamily="2" charset="2"/>
              <a:buChar char="Ø"/>
            </a:pPr>
            <a:r>
              <a:rPr lang="cs-CZ" sz="1600" dirty="0" smtClean="0">
                <a:solidFill>
                  <a:schemeClr val="tx1"/>
                </a:solidFill>
              </a:rPr>
              <a:t>v Čechách a na Moravě se systém okleštil do dvou stran</a:t>
            </a:r>
          </a:p>
          <a:p>
            <a:pPr marL="1828800" lvl="3" indent="-457200" algn="l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cs-CZ" sz="1600" dirty="0" smtClean="0">
                <a:solidFill>
                  <a:srgbClr val="FF0000"/>
                </a:solidFill>
              </a:rPr>
              <a:t>Strana národní jednoty</a:t>
            </a:r>
            <a:r>
              <a:rPr lang="cs-CZ" sz="1600" dirty="0" smtClean="0">
                <a:solidFill>
                  <a:schemeClr val="tx1"/>
                </a:solidFill>
              </a:rPr>
              <a:t>  - seskupení pravicových stran , ve kterém však bylo nemálo českých radikálů a fašistů</a:t>
            </a:r>
          </a:p>
          <a:p>
            <a:pPr marL="1828800" lvl="3" indent="-457200" algn="l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cs-CZ" sz="1600" dirty="0" smtClean="0">
                <a:solidFill>
                  <a:srgbClr val="FF0000"/>
                </a:solidFill>
              </a:rPr>
              <a:t>Národní strana práce </a:t>
            </a:r>
            <a:r>
              <a:rPr lang="cs-CZ" sz="1600" dirty="0" smtClean="0">
                <a:solidFill>
                  <a:schemeClr val="tx1"/>
                </a:solidFill>
              </a:rPr>
              <a:t>- levicová strana</a:t>
            </a:r>
          </a:p>
          <a:p>
            <a:pPr marL="1371600" lvl="2" indent="-457200" algn="l"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cs-CZ" sz="1600" dirty="0" smtClean="0">
                <a:solidFill>
                  <a:schemeClr val="tx1"/>
                </a:solidFill>
              </a:rPr>
              <a:t>Na Slovensku se stala dominantní </a:t>
            </a:r>
            <a:r>
              <a:rPr lang="cs-CZ" sz="1600" dirty="0" smtClean="0">
                <a:solidFill>
                  <a:srgbClr val="FF0000"/>
                </a:solidFill>
              </a:rPr>
              <a:t>Strana </a:t>
            </a:r>
            <a:r>
              <a:rPr lang="cs-CZ" sz="1600" dirty="0" err="1" smtClean="0">
                <a:solidFill>
                  <a:srgbClr val="FF0000"/>
                </a:solidFill>
              </a:rPr>
              <a:t>slovenskej</a:t>
            </a:r>
            <a:r>
              <a:rPr lang="cs-CZ" sz="1600" dirty="0" smtClean="0">
                <a:solidFill>
                  <a:srgbClr val="FF0000"/>
                </a:solidFill>
              </a:rPr>
              <a:t> </a:t>
            </a:r>
            <a:r>
              <a:rPr lang="cs-CZ" sz="1600" dirty="0" err="1" smtClean="0">
                <a:solidFill>
                  <a:srgbClr val="FF0000"/>
                </a:solidFill>
              </a:rPr>
              <a:t>národnej</a:t>
            </a:r>
            <a:r>
              <a:rPr lang="cs-CZ" sz="1600" dirty="0" smtClean="0">
                <a:solidFill>
                  <a:srgbClr val="FF0000"/>
                </a:solidFill>
              </a:rPr>
              <a:t> jednoty </a:t>
            </a:r>
            <a:r>
              <a:rPr lang="cs-CZ" sz="1600" dirty="0" smtClean="0">
                <a:solidFill>
                  <a:schemeClr val="tx1"/>
                </a:solidFill>
              </a:rPr>
              <a:t>- přímá pokračovatelka klerofašistické Hlinkovi slovenské </a:t>
            </a:r>
            <a:r>
              <a:rPr lang="cs-CZ" sz="1600" dirty="0" err="1" smtClean="0">
                <a:solidFill>
                  <a:schemeClr val="tx1"/>
                </a:solidFill>
              </a:rPr>
              <a:t>ľudové</a:t>
            </a:r>
            <a:r>
              <a:rPr lang="cs-CZ" sz="1600" dirty="0" smtClean="0">
                <a:solidFill>
                  <a:schemeClr val="tx1"/>
                </a:solidFill>
              </a:rPr>
              <a:t> strany</a:t>
            </a:r>
          </a:p>
          <a:p>
            <a:pPr marL="914400" lvl="1" indent="-457200" algn="l">
              <a:buClr>
                <a:schemeClr val="tx1"/>
              </a:buClr>
              <a:buFont typeface="Courier New" panose="02070309020205020404" pitchFamily="49" charset="0"/>
              <a:buChar char="o"/>
            </a:pPr>
            <a:r>
              <a:rPr lang="cs-CZ" sz="1600" dirty="0" smtClean="0">
                <a:solidFill>
                  <a:schemeClr val="tx1"/>
                </a:solidFill>
              </a:rPr>
              <a:t>v obou zmíněných částech Česko – Slovenska došlo k zákazu činnosti radikální Komunistické strany Československa, která přešla do ilegality</a:t>
            </a:r>
          </a:p>
          <a:p>
            <a:pPr marL="914400" lvl="1" indent="-457200" algn="l">
              <a:buClr>
                <a:schemeClr val="tx1"/>
              </a:buClr>
              <a:buFont typeface="Courier New" panose="02070309020205020404" pitchFamily="49" charset="0"/>
              <a:buChar char="o"/>
            </a:pPr>
            <a:r>
              <a:rPr lang="cs-CZ" sz="1600" dirty="0">
                <a:solidFill>
                  <a:schemeClr val="tx1"/>
                </a:solidFill>
              </a:rPr>
              <a:t>z</a:t>
            </a:r>
            <a:r>
              <a:rPr lang="cs-CZ" sz="1600" dirty="0" smtClean="0">
                <a:solidFill>
                  <a:schemeClr val="tx1"/>
                </a:solidFill>
              </a:rPr>
              <a:t>a zmínku stojí i v této době se zvyšující vliv radikalizujícího se českého fašistického hnutí </a:t>
            </a:r>
            <a:r>
              <a:rPr lang="cs-CZ" sz="1600" dirty="0" smtClean="0">
                <a:solidFill>
                  <a:srgbClr val="FF0000"/>
                </a:solidFill>
              </a:rPr>
              <a:t>Vlajka </a:t>
            </a:r>
            <a:r>
              <a:rPr lang="cs-CZ" sz="1600" dirty="0" smtClean="0">
                <a:solidFill>
                  <a:schemeClr val="tx1"/>
                </a:solidFill>
              </a:rPr>
              <a:t>(později kolaborovalo s německým fašismem)</a:t>
            </a:r>
            <a:r>
              <a:rPr lang="cs-CZ" sz="1600" dirty="0" smtClean="0">
                <a:solidFill>
                  <a:srgbClr val="FF0000"/>
                </a:solidFill>
              </a:rPr>
              <a:t>, </a:t>
            </a:r>
            <a:r>
              <a:rPr lang="cs-CZ" sz="1600" dirty="0" smtClean="0">
                <a:solidFill>
                  <a:schemeClr val="tx1"/>
                </a:solidFill>
              </a:rPr>
              <a:t>které bylo v listopadu 1938 nakrátko zakázáno</a:t>
            </a:r>
          </a:p>
        </p:txBody>
      </p:sp>
    </p:spTree>
    <p:extLst>
      <p:ext uri="{BB962C8B-B14F-4D97-AF65-F5344CB8AC3E}">
        <p14:creationId xmlns:p14="http://schemas.microsoft.com/office/powerpoint/2010/main" val="25461555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bldLvl="3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1.bp.blogspot.com/-vymrYPxnGUE/Tql1Szq9KBI/AAAAAAAAJWE/OlQ7yf3HKdc/s1600/ABC2d3536_vlajka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GlowDiffused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065" t="3638" r="6640" b="4672"/>
          <a:stretch/>
        </p:blipFill>
        <p:spPr bwMode="auto">
          <a:xfrm>
            <a:off x="0" y="1"/>
            <a:ext cx="9144000" cy="5143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19764"/>
            <a:ext cx="9125016" cy="1102519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DRUHÁ ČESKOSLOVENSKÁ REPUBLIKA</a:t>
            </a:r>
            <a:br>
              <a:rPr lang="cs-CZ" dirty="0" smtClean="0"/>
            </a:br>
            <a:r>
              <a:rPr lang="cs-CZ" dirty="0" smtClean="0">
                <a:solidFill>
                  <a:srgbClr val="FF0000"/>
                </a:solidFill>
              </a:rPr>
              <a:t>POLITICKÝ VÝVOJ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059582"/>
            <a:ext cx="8604448" cy="3672408"/>
          </a:xfrm>
        </p:spPr>
        <p:txBody>
          <a:bodyPr>
            <a:noAutofit/>
          </a:bodyPr>
          <a:lstStyle/>
          <a:p>
            <a:pPr marL="914400" lvl="1" indent="-457200" algn="l">
              <a:buFont typeface="Arial" panose="020B0604020202020204" pitchFamily="34" charset="0"/>
              <a:buChar char="•"/>
            </a:pPr>
            <a:r>
              <a:rPr lang="cs-CZ" sz="1400" dirty="0" smtClean="0">
                <a:solidFill>
                  <a:schemeClr val="tx1"/>
                </a:solidFill>
              </a:rPr>
              <a:t>dle těchto změn došlo k </a:t>
            </a:r>
            <a:r>
              <a:rPr lang="cs-CZ" sz="1400" dirty="0" smtClean="0">
                <a:solidFill>
                  <a:srgbClr val="FF0000"/>
                </a:solidFill>
              </a:rPr>
              <a:t>1. prosinci 1938 </a:t>
            </a:r>
            <a:r>
              <a:rPr lang="cs-CZ" sz="1400" dirty="0" smtClean="0">
                <a:solidFill>
                  <a:schemeClr val="tx1"/>
                </a:solidFill>
              </a:rPr>
              <a:t>rovněž ke </a:t>
            </a:r>
            <a:r>
              <a:rPr lang="cs-CZ" sz="1400" dirty="0" smtClean="0">
                <a:solidFill>
                  <a:srgbClr val="FF0000"/>
                </a:solidFill>
              </a:rPr>
              <a:t>jmenování nové vlády </a:t>
            </a:r>
            <a:r>
              <a:rPr lang="cs-CZ" sz="1400" dirty="0" smtClean="0">
                <a:solidFill>
                  <a:schemeClr val="tx1"/>
                </a:solidFill>
              </a:rPr>
              <a:t>tvořené především členy Strany národní jednoty</a:t>
            </a:r>
            <a:endParaRPr lang="cs-CZ" sz="1400" dirty="0" smtClean="0">
              <a:solidFill>
                <a:srgbClr val="FF0000"/>
              </a:solidFill>
            </a:endParaRPr>
          </a:p>
          <a:p>
            <a:pPr marL="1371600" lvl="2" indent="-457200" algn="l">
              <a:buFont typeface="Courier New" panose="02070309020205020404" pitchFamily="49" charset="0"/>
              <a:buChar char="o"/>
            </a:pPr>
            <a:r>
              <a:rPr lang="cs-CZ" sz="1400" dirty="0">
                <a:solidFill>
                  <a:schemeClr val="tx1"/>
                </a:solidFill>
              </a:rPr>
              <a:t>m</a:t>
            </a:r>
            <a:r>
              <a:rPr lang="cs-CZ" sz="1400" dirty="0" smtClean="0">
                <a:solidFill>
                  <a:schemeClr val="tx1"/>
                </a:solidFill>
              </a:rPr>
              <a:t>ísto Jana Syrového (národní hrdina, velitel našich ruských legií za první světové války) se novým předsedou vlády stal </a:t>
            </a:r>
            <a:r>
              <a:rPr lang="cs-CZ" sz="1400" dirty="0" smtClean="0">
                <a:solidFill>
                  <a:srgbClr val="FF0000"/>
                </a:solidFill>
              </a:rPr>
              <a:t>Rudolf Beran</a:t>
            </a:r>
            <a:r>
              <a:rPr lang="cs-CZ" sz="1400" dirty="0" smtClean="0">
                <a:solidFill>
                  <a:schemeClr val="tx1"/>
                </a:solidFill>
              </a:rPr>
              <a:t> – silně pravicový politik, třebaže se za války angažoval v protifašistickém odboji (a byl za to gestapem vězněn), po válce byl odsouzen za kolaboraci a ve vězení zemřel</a:t>
            </a:r>
          </a:p>
          <a:p>
            <a:pPr marL="914400" lvl="1" indent="-457200" algn="l">
              <a:buFont typeface="Courier New" panose="02070309020205020404" pitchFamily="49" charset="0"/>
              <a:buChar char="o"/>
            </a:pPr>
            <a:r>
              <a:rPr lang="cs-CZ" sz="1400" dirty="0" smtClean="0">
                <a:solidFill>
                  <a:schemeClr val="tx1"/>
                </a:solidFill>
              </a:rPr>
              <a:t>Národní shromáždění (dnešní parlament) dalo této vládě tzv. zmocňovacím zákonem právo nahrazovat jím schvalované zákony svými schvalování nepodléhajícími nařízeními =</a:t>
            </a:r>
            <a:r>
              <a:rPr lang="cs-CZ" sz="1400" dirty="0" smtClean="0">
                <a:solidFill>
                  <a:schemeClr val="tx1"/>
                </a:solidFill>
                <a:latin typeface="Calibri"/>
              </a:rPr>
              <a:t>˃ </a:t>
            </a:r>
            <a:r>
              <a:rPr lang="cs-CZ" sz="1400" dirty="0" smtClean="0">
                <a:solidFill>
                  <a:srgbClr val="FF0000"/>
                </a:solidFill>
              </a:rPr>
              <a:t>konec parlamentní demokracie v ČSR</a:t>
            </a:r>
            <a:r>
              <a:rPr lang="cs-CZ" sz="1400" dirty="0" smtClean="0">
                <a:solidFill>
                  <a:schemeClr val="tx1"/>
                </a:solidFill>
              </a:rPr>
              <a:t>   </a:t>
            </a:r>
          </a:p>
        </p:txBody>
      </p:sp>
      <p:grpSp>
        <p:nvGrpSpPr>
          <p:cNvPr id="4" name="Skupina 3"/>
          <p:cNvGrpSpPr/>
          <p:nvPr/>
        </p:nvGrpSpPr>
        <p:grpSpPr>
          <a:xfrm>
            <a:off x="2483768" y="3028042"/>
            <a:ext cx="4538118" cy="1978887"/>
            <a:chOff x="2483768" y="3028042"/>
            <a:chExt cx="4538118" cy="1978887"/>
          </a:xfrm>
        </p:grpSpPr>
        <p:pic>
          <p:nvPicPr>
            <p:cNvPr id="8194" name="Picture 2" descr="Podobizna z roku 1938">
              <a:hlinkClick r:id="rId4" tooltip="Podobizna z roku 1938"/>
            </p:cNvPr>
            <p:cNvPicPr>
              <a:picLocks noChangeAspect="1" noChangeArrowheads="1"/>
            </p:cNvPicPr>
            <p:nvPr/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25198"/>
            <a:stretch/>
          </p:blipFill>
          <p:spPr bwMode="auto">
            <a:xfrm>
              <a:off x="2483768" y="3034813"/>
              <a:ext cx="1348922" cy="158417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8196" name="Picture 4" descr="Rudolf Beran">
              <a:hlinkClick r:id="rId6" tooltip="Rudolf Beran"/>
            </p:cNvPr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724128" y="3028042"/>
              <a:ext cx="1224136" cy="163654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cxnSp>
          <p:nvCxnSpPr>
            <p:cNvPr id="7" name="Přímá spojnice se šipkou 6"/>
            <p:cNvCxnSpPr/>
            <p:nvPr/>
          </p:nvCxnSpPr>
          <p:spPr>
            <a:xfrm>
              <a:off x="4067944" y="3846314"/>
              <a:ext cx="1512168" cy="0"/>
            </a:xfrm>
            <a:prstGeom prst="straightConnector1">
              <a:avLst/>
            </a:prstGeom>
            <a:ln w="38100">
              <a:solidFill>
                <a:srgbClr val="00206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8" name="Podnadpis 2"/>
            <p:cNvSpPr txBox="1">
              <a:spLocks/>
            </p:cNvSpPr>
            <p:nvPr/>
          </p:nvSpPr>
          <p:spPr>
            <a:xfrm>
              <a:off x="2631363" y="4638282"/>
              <a:ext cx="1053731" cy="342342"/>
            </a:xfrm>
            <a:prstGeom prst="rect">
              <a:avLst/>
            </a:prstGeom>
          </p:spPr>
          <p:txBody>
            <a:bodyPr vert="horz" lIns="91440" tIns="45720" rIns="91440" bIns="45720" rtlCol="0">
              <a:noAutofit/>
            </a:bodyPr>
            <a:lstStyle>
              <a:lvl1pPr marL="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4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cs-CZ" sz="1500" dirty="0" smtClean="0">
                  <a:solidFill>
                    <a:schemeClr val="tx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Jan Syrový</a:t>
              </a:r>
              <a:endParaRPr lang="cs-CZ" sz="15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sp>
          <p:nvSpPr>
            <p:cNvPr id="9" name="Podnadpis 2"/>
            <p:cNvSpPr txBox="1">
              <a:spLocks/>
            </p:cNvSpPr>
            <p:nvPr/>
          </p:nvSpPr>
          <p:spPr>
            <a:xfrm>
              <a:off x="5738936" y="4664587"/>
              <a:ext cx="1282950" cy="342342"/>
            </a:xfrm>
            <a:prstGeom prst="rect">
              <a:avLst/>
            </a:prstGeom>
          </p:spPr>
          <p:txBody>
            <a:bodyPr vert="horz" lIns="91440" tIns="45720" rIns="91440" bIns="45720" rtlCol="0">
              <a:noAutofit/>
            </a:bodyPr>
            <a:lstStyle>
              <a:lvl1pPr marL="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4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cs-CZ" sz="1500" dirty="0" smtClean="0">
                  <a:solidFill>
                    <a:schemeClr val="tx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Rudolf Beran</a:t>
              </a:r>
              <a:endParaRPr lang="cs-CZ" sz="15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0970385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bldLvl="2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1.bp.blogspot.com/-vymrYPxnGUE/Tql1Szq9KBI/AAAAAAAAJWE/OlQ7yf3HKdc/s1600/ABC2d3536_vlajka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GlowDiffused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065" t="3638" r="6640" b="4672"/>
          <a:stretch/>
        </p:blipFill>
        <p:spPr bwMode="auto">
          <a:xfrm>
            <a:off x="0" y="1"/>
            <a:ext cx="9144000" cy="5143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19764"/>
            <a:ext cx="9125016" cy="1102519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DRUHÁ ČESKOSLOVENSKÁ REPUBLIKA</a:t>
            </a:r>
            <a:br>
              <a:rPr lang="cs-CZ" dirty="0" smtClean="0"/>
            </a:br>
            <a:r>
              <a:rPr lang="cs-CZ" dirty="0" smtClean="0">
                <a:solidFill>
                  <a:srgbClr val="FF0000"/>
                </a:solidFill>
              </a:rPr>
              <a:t>POLITICKÝ VÝVOJ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023578"/>
            <a:ext cx="8604448" cy="3672408"/>
          </a:xfrm>
        </p:spPr>
        <p:txBody>
          <a:bodyPr>
            <a:noAutofit/>
          </a:bodyPr>
          <a:lstStyle/>
          <a:p>
            <a:pPr marL="914400" lvl="1" indent="-457200" algn="l">
              <a:buFont typeface="Arial" panose="020B0604020202020204" pitchFamily="34" charset="0"/>
              <a:buChar char="•"/>
            </a:pPr>
            <a:r>
              <a:rPr lang="cs-CZ" sz="1400" dirty="0" smtClean="0">
                <a:solidFill>
                  <a:schemeClr val="tx1"/>
                </a:solidFill>
              </a:rPr>
              <a:t>existence republiky spěla ke svému nezadržitelnému konci i na počátku roku 1939</a:t>
            </a:r>
          </a:p>
          <a:p>
            <a:pPr marL="1371600" lvl="2" indent="-457200" algn="l">
              <a:buFont typeface="Courier New" panose="02070309020205020404" pitchFamily="49" charset="0"/>
              <a:buChar char="o"/>
            </a:pPr>
            <a:r>
              <a:rPr lang="cs-CZ" sz="1400" dirty="0">
                <a:solidFill>
                  <a:schemeClr val="tx1"/>
                </a:solidFill>
              </a:rPr>
              <a:t>s</a:t>
            </a:r>
            <a:r>
              <a:rPr lang="cs-CZ" sz="1400" dirty="0" smtClean="0">
                <a:solidFill>
                  <a:schemeClr val="tx1"/>
                </a:solidFill>
              </a:rPr>
              <a:t>ílil tlak ze strany  Německa na úplnou likvidaci ČSR</a:t>
            </a:r>
          </a:p>
          <a:p>
            <a:pPr marL="1371600" lvl="2" indent="-457200" algn="l">
              <a:buFont typeface="Courier New" panose="02070309020205020404" pitchFamily="49" charset="0"/>
              <a:buChar char="o"/>
            </a:pPr>
            <a:r>
              <a:rPr lang="cs-CZ" sz="1400" dirty="0" smtClean="0">
                <a:solidFill>
                  <a:schemeClr val="tx1"/>
                </a:solidFill>
              </a:rPr>
              <a:t>zesílilo separatistické hnutí na Slovensku , radikálové volali po okamžitém vyhlášení nezávislosti</a:t>
            </a:r>
          </a:p>
          <a:p>
            <a:pPr marL="914400" lvl="1" indent="-457200" algn="l">
              <a:buFont typeface="Arial" panose="020B0604020202020204" pitchFamily="34" charset="0"/>
              <a:buChar char="•"/>
            </a:pPr>
            <a:r>
              <a:rPr lang="cs-CZ" sz="1400" dirty="0" smtClean="0">
                <a:solidFill>
                  <a:srgbClr val="FF0000"/>
                </a:solidFill>
              </a:rPr>
              <a:t>13. března 1939 </a:t>
            </a:r>
            <a:r>
              <a:rPr lang="cs-CZ" sz="1400" dirty="0" smtClean="0">
                <a:solidFill>
                  <a:schemeClr val="tx1"/>
                </a:solidFill>
              </a:rPr>
              <a:t>se v Berlíně uskutečnila </a:t>
            </a:r>
            <a:r>
              <a:rPr lang="cs-CZ" sz="1400" dirty="0" smtClean="0">
                <a:solidFill>
                  <a:srgbClr val="FF0000"/>
                </a:solidFill>
              </a:rPr>
              <a:t>schůzka Tisa s Hitlerem, </a:t>
            </a:r>
            <a:r>
              <a:rPr lang="cs-CZ" sz="1400" dirty="0" smtClean="0">
                <a:solidFill>
                  <a:schemeClr val="tx1"/>
                </a:solidFill>
              </a:rPr>
              <a:t>na níž dostalo Slovensko na vybranou mezi okamžitým vyhlášením nezávislosti pod ochranou Německa a nebo zabráním území Maďarskem</a:t>
            </a:r>
          </a:p>
          <a:p>
            <a:pPr marL="914400" lvl="1" indent="-457200" algn="l">
              <a:buFont typeface="Arial" panose="020B0604020202020204" pitchFamily="34" charset="0"/>
              <a:buChar char="•"/>
            </a:pPr>
            <a:r>
              <a:rPr lang="cs-CZ" sz="1400" dirty="0">
                <a:solidFill>
                  <a:schemeClr val="tx1"/>
                </a:solidFill>
              </a:rPr>
              <a:t>o</a:t>
            </a:r>
            <a:r>
              <a:rPr lang="cs-CZ" sz="1400" dirty="0" smtClean="0">
                <a:solidFill>
                  <a:schemeClr val="tx1"/>
                </a:solidFill>
              </a:rPr>
              <a:t> den později bylo Hitlerovu požadavku vyhověno a </a:t>
            </a:r>
            <a:r>
              <a:rPr lang="cs-CZ" sz="1400" dirty="0" smtClean="0">
                <a:solidFill>
                  <a:srgbClr val="FF0000"/>
                </a:solidFill>
              </a:rPr>
              <a:t>14. března 1939</a:t>
            </a:r>
            <a:r>
              <a:rPr lang="cs-CZ" sz="1400" dirty="0" smtClean="0">
                <a:solidFill>
                  <a:schemeClr val="tx1"/>
                </a:solidFill>
              </a:rPr>
              <a:t> tak vzniká </a:t>
            </a:r>
            <a:r>
              <a:rPr lang="cs-CZ" sz="1400" dirty="0" smtClean="0">
                <a:solidFill>
                  <a:srgbClr val="FF0000"/>
                </a:solidFill>
              </a:rPr>
              <a:t>Slovenský </a:t>
            </a:r>
            <a:r>
              <a:rPr lang="cs-CZ" sz="1400" dirty="0" err="1" smtClean="0">
                <a:solidFill>
                  <a:srgbClr val="FF0000"/>
                </a:solidFill>
              </a:rPr>
              <a:t>štát</a:t>
            </a:r>
            <a:r>
              <a:rPr lang="cs-CZ" sz="1400" dirty="0" smtClean="0">
                <a:solidFill>
                  <a:schemeClr val="tx1"/>
                </a:solidFill>
              </a:rPr>
              <a:t>, který je jednoznačně „satelitem“ fašistického Německa  </a:t>
            </a:r>
            <a:r>
              <a:rPr lang="cs-CZ" sz="1400" dirty="0" smtClean="0">
                <a:solidFill>
                  <a:srgbClr val="FF0000"/>
                </a:solidFill>
              </a:rPr>
              <a:t> </a:t>
            </a:r>
          </a:p>
        </p:txBody>
      </p:sp>
      <p:sp>
        <p:nvSpPr>
          <p:cNvPr id="5" name="Zaoblený obdélník 4"/>
          <p:cNvSpPr/>
          <p:nvPr/>
        </p:nvSpPr>
        <p:spPr>
          <a:xfrm>
            <a:off x="395536" y="2787774"/>
            <a:ext cx="8352928" cy="2304256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1200" dirty="0" smtClean="0">
                <a:solidFill>
                  <a:srgbClr val="002060"/>
                </a:solidFill>
              </a:rPr>
              <a:t>…(Vůdce) proto nyní umožnil </a:t>
            </a:r>
            <a:r>
              <a:rPr lang="cs-CZ" sz="1200" dirty="0" err="1" smtClean="0">
                <a:solidFill>
                  <a:srgbClr val="002060"/>
                </a:solidFill>
              </a:rPr>
              <a:t>Tisovi</a:t>
            </a:r>
            <a:r>
              <a:rPr lang="cs-CZ" sz="1200" dirty="0" smtClean="0">
                <a:solidFill>
                  <a:srgbClr val="002060"/>
                </a:solidFill>
              </a:rPr>
              <a:t> návštěvu, aby v co nejkratším čase získal jasno v této otázce. Německo nemá na východ od Karpat žádné zájmy. Vlastně by mu mělo být jedno, co e tam děje. </a:t>
            </a:r>
            <a:r>
              <a:rPr lang="cs-CZ" sz="1200" b="1" dirty="0" smtClean="0">
                <a:solidFill>
                  <a:srgbClr val="002060"/>
                </a:solidFill>
              </a:rPr>
              <a:t>Otázka stojí tak, zda chce Slovensko žít vlastním životem, nebo nikoli. </a:t>
            </a:r>
            <a:r>
              <a:rPr lang="cs-CZ" sz="1200" dirty="0" smtClean="0">
                <a:solidFill>
                  <a:srgbClr val="002060"/>
                </a:solidFill>
              </a:rPr>
              <a:t>On od Slovenska nic nechce. Svůj národ, ba ani jednoho vojáka by nenasazoval za něco, co slovenský národ vůbec nechce.</a:t>
            </a:r>
          </a:p>
          <a:p>
            <a:endParaRPr lang="cs-CZ" sz="1200" dirty="0">
              <a:solidFill>
                <a:srgbClr val="002060"/>
              </a:solidFill>
            </a:endParaRPr>
          </a:p>
          <a:p>
            <a:r>
              <a:rPr lang="cs-CZ" sz="1200" dirty="0" smtClean="0">
                <a:solidFill>
                  <a:srgbClr val="002060"/>
                </a:solidFill>
              </a:rPr>
              <a:t>… Už jednou se vyjádřil, že </a:t>
            </a:r>
            <a:r>
              <a:rPr lang="cs-CZ" sz="1200" b="1" dirty="0" smtClean="0">
                <a:solidFill>
                  <a:srgbClr val="002060"/>
                </a:solidFill>
              </a:rPr>
              <a:t>pokud se chce Slovensko osamostatnit, on bude toto snažení podporovat, ba dokonce garantovat. </a:t>
            </a:r>
            <a:r>
              <a:rPr lang="cs-CZ" sz="1200" dirty="0" smtClean="0">
                <a:solidFill>
                  <a:srgbClr val="002060"/>
                </a:solidFill>
              </a:rPr>
              <a:t>Toto svoje slovo splní, jakmile  Slovensko jasně vysloví svou touhu po samostatnosti. </a:t>
            </a:r>
            <a:r>
              <a:rPr lang="cs-CZ" sz="1200" b="1" dirty="0" smtClean="0">
                <a:solidFill>
                  <a:srgbClr val="002060"/>
                </a:solidFill>
              </a:rPr>
              <a:t>Pokud by však váhalo nebo se nechtělo od Prahy odtrhnout, přenechá osud Slovenska vývoji, za nějž už nebude odpovědný.</a:t>
            </a:r>
          </a:p>
          <a:p>
            <a:endParaRPr lang="cs-CZ" sz="1200" dirty="0" smtClean="0">
              <a:solidFill>
                <a:srgbClr val="002060"/>
              </a:solidFill>
            </a:endParaRPr>
          </a:p>
          <a:p>
            <a:r>
              <a:rPr lang="cs-CZ" sz="1200" dirty="0" smtClean="0">
                <a:solidFill>
                  <a:srgbClr val="002060"/>
                </a:solidFill>
              </a:rPr>
              <a:t>…</a:t>
            </a:r>
            <a:r>
              <a:rPr lang="cs-CZ" sz="1200" b="1" dirty="0" smtClean="0">
                <a:solidFill>
                  <a:srgbClr val="002060"/>
                </a:solidFill>
              </a:rPr>
              <a:t>Tiso děkuje Vůdci za jeho slova. </a:t>
            </a:r>
            <a:r>
              <a:rPr lang="cs-CZ" sz="1200" dirty="0" smtClean="0">
                <a:solidFill>
                  <a:srgbClr val="002060"/>
                </a:solidFill>
              </a:rPr>
              <a:t>Už dávno toužil slyšet z Vůdcových úst, jaký je jeho vztah k jeho národu a jeho zemi a jak se on dívá na tyto problémy. Bere na vědomí, co bylo řečeno, a </a:t>
            </a:r>
            <a:r>
              <a:rPr lang="cs-CZ" sz="1200" b="1" dirty="0" smtClean="0">
                <a:solidFill>
                  <a:srgbClr val="002060"/>
                </a:solidFill>
              </a:rPr>
              <a:t>ubezpečuje, že se Vůdce  může na Slovensko spolehnout. …</a:t>
            </a:r>
          </a:p>
          <a:p>
            <a:pPr algn="r"/>
            <a:r>
              <a:rPr lang="cs-CZ" sz="1200" dirty="0" smtClean="0">
                <a:solidFill>
                  <a:srgbClr val="002060"/>
                </a:solidFill>
              </a:rPr>
              <a:t>(záznam z jednání Tisa s </a:t>
            </a:r>
            <a:r>
              <a:rPr lang="cs-CZ" sz="1200" dirty="0">
                <a:solidFill>
                  <a:srgbClr val="002060"/>
                </a:solidFill>
              </a:rPr>
              <a:t>H</a:t>
            </a:r>
            <a:r>
              <a:rPr lang="cs-CZ" sz="1200" dirty="0" smtClean="0">
                <a:solidFill>
                  <a:srgbClr val="002060"/>
                </a:solidFill>
              </a:rPr>
              <a:t>itlerem – úryvek)</a:t>
            </a:r>
            <a:endParaRPr lang="cs-CZ" sz="12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155475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bldLvl="2"/>
      <p:bldP spid="5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1.bp.blogspot.com/-vymrYPxnGUE/Tql1Szq9KBI/AAAAAAAAJWE/OlQ7yf3HKdc/s1600/ABC2d3536_vlajka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GlowDiffused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065" t="3638" r="6640" b="4672"/>
          <a:stretch/>
        </p:blipFill>
        <p:spPr bwMode="auto">
          <a:xfrm>
            <a:off x="0" y="1"/>
            <a:ext cx="9144000" cy="5143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19764"/>
            <a:ext cx="9125016" cy="1102519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DRUHÁ ČESKOSLOVENSKÁ REPUBLIKA</a:t>
            </a:r>
            <a:br>
              <a:rPr lang="cs-CZ" dirty="0" smtClean="0"/>
            </a:br>
            <a:r>
              <a:rPr lang="cs-CZ" dirty="0" smtClean="0">
                <a:solidFill>
                  <a:srgbClr val="FF0000"/>
                </a:solidFill>
              </a:rPr>
              <a:t>POLITICKÝ VÝVOJ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023578"/>
            <a:ext cx="8604448" cy="3672408"/>
          </a:xfrm>
        </p:spPr>
        <p:txBody>
          <a:bodyPr>
            <a:noAutofit/>
          </a:bodyPr>
          <a:lstStyle/>
          <a:p>
            <a:pPr marL="914400" lvl="1" indent="-457200" algn="l">
              <a:buFont typeface="Arial" panose="020B0604020202020204" pitchFamily="34" charset="0"/>
              <a:buChar char="•"/>
            </a:pPr>
            <a:r>
              <a:rPr lang="cs-CZ" sz="1600" dirty="0" smtClean="0">
                <a:solidFill>
                  <a:schemeClr val="tx1"/>
                </a:solidFill>
              </a:rPr>
              <a:t>vzápětí začalo Maďarsko obsazovat Podkarpatskou Rus</a:t>
            </a:r>
          </a:p>
          <a:p>
            <a:pPr marL="914400" lvl="1" indent="-457200" algn="l">
              <a:buFont typeface="Arial" panose="020B0604020202020204" pitchFamily="34" charset="0"/>
              <a:buChar char="•"/>
            </a:pPr>
            <a:r>
              <a:rPr lang="cs-CZ" sz="1600" dirty="0">
                <a:solidFill>
                  <a:schemeClr val="tx1"/>
                </a:solidFill>
              </a:rPr>
              <a:t>d</a:t>
            </a:r>
            <a:r>
              <a:rPr lang="cs-CZ" sz="1600" dirty="0" smtClean="0">
                <a:solidFill>
                  <a:schemeClr val="tx1"/>
                </a:solidFill>
              </a:rPr>
              <a:t>alší jednání se pak v Berlíně uskutečnilo </a:t>
            </a:r>
            <a:r>
              <a:rPr lang="cs-CZ" sz="1600" dirty="0" smtClean="0">
                <a:solidFill>
                  <a:srgbClr val="FF0000"/>
                </a:solidFill>
              </a:rPr>
              <a:t>v noci na 15. března 1939</a:t>
            </a:r>
          </a:p>
          <a:p>
            <a:pPr marL="1371600" lvl="2" indent="-457200" algn="l">
              <a:buClr>
                <a:schemeClr val="tx1"/>
              </a:buClr>
              <a:buFont typeface="Courier New" panose="02070309020205020404" pitchFamily="49" charset="0"/>
              <a:buChar char="o"/>
            </a:pPr>
            <a:r>
              <a:rPr lang="cs-CZ" sz="1600" dirty="0" smtClean="0">
                <a:solidFill>
                  <a:srgbClr val="FF0000"/>
                </a:solidFill>
              </a:rPr>
              <a:t>s Hitlerem jednali prezident Hácha a ministr zahraničí </a:t>
            </a:r>
            <a:r>
              <a:rPr lang="cs-CZ" sz="1600" dirty="0" err="1" smtClean="0">
                <a:solidFill>
                  <a:srgbClr val="FF0000"/>
                </a:solidFill>
              </a:rPr>
              <a:t>Chvalkovský</a:t>
            </a:r>
            <a:r>
              <a:rPr lang="cs-CZ" sz="1000" dirty="0" smtClean="0">
                <a:solidFill>
                  <a:srgbClr val="FF0000"/>
                </a:solidFill>
              </a:rPr>
              <a:t> </a:t>
            </a:r>
          </a:p>
          <a:p>
            <a:pPr marL="1371600" lvl="2" indent="-457200" algn="l">
              <a:buClr>
                <a:schemeClr val="tx1"/>
              </a:buClr>
              <a:buFont typeface="Courier New" panose="02070309020205020404" pitchFamily="49" charset="0"/>
              <a:buChar char="o"/>
            </a:pPr>
            <a:r>
              <a:rPr lang="cs-CZ" sz="1600" dirty="0" smtClean="0">
                <a:solidFill>
                  <a:schemeClr val="tx1"/>
                </a:solidFill>
              </a:rPr>
              <a:t>Hitler vyhrožoval v té chvíli již částečně uskutečňovanou okupací zbylého československého území, prezident Hácha byl v průběhu jednání stižen srdečním záchvatem</a:t>
            </a:r>
            <a:r>
              <a:rPr lang="cs-CZ" sz="1000" dirty="0" smtClean="0">
                <a:solidFill>
                  <a:srgbClr val="FF0000"/>
                </a:solidFill>
              </a:rPr>
              <a:t> </a:t>
            </a:r>
          </a:p>
          <a:p>
            <a:pPr marL="1371600" lvl="2" indent="-457200" algn="l">
              <a:buClr>
                <a:schemeClr val="tx1"/>
              </a:buClr>
              <a:buFont typeface="Courier New" panose="02070309020205020404" pitchFamily="49" charset="0"/>
              <a:buChar char="o"/>
            </a:pPr>
            <a:r>
              <a:rPr lang="cs-CZ" sz="1600" dirty="0">
                <a:solidFill>
                  <a:schemeClr val="tx1"/>
                </a:solidFill>
              </a:rPr>
              <a:t>p</a:t>
            </a:r>
            <a:r>
              <a:rPr lang="cs-CZ" sz="1600" dirty="0" smtClean="0">
                <a:solidFill>
                  <a:schemeClr val="tx1"/>
                </a:solidFill>
              </a:rPr>
              <a:t>řed 4. hodinou ráno nakonec bylo podepsáno prohlášení, v němž československý prezident „klade osud českého národa a země s plnou důvěrou do rukou německé říše“</a:t>
            </a:r>
          </a:p>
          <a:p>
            <a:pPr marL="1371600" lvl="2" indent="-457200" algn="l">
              <a:buClr>
                <a:schemeClr val="tx1"/>
              </a:buClr>
              <a:buFont typeface="Courier New" panose="02070309020205020404" pitchFamily="49" charset="0"/>
              <a:buChar char="o"/>
            </a:pPr>
            <a:r>
              <a:rPr lang="cs-CZ" sz="1600" dirty="0" smtClean="0">
                <a:solidFill>
                  <a:schemeClr val="tx1"/>
                </a:solidFill>
              </a:rPr>
              <a:t>o dvě hodiny později, za nevlídného počasí s hustým sněžením začíná německá okupace </a:t>
            </a:r>
            <a:r>
              <a:rPr lang="cs-CZ" sz="1600" dirty="0">
                <a:solidFill>
                  <a:schemeClr val="tx1"/>
                </a:solidFill>
              </a:rPr>
              <a:t>Č</a:t>
            </a:r>
            <a:r>
              <a:rPr lang="cs-CZ" sz="1600" dirty="0" smtClean="0">
                <a:solidFill>
                  <a:schemeClr val="tx1"/>
                </a:solidFill>
              </a:rPr>
              <a:t>eskoslovenska  naplno </a:t>
            </a:r>
            <a:r>
              <a:rPr lang="cs-CZ" sz="1600" dirty="0">
                <a:solidFill>
                  <a:schemeClr val="tx1"/>
                </a:solidFill>
              </a:rPr>
              <a:t>=</a:t>
            </a:r>
            <a:r>
              <a:rPr lang="cs-CZ" sz="1600" dirty="0" smtClean="0">
                <a:solidFill>
                  <a:schemeClr val="tx1"/>
                </a:solidFill>
              </a:rPr>
              <a:t>˃ </a:t>
            </a:r>
            <a:r>
              <a:rPr lang="cs-CZ" sz="1000" dirty="0" smtClean="0">
                <a:solidFill>
                  <a:srgbClr val="FF0000"/>
                </a:solidFill>
              </a:rPr>
              <a:t> </a:t>
            </a:r>
            <a:r>
              <a:rPr lang="cs-CZ" sz="1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KONEC DRUHÉ ČESKOSLOVENSKÉ REPUBLIKY</a:t>
            </a:r>
          </a:p>
          <a:p>
            <a:pPr marL="914400" lvl="1" indent="-457200" algn="l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sz="1600" dirty="0" smtClean="0">
                <a:solidFill>
                  <a:schemeClr val="tx1"/>
                </a:solidFill>
              </a:rPr>
              <a:t>16. března je pak oficiálně zřízen tzv. </a:t>
            </a:r>
            <a:r>
              <a:rPr lang="cs-CZ" sz="1600" dirty="0" smtClean="0">
                <a:solidFill>
                  <a:srgbClr val="FF0000"/>
                </a:solidFill>
              </a:rPr>
              <a:t>Protektorát Čechy a Morava - </a:t>
            </a:r>
            <a:r>
              <a:rPr lang="cs-CZ" sz="1600" dirty="0" smtClean="0">
                <a:solidFill>
                  <a:schemeClr val="tx1"/>
                </a:solidFill>
              </a:rPr>
              <a:t>naše území se ocitlo „pod ochranou“ (protektor = ochránce) Velkoněmecké říše, což de facto znamenalo zánik naší samostatnosti </a:t>
            </a:r>
            <a:r>
              <a:rPr lang="cs-CZ" sz="1600" dirty="0" smtClean="0">
                <a:solidFill>
                  <a:srgbClr val="FF0000"/>
                </a:solidFill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3170625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bldLvl="3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1.bp.blogspot.com/-vymrYPxnGUE/Tql1Szq9KBI/AAAAAAAAJWE/OlQ7yf3HKdc/s1600/ABC2d3536_vlajka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GlowDiffused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065" t="3638" r="6640" b="4672"/>
          <a:stretch/>
        </p:blipFill>
        <p:spPr bwMode="auto">
          <a:xfrm>
            <a:off x="0" y="1"/>
            <a:ext cx="9144000" cy="5143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19764"/>
            <a:ext cx="9125016" cy="1102519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DRUHÁ ČESKOSLOVENSKÁ REPUBLIKA</a:t>
            </a:r>
            <a:br>
              <a:rPr lang="cs-CZ" dirty="0" smtClean="0"/>
            </a:br>
            <a:r>
              <a:rPr lang="cs-CZ" dirty="0" smtClean="0">
                <a:solidFill>
                  <a:srgbClr val="FF0000"/>
                </a:solidFill>
              </a:rPr>
              <a:t>POLITICKÝ VÝVOJ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323528" y="1187965"/>
            <a:ext cx="8712968" cy="3744416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1400" dirty="0" smtClean="0">
                <a:solidFill>
                  <a:srgbClr val="002060"/>
                </a:solidFill>
              </a:rPr>
              <a:t>…</a:t>
            </a:r>
            <a:r>
              <a:rPr lang="cs-CZ" sz="1400" b="1" dirty="0">
                <a:solidFill>
                  <a:srgbClr val="002060"/>
                </a:solidFill>
              </a:rPr>
              <a:t>Po tisíce let náležely k životnímu prostoru německého národa českomoravské země. Násilí a nerozum vytrhly je svévolně z jejich starého historického okolí a posléze jejich zapojením do umělého útvaru Česko - Slovensko vytvořily ohnisko stálého neklidu. </a:t>
            </a:r>
            <a:endParaRPr lang="cs-CZ" sz="1400" b="1" dirty="0" smtClean="0">
              <a:solidFill>
                <a:srgbClr val="002060"/>
              </a:solidFill>
            </a:endParaRPr>
          </a:p>
          <a:p>
            <a:r>
              <a:rPr lang="cs-CZ" sz="1400" dirty="0">
                <a:solidFill>
                  <a:srgbClr val="002060"/>
                </a:solidFill>
              </a:rPr>
              <a:t>Odpovídá tudíž příkazu sebezáchovy, jestliže Německá říše jest rozhodnuta zasáhnout rozhodně k zajištění základů rozumného středoevropského řádu a vydati nařízení, která z toho vyplývají. Neboť dokázala už ve své tisícileté dějinné minulosti, že díky jak velikosti, tak i vlastnostem německého národa jediná jest povolána řešiti tyto úkoly.</a:t>
            </a:r>
          </a:p>
          <a:p>
            <a:r>
              <a:rPr lang="cs-CZ" sz="1400" dirty="0">
                <a:solidFill>
                  <a:srgbClr val="002060"/>
                </a:solidFill>
              </a:rPr>
              <a:t>Naplněn vážným přáním sloužiti opravdovým zájmům národů sídlících v tomto životním prostoru, zajistiti národní svébytnost německého a českého národa, prospěti míru a sociálnímu blahu všech, nařizuji tudíž jménem Německé říše jako základnu pro budoucí soužití obyvatelů těchto oblastí toto</a:t>
            </a:r>
            <a:r>
              <a:rPr lang="cs-CZ" sz="1400" dirty="0" smtClean="0">
                <a:solidFill>
                  <a:srgbClr val="002060"/>
                </a:solidFill>
              </a:rPr>
              <a:t>:</a:t>
            </a:r>
          </a:p>
          <a:p>
            <a:endParaRPr lang="cs-CZ" sz="1400" dirty="0">
              <a:solidFill>
                <a:srgbClr val="002060"/>
              </a:solidFill>
            </a:endParaRPr>
          </a:p>
          <a:p>
            <a:r>
              <a:rPr lang="cs-CZ" sz="1400" dirty="0" smtClean="0">
                <a:solidFill>
                  <a:srgbClr val="002060"/>
                </a:solidFill>
              </a:rPr>
              <a:t>(</a:t>
            </a:r>
            <a:r>
              <a:rPr lang="cs-CZ" sz="1400" dirty="0">
                <a:solidFill>
                  <a:srgbClr val="002060"/>
                </a:solidFill>
              </a:rPr>
              <a:t>1) </a:t>
            </a:r>
            <a:r>
              <a:rPr lang="cs-CZ" sz="1400" b="1" dirty="0">
                <a:solidFill>
                  <a:srgbClr val="002060"/>
                </a:solidFill>
              </a:rPr>
              <a:t>Části bývalé Česko-Slovenské republiky, obsazené v březnu 1939 německými oddíly, náleží od nynějška k území velkoněmecké říše a vstupují jako “protektorát Čechy a Morava” pod její ochranu.</a:t>
            </a:r>
          </a:p>
          <a:p>
            <a:endParaRPr lang="cs-CZ" sz="1400" dirty="0">
              <a:solidFill>
                <a:srgbClr val="002060"/>
              </a:solidFill>
            </a:endParaRPr>
          </a:p>
          <a:p>
            <a:r>
              <a:rPr lang="cs-CZ" sz="1400" dirty="0" smtClean="0">
                <a:solidFill>
                  <a:srgbClr val="002060"/>
                </a:solidFill>
              </a:rPr>
              <a:t>…</a:t>
            </a:r>
          </a:p>
          <a:p>
            <a:pPr algn="r"/>
            <a:r>
              <a:rPr lang="cs-CZ" sz="1400" dirty="0" smtClean="0">
                <a:solidFill>
                  <a:srgbClr val="002060"/>
                </a:solidFill>
              </a:rPr>
              <a:t>(Výnos o zřízení Protektorátu Čechy a </a:t>
            </a:r>
            <a:r>
              <a:rPr lang="cs-CZ" sz="1400" dirty="0">
                <a:solidFill>
                  <a:srgbClr val="002060"/>
                </a:solidFill>
              </a:rPr>
              <a:t>M</a:t>
            </a:r>
            <a:r>
              <a:rPr lang="cs-CZ" sz="1400" dirty="0" smtClean="0">
                <a:solidFill>
                  <a:srgbClr val="002060"/>
                </a:solidFill>
              </a:rPr>
              <a:t>orava –úryvek)</a:t>
            </a:r>
            <a:endParaRPr lang="cs-CZ" sz="14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264759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1.bp.blogspot.com/-vymrYPxnGUE/Tql1Szq9KBI/AAAAAAAAJWE/OlQ7yf3HKdc/s1600/ABC2d3536_vlajka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GlowDiffused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065" t="3638" r="6640" b="4672"/>
          <a:stretch/>
        </p:blipFill>
        <p:spPr bwMode="auto">
          <a:xfrm>
            <a:off x="0" y="1"/>
            <a:ext cx="9144000" cy="5143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19764"/>
            <a:ext cx="9125016" cy="1102519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DRUHÁ ČESKOSLOVENSKÁ REPUBLIKA</a:t>
            </a:r>
            <a:br>
              <a:rPr lang="cs-CZ" dirty="0" smtClean="0"/>
            </a:br>
            <a:r>
              <a:rPr lang="cs-CZ" dirty="0" smtClean="0">
                <a:solidFill>
                  <a:srgbClr val="FF0000"/>
                </a:solidFill>
              </a:rPr>
              <a:t>HOSPODÁŘSKÝ</a:t>
            </a:r>
            <a:r>
              <a:rPr lang="cs-CZ" dirty="0" smtClean="0">
                <a:solidFill>
                  <a:srgbClr val="FF0000"/>
                </a:solidFill>
              </a:rPr>
              <a:t> VÝVOJ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139952" y="1059582"/>
            <a:ext cx="4888338" cy="3831926"/>
          </a:xfrm>
        </p:spPr>
        <p:txBody>
          <a:bodyPr>
            <a:noAutofit/>
          </a:bodyPr>
          <a:lstStyle/>
          <a:p>
            <a:pPr marL="914400" lvl="1" indent="-457200" algn="l">
              <a:buFont typeface="Arial" panose="020B0604020202020204" pitchFamily="34" charset="0"/>
              <a:buChar char="•"/>
            </a:pPr>
            <a:r>
              <a:rPr lang="cs-CZ" sz="1800" dirty="0">
                <a:solidFill>
                  <a:schemeClr val="tx1"/>
                </a:solidFill>
              </a:rPr>
              <a:t>r</a:t>
            </a:r>
            <a:r>
              <a:rPr lang="cs-CZ" sz="1800" dirty="0" smtClean="0">
                <a:solidFill>
                  <a:schemeClr val="tx1"/>
                </a:solidFill>
              </a:rPr>
              <a:t>uku v ruce s politickými událostmi se v Druhé ČSR zhoršovaly i podmínky ekonomické</a:t>
            </a:r>
          </a:p>
          <a:p>
            <a:pPr marL="914400" lvl="1" indent="-457200" algn="l">
              <a:buFont typeface="Arial" panose="020B0604020202020204" pitchFamily="34" charset="0"/>
              <a:buChar char="•"/>
            </a:pPr>
            <a:r>
              <a:rPr lang="cs-CZ" sz="1800" dirty="0">
                <a:solidFill>
                  <a:schemeClr val="tx1"/>
                </a:solidFill>
              </a:rPr>
              <a:t>ú</a:t>
            </a:r>
            <a:r>
              <a:rPr lang="cs-CZ" sz="1800" dirty="0" smtClean="0">
                <a:solidFill>
                  <a:schemeClr val="tx1"/>
                </a:solidFill>
              </a:rPr>
              <a:t>zemí odstoupené Německu po Mnichovské konferenci bylo silně průmyslového charakteru </a:t>
            </a:r>
            <a:r>
              <a:rPr lang="cs-CZ" sz="1800" dirty="0">
                <a:solidFill>
                  <a:schemeClr val="tx1"/>
                </a:solidFill>
              </a:rPr>
              <a:t>=</a:t>
            </a:r>
            <a:r>
              <a:rPr lang="cs-CZ" sz="1800" dirty="0" smtClean="0">
                <a:solidFill>
                  <a:schemeClr val="tx1"/>
                </a:solidFill>
              </a:rPr>
              <a:t>˃ </a:t>
            </a:r>
            <a:r>
              <a:rPr lang="cs-CZ" sz="1800" dirty="0" smtClean="0">
                <a:solidFill>
                  <a:srgbClr val="FF0000"/>
                </a:solidFill>
              </a:rPr>
              <a:t>stát  tak ztratil 2/5 průmyslové výroby</a:t>
            </a:r>
            <a:r>
              <a:rPr lang="cs-CZ" sz="1800" dirty="0" smtClean="0">
                <a:solidFill>
                  <a:schemeClr val="tx1"/>
                </a:solidFill>
              </a:rPr>
              <a:t>, zejména ve strategicky důležité těžbě uhlí (Ostravsko, Ústecko)</a:t>
            </a:r>
          </a:p>
          <a:p>
            <a:pPr marL="914400" lvl="1" indent="-457200" algn="l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sz="1800" dirty="0" smtClean="0">
                <a:solidFill>
                  <a:srgbClr val="FF0000"/>
                </a:solidFill>
              </a:rPr>
              <a:t>uprchlíci</a:t>
            </a:r>
            <a:r>
              <a:rPr lang="cs-CZ" sz="1800" dirty="0" smtClean="0">
                <a:solidFill>
                  <a:schemeClr val="tx1"/>
                </a:solidFill>
              </a:rPr>
              <a:t> z pohraničních oblastí a ze Slovenska pak výrazně </a:t>
            </a:r>
            <a:r>
              <a:rPr lang="cs-CZ" sz="1800" dirty="0" smtClean="0">
                <a:solidFill>
                  <a:srgbClr val="FF0000"/>
                </a:solidFill>
              </a:rPr>
              <a:t>zvýšili nezaměstnanost </a:t>
            </a:r>
            <a:r>
              <a:rPr lang="cs-CZ" sz="1800" dirty="0" smtClean="0">
                <a:solidFill>
                  <a:schemeClr val="tx1"/>
                </a:solidFill>
              </a:rPr>
              <a:t>v republice </a:t>
            </a:r>
          </a:p>
          <a:p>
            <a:pPr marL="914400" lvl="1" indent="-457200" algn="l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sz="1800" dirty="0">
                <a:solidFill>
                  <a:schemeClr val="tx1"/>
                </a:solidFill>
              </a:rPr>
              <a:t>v</a:t>
            </a:r>
            <a:r>
              <a:rPr lang="cs-CZ" sz="1800" dirty="0" smtClean="0">
                <a:solidFill>
                  <a:schemeClr val="tx1"/>
                </a:solidFill>
              </a:rPr>
              <a:t> politicky nestabilní době došlo rovněž k odlivu zahraničního kapitálu </a:t>
            </a:r>
          </a:p>
        </p:txBody>
      </p:sp>
      <p:pic>
        <p:nvPicPr>
          <p:cNvPr id="11266" name="Picture 2" descr="File:Češi vyhnaní z pohraničí hledají nový domov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1192" y="1311611"/>
            <a:ext cx="4054069" cy="2520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Podnadpis 2"/>
          <p:cNvSpPr txBox="1">
            <a:spLocks/>
          </p:cNvSpPr>
          <p:nvPr/>
        </p:nvSpPr>
        <p:spPr>
          <a:xfrm>
            <a:off x="107504" y="4011910"/>
            <a:ext cx="4536504" cy="3423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5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</a:t>
            </a:r>
            <a:r>
              <a:rPr lang="cs-CZ" sz="15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prchlíci z pohraničí marně hledali ve vnitrozemí práci </a:t>
            </a:r>
            <a:endParaRPr lang="cs-CZ" sz="15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614353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bldLvl="2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1.bp.blogspot.com/-vymrYPxnGUE/Tql1Szq9KBI/AAAAAAAAJWE/OlQ7yf3HKdc/s1600/ABC2d3536_vlajka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GlowDiffused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065" t="3638" r="6640" b="4672"/>
          <a:stretch/>
        </p:blipFill>
        <p:spPr bwMode="auto">
          <a:xfrm>
            <a:off x="0" y="1"/>
            <a:ext cx="9144000" cy="5143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19764"/>
            <a:ext cx="9125016" cy="1102519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DRUHÁ ČESKOSLOVENSKÁ REPUBLIKA</a:t>
            </a:r>
            <a:br>
              <a:rPr lang="cs-CZ" dirty="0" smtClean="0"/>
            </a:br>
            <a:r>
              <a:rPr lang="cs-CZ" dirty="0" smtClean="0">
                <a:solidFill>
                  <a:srgbClr val="FF0000"/>
                </a:solidFill>
              </a:rPr>
              <a:t>KULTURNÍ VÝVOJ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619672" y="1059582"/>
            <a:ext cx="5688632" cy="3672408"/>
          </a:xfrm>
        </p:spPr>
        <p:txBody>
          <a:bodyPr>
            <a:noAutofit/>
          </a:bodyPr>
          <a:lstStyle/>
          <a:p>
            <a:pPr marL="914400" lvl="1" indent="-457200" algn="l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sz="1500" dirty="0" smtClean="0">
                <a:solidFill>
                  <a:schemeClr val="tx1"/>
                </a:solidFill>
              </a:rPr>
              <a:t>v kulturním životě Druhé republiky ještě </a:t>
            </a:r>
            <a:r>
              <a:rPr lang="cs-CZ" sz="1500" dirty="0" smtClean="0">
                <a:solidFill>
                  <a:srgbClr val="FF0000"/>
                </a:solidFill>
              </a:rPr>
              <a:t>rezonovala témata ohrožení fašismem</a:t>
            </a:r>
          </a:p>
          <a:p>
            <a:pPr marL="914400" lvl="1" indent="-457200" algn="l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sz="1500" dirty="0">
                <a:solidFill>
                  <a:schemeClr val="tx1"/>
                </a:solidFill>
              </a:rPr>
              <a:t>b</a:t>
            </a:r>
            <a:r>
              <a:rPr lang="cs-CZ" sz="1500" dirty="0" smtClean="0">
                <a:solidFill>
                  <a:schemeClr val="tx1"/>
                </a:solidFill>
              </a:rPr>
              <a:t>yla tu zcela zjevná snaha autorů zapůsobit na národní cítění , potírat malomyslnost a pesimistické postoje (S. K. Neumann)</a:t>
            </a:r>
          </a:p>
          <a:p>
            <a:pPr marL="914400" lvl="1" indent="-457200" algn="l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sz="1500" dirty="0" smtClean="0">
                <a:solidFill>
                  <a:schemeClr val="tx1"/>
                </a:solidFill>
              </a:rPr>
              <a:t>posílila pozice </a:t>
            </a:r>
            <a:r>
              <a:rPr lang="cs-CZ" sz="1500" dirty="0" smtClean="0">
                <a:solidFill>
                  <a:srgbClr val="FF0000"/>
                </a:solidFill>
              </a:rPr>
              <a:t>katolicky orientovaných tvůrců</a:t>
            </a:r>
            <a:r>
              <a:rPr lang="cs-CZ" sz="1500" dirty="0" smtClean="0">
                <a:solidFill>
                  <a:schemeClr val="tx1"/>
                </a:solidFill>
              </a:rPr>
              <a:t>, kteří se ve spíše nekatolické atmosféře Masarykovské první republiky cítili upozaděni</a:t>
            </a:r>
          </a:p>
          <a:p>
            <a:pPr marL="914400" lvl="1" indent="-457200" algn="l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sz="1500" dirty="0">
                <a:solidFill>
                  <a:schemeClr val="tx1"/>
                </a:solidFill>
              </a:rPr>
              <a:t>d</a:t>
            </a:r>
            <a:r>
              <a:rPr lang="cs-CZ" sz="1500" dirty="0" smtClean="0">
                <a:solidFill>
                  <a:schemeClr val="tx1"/>
                </a:solidFill>
              </a:rPr>
              <a:t>o kultury začal vnikat všudypřítomný antisemitismus, uzavřeno bylo silně levicové Osvobozené divadlo Voskovce a Wericha, přesto však stále ještě dokázala přežívat demokratická kultura</a:t>
            </a:r>
          </a:p>
          <a:p>
            <a:pPr marL="914400" lvl="1" indent="-457200" algn="l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sz="1500" dirty="0">
                <a:solidFill>
                  <a:schemeClr val="tx1"/>
                </a:solidFill>
              </a:rPr>
              <a:t>l</a:t>
            </a:r>
            <a:r>
              <a:rPr lang="cs-CZ" sz="1500" dirty="0" smtClean="0">
                <a:solidFill>
                  <a:schemeClr val="tx1"/>
                </a:solidFill>
              </a:rPr>
              <a:t>idé se, pokud na to měli, rádi bavili, chodili do </a:t>
            </a:r>
            <a:r>
              <a:rPr lang="cs-CZ" sz="1500" dirty="0" smtClean="0">
                <a:solidFill>
                  <a:srgbClr val="FF0000"/>
                </a:solidFill>
              </a:rPr>
              <a:t>divadla i do kina na Vlastu Buriana </a:t>
            </a:r>
            <a:r>
              <a:rPr lang="cs-CZ" sz="1500" dirty="0" smtClean="0">
                <a:solidFill>
                  <a:schemeClr val="tx1"/>
                </a:solidFill>
              </a:rPr>
              <a:t>(v roce 1938 měl premiéru film Ducháček to zařídí), až po Mnichovu se dostal do kin dodnes stále reprízovaný film </a:t>
            </a:r>
            <a:r>
              <a:rPr lang="cs-CZ" sz="1500" dirty="0" smtClean="0">
                <a:solidFill>
                  <a:srgbClr val="FF0000"/>
                </a:solidFill>
              </a:rPr>
              <a:t>Škola základ života</a:t>
            </a:r>
            <a:r>
              <a:rPr lang="cs-CZ" sz="1500" dirty="0" smtClean="0">
                <a:solidFill>
                  <a:schemeClr val="tx1"/>
                </a:solidFill>
              </a:rPr>
              <a:t>      </a:t>
            </a:r>
          </a:p>
        </p:txBody>
      </p:sp>
      <p:pic>
        <p:nvPicPr>
          <p:cNvPr id="10242" name="Picture 2" descr="File:Vlast Burian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6713" y="1411881"/>
            <a:ext cx="1512168" cy="201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Podnadpis 2"/>
          <p:cNvSpPr txBox="1">
            <a:spLocks/>
          </p:cNvSpPr>
          <p:nvPr/>
        </p:nvSpPr>
        <p:spPr>
          <a:xfrm>
            <a:off x="-85335" y="3630588"/>
            <a:ext cx="2376264" cy="3423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5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Vlasta Burian jako Ducháček</a:t>
            </a:r>
            <a:endParaRPr lang="cs-CZ" sz="15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43" name="Picture 3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420" r="15432" b="10986"/>
          <a:stretch/>
        </p:blipFill>
        <p:spPr bwMode="auto">
          <a:xfrm>
            <a:off x="7434503" y="1427468"/>
            <a:ext cx="1532459" cy="20162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Podnadpis 2"/>
          <p:cNvSpPr txBox="1">
            <a:spLocks/>
          </p:cNvSpPr>
          <p:nvPr/>
        </p:nvSpPr>
        <p:spPr>
          <a:xfrm>
            <a:off x="7228624" y="3484499"/>
            <a:ext cx="1944216" cy="3423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5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</a:t>
            </a:r>
            <a:r>
              <a:rPr lang="cs-CZ" sz="15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kola je základ života         i v éře DVD</a:t>
            </a:r>
            <a:endParaRPr lang="cs-CZ" sz="15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6920589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bldLvl="2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1.bp.blogspot.com/-vymrYPxnGUE/Tql1Szq9KBI/AAAAAAAAJWE/OlQ7yf3HKdc/s1600/ABC2d3536_vlajka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GlowDiffused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065" t="3638" r="6640" b="4672"/>
          <a:stretch/>
        </p:blipFill>
        <p:spPr bwMode="auto">
          <a:xfrm>
            <a:off x="0" y="1"/>
            <a:ext cx="9144000" cy="5143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19764"/>
            <a:ext cx="9125016" cy="1102519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DRUHÁ ČESKOSLOVENSKÁ REPUBLIKA</a:t>
            </a:r>
            <a:br>
              <a:rPr lang="cs-CZ" dirty="0" smtClean="0"/>
            </a:br>
            <a:r>
              <a:rPr lang="cs-CZ" dirty="0" smtClean="0">
                <a:solidFill>
                  <a:srgbClr val="FF0000"/>
                </a:solidFill>
              </a:rPr>
              <a:t>SPORT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1203598"/>
            <a:ext cx="6120680" cy="3672408"/>
          </a:xfrm>
        </p:spPr>
        <p:txBody>
          <a:bodyPr>
            <a:noAutofit/>
          </a:bodyPr>
          <a:lstStyle/>
          <a:p>
            <a:pPr marL="914400" lvl="1" indent="-457200" algn="l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sz="1400" dirty="0">
                <a:solidFill>
                  <a:schemeClr val="tx1"/>
                </a:solidFill>
              </a:rPr>
              <a:t>r</a:t>
            </a:r>
            <a:r>
              <a:rPr lang="cs-CZ" sz="1400" dirty="0" smtClean="0">
                <a:solidFill>
                  <a:schemeClr val="tx1"/>
                </a:solidFill>
              </a:rPr>
              <a:t>ovněž i sport byl v období druhé republiky velmi populární, třebaže v té době (na rozdíl např. od dob komunistického režimu) neplnil možnost „odplaty za politické křivdy“, neboť mezinárodní kontakty již byly omezeny na minimum</a:t>
            </a:r>
          </a:p>
          <a:p>
            <a:pPr marL="914400" lvl="1" indent="-457200" algn="l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sz="1400" dirty="0">
                <a:solidFill>
                  <a:schemeClr val="tx1"/>
                </a:solidFill>
              </a:rPr>
              <a:t>s</a:t>
            </a:r>
            <a:r>
              <a:rPr lang="cs-CZ" sz="1400" dirty="0" smtClean="0">
                <a:solidFill>
                  <a:schemeClr val="tx1"/>
                </a:solidFill>
              </a:rPr>
              <a:t>tal se však lidovou zábavou, která lidem poskytovala </a:t>
            </a:r>
            <a:r>
              <a:rPr lang="cs-CZ" sz="1400" dirty="0" smtClean="0">
                <a:solidFill>
                  <a:srgbClr val="FF0000"/>
                </a:solidFill>
              </a:rPr>
              <a:t>odreagování od těžkých chvil</a:t>
            </a:r>
            <a:r>
              <a:rPr lang="cs-CZ" sz="1400" dirty="0" smtClean="0">
                <a:solidFill>
                  <a:schemeClr val="tx1"/>
                </a:solidFill>
              </a:rPr>
              <a:t>, které prožívali a vítězství jejich týmu jim dávalo pocit, že „alespoň něco ještě funguje“</a:t>
            </a:r>
          </a:p>
          <a:p>
            <a:pPr marL="914400" lvl="1" indent="-457200" algn="l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sz="1400" dirty="0" smtClean="0">
                <a:solidFill>
                  <a:schemeClr val="tx1"/>
                </a:solidFill>
              </a:rPr>
              <a:t>fotbalová sezóna 1938/1939 byla pozoruhodná tím, že v ní měl proběhl vůbec první ročník Československé ligy, zástupce Slovenska z Bratislavy z ní však na jaře vystoupil…</a:t>
            </a:r>
          </a:p>
          <a:p>
            <a:pPr marL="914400" lvl="1" indent="-457200" algn="l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sz="1400" dirty="0" smtClean="0">
                <a:solidFill>
                  <a:schemeClr val="tx1"/>
                </a:solidFill>
              </a:rPr>
              <a:t>titul už v době Protektorátu získala </a:t>
            </a:r>
            <a:r>
              <a:rPr lang="cs-CZ" sz="1400" dirty="0" smtClean="0">
                <a:solidFill>
                  <a:srgbClr val="FF0000"/>
                </a:solidFill>
              </a:rPr>
              <a:t>Sparta</a:t>
            </a:r>
            <a:r>
              <a:rPr lang="cs-CZ" sz="1400" dirty="0" smtClean="0">
                <a:solidFill>
                  <a:schemeClr val="tx1"/>
                </a:solidFill>
              </a:rPr>
              <a:t> s Oldřichem Nejedlým před odvěkým rivalem za </a:t>
            </a:r>
            <a:r>
              <a:rPr lang="cs-CZ" sz="1400" dirty="0" smtClean="0">
                <a:solidFill>
                  <a:srgbClr val="FF0000"/>
                </a:solidFill>
              </a:rPr>
              <a:t>Slávie</a:t>
            </a:r>
            <a:r>
              <a:rPr lang="cs-CZ" sz="1400" dirty="0" smtClean="0">
                <a:solidFill>
                  <a:schemeClr val="tx1"/>
                </a:solidFill>
              </a:rPr>
              <a:t>, lidé nadále obdivovali kousky </a:t>
            </a:r>
            <a:r>
              <a:rPr lang="cs-CZ" sz="1400" dirty="0" smtClean="0">
                <a:solidFill>
                  <a:srgbClr val="FF0000"/>
                </a:solidFill>
              </a:rPr>
              <a:t>Josefa Bicana</a:t>
            </a:r>
          </a:p>
          <a:p>
            <a:pPr marL="914400" lvl="1" indent="-457200" algn="l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sz="1400" dirty="0">
                <a:solidFill>
                  <a:schemeClr val="tx1"/>
                </a:solidFill>
              </a:rPr>
              <a:t>h</a:t>
            </a:r>
            <a:r>
              <a:rPr lang="cs-CZ" sz="1400" dirty="0" smtClean="0">
                <a:solidFill>
                  <a:schemeClr val="tx1"/>
                </a:solidFill>
              </a:rPr>
              <a:t>okejové soutěži dominoval slavný LTC Praha, na MS světa 1939 skončili naši reprezentanti čtvrtí (s </a:t>
            </a:r>
            <a:r>
              <a:rPr lang="cs-CZ" sz="1400" dirty="0">
                <a:solidFill>
                  <a:schemeClr val="tx1"/>
                </a:solidFill>
              </a:rPr>
              <a:t>N</a:t>
            </a:r>
            <a:r>
              <a:rPr lang="cs-CZ" sz="1400" dirty="0" smtClean="0">
                <a:solidFill>
                  <a:schemeClr val="tx1"/>
                </a:solidFill>
              </a:rPr>
              <a:t>ěmeckem remizovali 1:1), v pořadí ME skončili druzí, když poslední západ se Švýcarskem odehráli 5. března 1939…        </a:t>
            </a:r>
          </a:p>
          <a:p>
            <a:pPr marL="914400" lvl="1" indent="-457200" algn="l"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cs-CZ" sz="1400" dirty="0" smtClean="0">
              <a:solidFill>
                <a:schemeClr val="tx1"/>
              </a:solidFill>
            </a:endParaRPr>
          </a:p>
        </p:txBody>
      </p:sp>
      <p:pic>
        <p:nvPicPr>
          <p:cNvPr id="15362" name="Picture 2" descr="http://www.autogramy.cz/images/foto/Sport/2070_josef_bican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93274" y="1059582"/>
            <a:ext cx="1287502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Podnadpis 2"/>
          <p:cNvSpPr txBox="1">
            <a:spLocks/>
          </p:cNvSpPr>
          <p:nvPr/>
        </p:nvSpPr>
        <p:spPr>
          <a:xfrm>
            <a:off x="7421267" y="2807226"/>
            <a:ext cx="1031515" cy="3423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5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Josef Bican</a:t>
            </a:r>
            <a:endParaRPr lang="cs-CZ" sz="15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" name="Podnadpis 2"/>
          <p:cNvSpPr txBox="1">
            <a:spLocks/>
          </p:cNvSpPr>
          <p:nvPr/>
        </p:nvSpPr>
        <p:spPr>
          <a:xfrm>
            <a:off x="7069396" y="4585084"/>
            <a:ext cx="1776528" cy="3423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5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Oldřich Nejedlý</a:t>
            </a:r>
            <a:endParaRPr lang="cs-CZ" sz="15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5366" name="Picture 6" descr="File:Nejedly.JPG">
            <a:hlinkClick r:id="rId5"/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6257"/>
          <a:stretch/>
        </p:blipFill>
        <p:spPr bwMode="auto">
          <a:xfrm>
            <a:off x="7366478" y="3064962"/>
            <a:ext cx="1275013" cy="15308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775248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bldLvl="2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1.bp.blogspot.com/-vymrYPxnGUE/Tql1Szq9KBI/AAAAAAAAJWE/OlQ7yf3HKdc/s1600/ABC2d3536_vlajka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GlowDiffused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065" t="3638" r="6640" b="4672"/>
          <a:stretch/>
        </p:blipFill>
        <p:spPr bwMode="auto">
          <a:xfrm>
            <a:off x="0" y="1"/>
            <a:ext cx="9144000" cy="5143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19764"/>
            <a:ext cx="9125016" cy="1102519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DRUHÁ ČESKOSLOVENSKÁ REPUBLIKA</a:t>
            </a:r>
            <a:br>
              <a:rPr lang="cs-CZ" dirty="0" smtClean="0"/>
            </a:br>
            <a:r>
              <a:rPr lang="cs-CZ" dirty="0" smtClean="0">
                <a:solidFill>
                  <a:srgbClr val="FF0000"/>
                </a:solidFill>
              </a:rPr>
              <a:t>ZÁVĚR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1203598"/>
            <a:ext cx="8424936" cy="3672408"/>
          </a:xfrm>
        </p:spPr>
        <p:txBody>
          <a:bodyPr>
            <a:noAutofit/>
          </a:bodyPr>
          <a:lstStyle/>
          <a:p>
            <a:pPr lvl="1" algn="l">
              <a:buClr>
                <a:schemeClr val="tx1"/>
              </a:buClr>
            </a:pPr>
            <a:r>
              <a:rPr lang="cs-CZ" sz="1600" dirty="0" smtClean="0">
                <a:solidFill>
                  <a:schemeClr val="tx1"/>
                </a:solidFill>
              </a:rPr>
              <a:t>I přes všechny řídké chvíle potěšení a oddechu běžel čas v </a:t>
            </a:r>
            <a:r>
              <a:rPr lang="cs-CZ" sz="1600" dirty="0">
                <a:solidFill>
                  <a:schemeClr val="tx1"/>
                </a:solidFill>
              </a:rPr>
              <a:t>D</a:t>
            </a:r>
            <a:r>
              <a:rPr lang="cs-CZ" sz="1600" dirty="0" smtClean="0">
                <a:solidFill>
                  <a:schemeClr val="tx1"/>
                </a:solidFill>
              </a:rPr>
              <a:t>ruhé republice nemilosrdně k tomu ošklivému ránu 15. března 1939…</a:t>
            </a:r>
          </a:p>
        </p:txBody>
      </p:sp>
      <p:sp>
        <p:nvSpPr>
          <p:cNvPr id="9" name="Zaoblený obdélník 8"/>
          <p:cNvSpPr/>
          <p:nvPr/>
        </p:nvSpPr>
        <p:spPr>
          <a:xfrm>
            <a:off x="323528" y="1779662"/>
            <a:ext cx="8712968" cy="2606468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rgbClr val="002060"/>
                </a:solidFill>
              </a:rPr>
              <a:t>Venku </a:t>
            </a:r>
            <a:r>
              <a:rPr lang="cs-CZ" dirty="0">
                <a:solidFill>
                  <a:srgbClr val="002060"/>
                </a:solidFill>
              </a:rPr>
              <a:t>se čerti ženili. Mokrej sníh s </a:t>
            </a:r>
            <a:r>
              <a:rPr lang="cs-CZ" dirty="0" err="1">
                <a:solidFill>
                  <a:srgbClr val="002060"/>
                </a:solidFill>
              </a:rPr>
              <a:t>děštěm</a:t>
            </a:r>
            <a:r>
              <a:rPr lang="cs-CZ" dirty="0">
                <a:solidFill>
                  <a:srgbClr val="002060"/>
                </a:solidFill>
              </a:rPr>
              <a:t>. A vítr, který se zakusoval až do kostí, jak byl </a:t>
            </a:r>
            <a:r>
              <a:rPr lang="cs-CZ" dirty="0" err="1">
                <a:solidFill>
                  <a:srgbClr val="002060"/>
                </a:solidFill>
              </a:rPr>
              <a:t>vlezlej</a:t>
            </a:r>
            <a:r>
              <a:rPr lang="cs-CZ" dirty="0">
                <a:solidFill>
                  <a:srgbClr val="002060"/>
                </a:solidFill>
              </a:rPr>
              <a:t>. Ale </a:t>
            </a:r>
            <a:r>
              <a:rPr lang="cs-CZ" dirty="0" smtClean="0">
                <a:solidFill>
                  <a:srgbClr val="002060"/>
                </a:solidFill>
              </a:rPr>
              <a:t>vůbec </a:t>
            </a:r>
            <a:r>
              <a:rPr lang="cs-CZ" dirty="0">
                <a:solidFill>
                  <a:srgbClr val="002060"/>
                </a:solidFill>
              </a:rPr>
              <a:t>mě to nemrzelo, </a:t>
            </a:r>
            <a:r>
              <a:rPr lang="cs-CZ" dirty="0" smtClean="0">
                <a:solidFill>
                  <a:srgbClr val="002060"/>
                </a:solidFill>
              </a:rPr>
              <a:t>spíš </a:t>
            </a:r>
            <a:r>
              <a:rPr lang="cs-CZ" dirty="0">
                <a:solidFill>
                  <a:srgbClr val="002060"/>
                </a:solidFill>
              </a:rPr>
              <a:t>jsem si přála, aby padaly trakaře, protože jsem si vzpomněla na všechny ty </a:t>
            </a:r>
            <a:r>
              <a:rPr lang="cs-CZ" dirty="0" err="1">
                <a:solidFill>
                  <a:srgbClr val="002060"/>
                </a:solidFill>
              </a:rPr>
              <a:t>hákoše</a:t>
            </a:r>
            <a:r>
              <a:rPr lang="cs-CZ" dirty="0">
                <a:solidFill>
                  <a:srgbClr val="002060"/>
                </a:solidFill>
              </a:rPr>
              <a:t>, co se k nám hrnou jako kobylky. Vydrží-li ten čas </a:t>
            </a:r>
            <a:r>
              <a:rPr lang="cs-CZ" dirty="0" err="1">
                <a:solidFill>
                  <a:srgbClr val="002060"/>
                </a:solidFill>
              </a:rPr>
              <a:t>celej</a:t>
            </a:r>
            <a:r>
              <a:rPr lang="cs-CZ" dirty="0">
                <a:solidFill>
                  <a:srgbClr val="002060"/>
                </a:solidFill>
              </a:rPr>
              <a:t> den, budou závěje jako hrom a třeba </a:t>
            </a:r>
            <a:r>
              <a:rPr lang="cs-CZ" dirty="0" err="1">
                <a:solidFill>
                  <a:srgbClr val="002060"/>
                </a:solidFill>
              </a:rPr>
              <a:t>zůstanem</a:t>
            </a:r>
            <a:r>
              <a:rPr lang="cs-CZ" dirty="0">
                <a:solidFill>
                  <a:srgbClr val="002060"/>
                </a:solidFill>
              </a:rPr>
              <a:t> bez ochrany, protože </a:t>
            </a:r>
            <a:r>
              <a:rPr lang="cs-CZ" dirty="0" err="1">
                <a:solidFill>
                  <a:srgbClr val="002060"/>
                </a:solidFill>
              </a:rPr>
              <a:t>jima</a:t>
            </a:r>
            <a:r>
              <a:rPr lang="cs-CZ" dirty="0">
                <a:solidFill>
                  <a:srgbClr val="002060"/>
                </a:solidFill>
              </a:rPr>
              <a:t> neprojdou.</a:t>
            </a:r>
          </a:p>
          <a:p>
            <a:r>
              <a:rPr lang="cs-CZ" dirty="0">
                <a:solidFill>
                  <a:srgbClr val="002060"/>
                </a:solidFill>
              </a:rPr>
              <a:t>Jenže když jsem přišla domů, seděla maminka s paní Urbanovou u rádia a brečely. Němci už byli v Praze. Prošli.</a:t>
            </a:r>
          </a:p>
          <a:p>
            <a:r>
              <a:rPr lang="cs-CZ" b="1" dirty="0">
                <a:solidFill>
                  <a:srgbClr val="002060"/>
                </a:solidFill>
              </a:rPr>
              <a:t>A republika už nebyla malá, ale naše. Protože už nebyla vůbec</a:t>
            </a:r>
            <a:r>
              <a:rPr lang="cs-CZ" b="1" dirty="0" smtClean="0">
                <a:solidFill>
                  <a:srgbClr val="002060"/>
                </a:solidFill>
              </a:rPr>
              <a:t>!</a:t>
            </a:r>
          </a:p>
          <a:p>
            <a:pPr algn="r"/>
            <a:r>
              <a:rPr lang="cs-CZ" dirty="0" smtClean="0">
                <a:solidFill>
                  <a:srgbClr val="002060"/>
                </a:solidFill>
              </a:rPr>
              <a:t>(Eliška </a:t>
            </a:r>
            <a:r>
              <a:rPr lang="cs-CZ" dirty="0" err="1" smtClean="0">
                <a:solidFill>
                  <a:srgbClr val="002060"/>
                </a:solidFill>
              </a:rPr>
              <a:t>Horelová</a:t>
            </a:r>
            <a:r>
              <a:rPr lang="cs-CZ" dirty="0" smtClean="0">
                <a:solidFill>
                  <a:srgbClr val="002060"/>
                </a:solidFill>
              </a:rPr>
              <a:t>: Zdivočelá voda – ukázka)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10" name="Podnadpis 2"/>
          <p:cNvSpPr txBox="1">
            <a:spLocks/>
          </p:cNvSpPr>
          <p:nvPr/>
        </p:nvSpPr>
        <p:spPr>
          <a:xfrm>
            <a:off x="2743079" y="4501494"/>
            <a:ext cx="3657841" cy="473561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2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DĚKUJI ZA POZORNOST.</a:t>
            </a:r>
            <a:endParaRPr lang="cs-CZ" sz="28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8100910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9" grpId="0" animBg="1"/>
      <p:bldP spid="10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1.bp.blogspot.com/-vymrYPxnGUE/Tql1Szq9KBI/AAAAAAAAJWE/OlQ7yf3HKdc/s1600/ABC2d3536_vlajka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GlowDiffused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065" t="3638" r="6640" b="4672"/>
          <a:stretch/>
        </p:blipFill>
        <p:spPr bwMode="auto">
          <a:xfrm>
            <a:off x="0" y="1"/>
            <a:ext cx="9144000" cy="5143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7504" y="35447"/>
            <a:ext cx="9036496" cy="1102519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DRUHÁ ČESKOSLOVENSKÁ REPUBLIKA</a:t>
            </a:r>
            <a:br>
              <a:rPr lang="cs-CZ" dirty="0" smtClean="0"/>
            </a:br>
            <a:r>
              <a:rPr lang="cs-CZ" dirty="0" smtClean="0">
                <a:solidFill>
                  <a:srgbClr val="FF0000"/>
                </a:solidFill>
              </a:rPr>
              <a:t>ZDROJE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87524" y="1059582"/>
            <a:ext cx="8568952" cy="3886200"/>
          </a:xfrm>
        </p:spPr>
        <p:txBody>
          <a:bodyPr>
            <a:normAutofit fontScale="85000" lnSpcReduction="20000"/>
          </a:bodyPr>
          <a:lstStyle/>
          <a:p>
            <a:pPr algn="l"/>
            <a:r>
              <a:rPr lang="cs-CZ" sz="1100" dirty="0" smtClean="0">
                <a:solidFill>
                  <a:schemeClr val="tx1"/>
                </a:solidFill>
                <a:effectLst/>
              </a:rPr>
              <a:t>AUTOR NEUVEDEN. </a:t>
            </a:r>
            <a:r>
              <a:rPr lang="cs-CZ" sz="1100" i="1" dirty="0" smtClean="0">
                <a:solidFill>
                  <a:schemeClr val="tx1"/>
                </a:solidFill>
                <a:effectLst/>
              </a:rPr>
              <a:t>Šamanovo doupě</a:t>
            </a:r>
            <a:r>
              <a:rPr lang="cs-CZ" sz="1100" dirty="0" smtClean="0">
                <a:solidFill>
                  <a:schemeClr val="tx1"/>
                </a:solidFill>
                <a:effectLst/>
              </a:rPr>
              <a:t> [online]. [cit. 24.4.2013]. Dostupný na WWW: http://samanovodoupe.blogspot.cz/2011/10/muj-28-rijen.html</a:t>
            </a: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ČORNEJ P.;ČORNEJOVÁ I.; PARKAN F.; KUDRYS M.. </a:t>
            </a:r>
            <a:r>
              <a:rPr lang="cs-CZ" sz="1100" i="1" dirty="0" smtClean="0">
                <a:solidFill>
                  <a:schemeClr val="tx1"/>
                </a:solidFill>
              </a:rPr>
              <a:t>Dějepis pro střední odborné školy</a:t>
            </a:r>
            <a:r>
              <a:rPr lang="cs-CZ" sz="1100" dirty="0" smtClean="0">
                <a:solidFill>
                  <a:schemeClr val="tx1"/>
                </a:solidFill>
              </a:rPr>
              <a:t>. Praha: SPN, 2010, ISBN 978-80-7275-382-8.</a:t>
            </a:r>
          </a:p>
          <a:p>
            <a:pPr algn="l"/>
            <a:r>
              <a:rPr lang="cs-CZ" sz="1100" dirty="0" smtClean="0">
                <a:solidFill>
                  <a:schemeClr val="tx1"/>
                </a:solidFill>
                <a:effectLst/>
              </a:rPr>
              <a:t>KVAČEK, Robert. </a:t>
            </a:r>
            <a:r>
              <a:rPr lang="cs-CZ" sz="1100" i="1" dirty="0" smtClean="0">
                <a:solidFill>
                  <a:schemeClr val="tx1"/>
                </a:solidFill>
                <a:effectLst/>
              </a:rPr>
              <a:t>České dějiny II</a:t>
            </a:r>
            <a:r>
              <a:rPr lang="cs-CZ" sz="1100" dirty="0" smtClean="0">
                <a:solidFill>
                  <a:schemeClr val="tx1"/>
                </a:solidFill>
                <a:effectLst/>
              </a:rPr>
              <a:t>. Praha: </a:t>
            </a:r>
            <a:r>
              <a:rPr lang="cs-CZ" sz="1100" dirty="0" err="1" smtClean="0">
                <a:solidFill>
                  <a:schemeClr val="tx1"/>
                </a:solidFill>
                <a:effectLst/>
              </a:rPr>
              <a:t>SPl</a:t>
            </a:r>
            <a:r>
              <a:rPr lang="cs-CZ" sz="1100" dirty="0" smtClean="0">
                <a:solidFill>
                  <a:schemeClr val="tx1"/>
                </a:solidFill>
                <a:effectLst/>
              </a:rPr>
              <a:t> - Práce, 2002, ISBN 80-86287-48-3.</a:t>
            </a: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JÍLEK, Tomáš; DOHNAL, Miloň; BUTVINOVÁ, Marta. </a:t>
            </a:r>
            <a:r>
              <a:rPr lang="cs-CZ" sz="1100" i="1" dirty="0" smtClean="0">
                <a:solidFill>
                  <a:schemeClr val="tx1"/>
                </a:solidFill>
              </a:rPr>
              <a:t>Dějepis pro 7. ročník ZŠ</a:t>
            </a:r>
            <a:r>
              <a:rPr lang="cs-CZ" sz="1100" dirty="0" smtClean="0">
                <a:solidFill>
                  <a:schemeClr val="tx1"/>
                </a:solidFill>
              </a:rPr>
              <a:t>. Praha: SPN, 1985, ISBN NEUVEDENO</a:t>
            </a:r>
            <a:r>
              <a:rPr lang="cs-CZ" sz="1100" dirty="0" smtClean="0">
                <a:solidFill>
                  <a:schemeClr val="tx1"/>
                </a:solidFill>
              </a:rPr>
              <a:t>.</a:t>
            </a:r>
          </a:p>
          <a:p>
            <a:pPr algn="l"/>
            <a:r>
              <a:rPr lang="cs-CZ" sz="1100" dirty="0">
                <a:solidFill>
                  <a:schemeClr val="tx1"/>
                </a:solidFill>
              </a:rPr>
              <a:t>AUTOR NEUVEDEN. </a:t>
            </a:r>
            <a:r>
              <a:rPr lang="cs-CZ" sz="1100" i="1" dirty="0" err="1">
                <a:solidFill>
                  <a:schemeClr val="tx1"/>
                </a:solidFill>
              </a:rPr>
              <a:t>Wikimedia</a:t>
            </a:r>
            <a:r>
              <a:rPr lang="cs-CZ" sz="1100" i="1" dirty="0">
                <a:solidFill>
                  <a:schemeClr val="tx1"/>
                </a:solidFill>
              </a:rPr>
              <a:t> </a:t>
            </a:r>
            <a:r>
              <a:rPr lang="cs-CZ" sz="1100" i="1" dirty="0" err="1">
                <a:solidFill>
                  <a:schemeClr val="tx1"/>
                </a:solidFill>
              </a:rPr>
              <a:t>Commons</a:t>
            </a:r>
            <a:r>
              <a:rPr lang="cs-CZ" sz="1100" dirty="0">
                <a:solidFill>
                  <a:schemeClr val="tx1"/>
                </a:solidFill>
              </a:rPr>
              <a:t> [online]. [cit. </a:t>
            </a:r>
            <a:r>
              <a:rPr lang="cs-CZ" sz="1100" dirty="0" smtClean="0">
                <a:solidFill>
                  <a:schemeClr val="tx1"/>
                </a:solidFill>
              </a:rPr>
              <a:t>24.4.2013]. </a:t>
            </a:r>
            <a:r>
              <a:rPr lang="cs-CZ" sz="1100" dirty="0">
                <a:solidFill>
                  <a:schemeClr val="tx1"/>
                </a:solidFill>
              </a:rPr>
              <a:t>Dostupný na WWW: http://commons.wikimedia.org/wiki/File:Bundesarchiv_Bild_146-2005-0176,_</a:t>
            </a:r>
            <a:r>
              <a:rPr lang="cs-CZ" sz="1100" dirty="0" smtClean="0">
                <a:solidFill>
                  <a:schemeClr val="tx1"/>
                </a:solidFill>
              </a:rPr>
              <a:t>Anschluss_sudetendeutscher_Gebiete.jpg</a:t>
            </a:r>
          </a:p>
          <a:p>
            <a:pPr algn="l"/>
            <a:r>
              <a:rPr lang="cs-CZ" sz="1100" dirty="0">
                <a:solidFill>
                  <a:schemeClr val="tx1"/>
                </a:solidFill>
              </a:rPr>
              <a:t>AUTOR NEUVEDEN. </a:t>
            </a:r>
            <a:r>
              <a:rPr lang="cs-CZ" sz="1100" i="1" dirty="0" err="1">
                <a:solidFill>
                  <a:schemeClr val="tx1"/>
                </a:solidFill>
              </a:rPr>
              <a:t>Wikimedia</a:t>
            </a:r>
            <a:r>
              <a:rPr lang="cs-CZ" sz="1100" i="1" dirty="0">
                <a:solidFill>
                  <a:schemeClr val="tx1"/>
                </a:solidFill>
              </a:rPr>
              <a:t> </a:t>
            </a:r>
            <a:r>
              <a:rPr lang="cs-CZ" sz="1100" i="1" dirty="0" err="1">
                <a:solidFill>
                  <a:schemeClr val="tx1"/>
                </a:solidFill>
              </a:rPr>
              <a:t>Commons</a:t>
            </a:r>
            <a:r>
              <a:rPr lang="cs-CZ" sz="1100" dirty="0">
                <a:solidFill>
                  <a:schemeClr val="tx1"/>
                </a:solidFill>
              </a:rPr>
              <a:t> [online]. [cit. </a:t>
            </a:r>
            <a:r>
              <a:rPr lang="cs-CZ" sz="1100" dirty="0" smtClean="0">
                <a:solidFill>
                  <a:schemeClr val="tx1"/>
                </a:solidFill>
              </a:rPr>
              <a:t>24.4.2013]. </a:t>
            </a:r>
            <a:r>
              <a:rPr lang="cs-CZ" sz="1100" dirty="0">
                <a:solidFill>
                  <a:schemeClr val="tx1"/>
                </a:solidFill>
              </a:rPr>
              <a:t>Dostupný na WWW: http://commons.wikimedia.org/wiki/File:Bundesarchiv_Bild_183-58507-003,_Besetzung_des_Sudetenlands,_</a:t>
            </a:r>
            <a:r>
              <a:rPr lang="cs-CZ" sz="1100" dirty="0" smtClean="0">
                <a:solidFill>
                  <a:schemeClr val="tx1"/>
                </a:solidFill>
              </a:rPr>
              <a:t>Grenzpfahl.jpg</a:t>
            </a:r>
          </a:p>
          <a:p>
            <a:pPr algn="l"/>
            <a:r>
              <a:rPr lang="cs-CZ" sz="1100" dirty="0">
                <a:solidFill>
                  <a:schemeClr val="tx1"/>
                </a:solidFill>
              </a:rPr>
              <a:t>AUTOR NEUVEDEN. </a:t>
            </a:r>
            <a:r>
              <a:rPr lang="cs-CZ" sz="1100" i="1" dirty="0" err="1">
                <a:solidFill>
                  <a:schemeClr val="tx1"/>
                </a:solidFill>
              </a:rPr>
              <a:t>Wikimedia</a:t>
            </a:r>
            <a:r>
              <a:rPr lang="cs-CZ" sz="1100" i="1" dirty="0">
                <a:solidFill>
                  <a:schemeClr val="tx1"/>
                </a:solidFill>
              </a:rPr>
              <a:t> </a:t>
            </a:r>
            <a:r>
              <a:rPr lang="cs-CZ" sz="1100" i="1" dirty="0" err="1">
                <a:solidFill>
                  <a:schemeClr val="tx1"/>
                </a:solidFill>
              </a:rPr>
              <a:t>Commons</a:t>
            </a:r>
            <a:r>
              <a:rPr lang="cs-CZ" sz="1100" dirty="0">
                <a:solidFill>
                  <a:schemeClr val="tx1"/>
                </a:solidFill>
              </a:rPr>
              <a:t> [online]. [cit. </a:t>
            </a:r>
            <a:r>
              <a:rPr lang="cs-CZ" sz="1100" dirty="0" smtClean="0">
                <a:solidFill>
                  <a:schemeClr val="tx1"/>
                </a:solidFill>
              </a:rPr>
              <a:t>24.4.2013]. </a:t>
            </a:r>
            <a:r>
              <a:rPr lang="cs-CZ" sz="1100" dirty="0">
                <a:solidFill>
                  <a:schemeClr val="tx1"/>
                </a:solidFill>
              </a:rPr>
              <a:t>Dostupný na WWW: http://commons.wikimedia.org/wiki/File:Bundesarchiv_Bild_183-H13160,_</a:t>
            </a:r>
            <a:r>
              <a:rPr lang="cs-CZ" sz="1100" dirty="0" smtClean="0">
                <a:solidFill>
                  <a:schemeClr val="tx1"/>
                </a:solidFill>
              </a:rPr>
              <a:t>Beim_Einmarsch_deutscher_Truppen_in_Eger.jpg</a:t>
            </a:r>
          </a:p>
          <a:p>
            <a:pPr algn="l"/>
            <a:r>
              <a:rPr lang="en-US" sz="1100" dirty="0">
                <a:solidFill>
                  <a:schemeClr val="tx1"/>
                </a:solidFill>
              </a:rPr>
              <a:t>UNKNOWN. </a:t>
            </a:r>
            <a:r>
              <a:rPr lang="en-US" sz="1100" i="1" dirty="0">
                <a:solidFill>
                  <a:schemeClr val="tx1"/>
                </a:solidFill>
              </a:rPr>
              <a:t>Wikimedia Commons</a:t>
            </a:r>
            <a:r>
              <a:rPr lang="en-US" sz="1100" dirty="0">
                <a:solidFill>
                  <a:schemeClr val="tx1"/>
                </a:solidFill>
              </a:rPr>
              <a:t> [online]. [cit. </a:t>
            </a:r>
            <a:r>
              <a:rPr lang="en-US" sz="1100" dirty="0" smtClean="0">
                <a:solidFill>
                  <a:schemeClr val="tx1"/>
                </a:solidFill>
              </a:rPr>
              <a:t>24.</a:t>
            </a:r>
            <a:r>
              <a:rPr lang="cs-CZ" sz="1100" dirty="0" smtClean="0">
                <a:solidFill>
                  <a:schemeClr val="tx1"/>
                </a:solidFill>
              </a:rPr>
              <a:t>4</a:t>
            </a:r>
            <a:r>
              <a:rPr lang="en-US" sz="1100" dirty="0" smtClean="0">
                <a:solidFill>
                  <a:schemeClr val="tx1"/>
                </a:solidFill>
              </a:rPr>
              <a:t>.201</a:t>
            </a:r>
            <a:r>
              <a:rPr lang="cs-CZ" sz="1100" dirty="0" smtClean="0">
                <a:solidFill>
                  <a:schemeClr val="tx1"/>
                </a:solidFill>
              </a:rPr>
              <a:t>3</a:t>
            </a:r>
            <a:r>
              <a:rPr lang="en-US" sz="1100" dirty="0" smtClean="0">
                <a:solidFill>
                  <a:schemeClr val="tx1"/>
                </a:solidFill>
              </a:rPr>
              <a:t>]. </a:t>
            </a:r>
            <a:r>
              <a:rPr lang="en-US" sz="1100" dirty="0" err="1">
                <a:solidFill>
                  <a:schemeClr val="tx1"/>
                </a:solidFill>
              </a:rPr>
              <a:t>Dostupný</a:t>
            </a:r>
            <a:r>
              <a:rPr lang="en-US" sz="1100" dirty="0">
                <a:solidFill>
                  <a:schemeClr val="tx1"/>
                </a:solidFill>
              </a:rPr>
              <a:t> </a:t>
            </a:r>
            <a:r>
              <a:rPr lang="en-US" sz="1100" dirty="0" err="1">
                <a:solidFill>
                  <a:schemeClr val="tx1"/>
                </a:solidFill>
              </a:rPr>
              <a:t>na</a:t>
            </a:r>
            <a:r>
              <a:rPr lang="en-US" sz="1100" dirty="0">
                <a:solidFill>
                  <a:schemeClr val="tx1"/>
                </a:solidFill>
              </a:rPr>
              <a:t> WWW: http://</a:t>
            </a:r>
            <a:r>
              <a:rPr lang="en-US" sz="1100" dirty="0" smtClean="0">
                <a:solidFill>
                  <a:schemeClr val="tx1"/>
                </a:solidFill>
              </a:rPr>
              <a:t>commons.wikimedia.org/wiki/File:Czech_refugees_from_the_Sudetenland_1.gif</a:t>
            </a:r>
            <a:endParaRPr lang="cs-CZ" sz="1100" dirty="0" smtClean="0">
              <a:solidFill>
                <a:schemeClr val="tx1"/>
              </a:solidFill>
            </a:endParaRPr>
          </a:p>
          <a:p>
            <a:pPr algn="l"/>
            <a:r>
              <a:rPr lang="cs-CZ" sz="1100" dirty="0">
                <a:solidFill>
                  <a:schemeClr val="tx1"/>
                </a:solidFill>
              </a:rPr>
              <a:t>UNKNOWN. </a:t>
            </a:r>
            <a:r>
              <a:rPr lang="cs-CZ" sz="1100" i="1" dirty="0">
                <a:solidFill>
                  <a:schemeClr val="tx1"/>
                </a:solidFill>
              </a:rPr>
              <a:t>Ostrava - oficiální portál města</a:t>
            </a:r>
            <a:r>
              <a:rPr lang="cs-CZ" sz="1100" dirty="0">
                <a:solidFill>
                  <a:schemeClr val="tx1"/>
                </a:solidFill>
              </a:rPr>
              <a:t> [online]. [cit. </a:t>
            </a:r>
            <a:r>
              <a:rPr lang="cs-CZ" sz="1100" dirty="0" smtClean="0">
                <a:solidFill>
                  <a:schemeClr val="tx1"/>
                </a:solidFill>
              </a:rPr>
              <a:t>24.4.2013]. </a:t>
            </a:r>
            <a:r>
              <a:rPr lang="cs-CZ" sz="1100" dirty="0">
                <a:solidFill>
                  <a:schemeClr val="tx1"/>
                </a:solidFill>
              </a:rPr>
              <a:t>Dostupný na WWW: http://amo.ostrava.cz/cs/vystavy/vystava-mapy-v-promenach-casu/mapa-cesko-slovenske-republiky-1938/c-documents-and-settings-serkajo-plocha-540vv.jpg/image_large </a:t>
            </a:r>
            <a:endParaRPr lang="cs-CZ" sz="1100" dirty="0" smtClean="0">
              <a:solidFill>
                <a:schemeClr val="tx1"/>
              </a:solidFill>
            </a:endParaRPr>
          </a:p>
          <a:p>
            <a:pPr algn="l"/>
            <a:r>
              <a:rPr lang="cs-CZ" sz="1100" dirty="0">
                <a:solidFill>
                  <a:schemeClr val="tx1"/>
                </a:solidFill>
              </a:rPr>
              <a:t>JANDA, František. </a:t>
            </a:r>
            <a:r>
              <a:rPr lang="cs-CZ" sz="1100" i="1" dirty="0" err="1">
                <a:solidFill>
                  <a:schemeClr val="tx1"/>
                </a:solidFill>
              </a:rPr>
              <a:t>Wikimedia</a:t>
            </a:r>
            <a:r>
              <a:rPr lang="cs-CZ" sz="1100" i="1" dirty="0">
                <a:solidFill>
                  <a:schemeClr val="tx1"/>
                </a:solidFill>
              </a:rPr>
              <a:t> </a:t>
            </a:r>
            <a:r>
              <a:rPr lang="cs-CZ" sz="1100" i="1" dirty="0" err="1">
                <a:solidFill>
                  <a:schemeClr val="tx1"/>
                </a:solidFill>
              </a:rPr>
              <a:t>Commons</a:t>
            </a:r>
            <a:r>
              <a:rPr lang="cs-CZ" sz="1100" dirty="0">
                <a:solidFill>
                  <a:schemeClr val="tx1"/>
                </a:solidFill>
              </a:rPr>
              <a:t> [online]. [cit. </a:t>
            </a:r>
            <a:r>
              <a:rPr lang="cs-CZ" sz="1100" dirty="0" smtClean="0">
                <a:solidFill>
                  <a:schemeClr val="tx1"/>
                </a:solidFill>
              </a:rPr>
              <a:t>24.4.2013]. </a:t>
            </a:r>
            <a:r>
              <a:rPr lang="cs-CZ" sz="1100" dirty="0">
                <a:solidFill>
                  <a:schemeClr val="tx1"/>
                </a:solidFill>
              </a:rPr>
              <a:t>Dostupný na WWW: http://cs.wikipedia.org/wiki/Druh%C3%A1_republika </a:t>
            </a:r>
            <a:endParaRPr lang="cs-CZ" sz="1100" dirty="0" smtClean="0">
              <a:solidFill>
                <a:schemeClr val="tx1"/>
              </a:solidFill>
            </a:endParaRPr>
          </a:p>
          <a:p>
            <a:pPr algn="l"/>
            <a:r>
              <a:rPr lang="cs-CZ" sz="1100" dirty="0">
                <a:solidFill>
                  <a:schemeClr val="tx1"/>
                </a:solidFill>
              </a:rPr>
              <a:t>AUTOR NEUVEDEN. </a:t>
            </a:r>
            <a:r>
              <a:rPr lang="cs-CZ" sz="1100" i="1" dirty="0">
                <a:solidFill>
                  <a:schemeClr val="tx1"/>
                </a:solidFill>
              </a:rPr>
              <a:t>Emil Hácha - protektorátní president</a:t>
            </a:r>
            <a:r>
              <a:rPr lang="cs-CZ" sz="1100" dirty="0">
                <a:solidFill>
                  <a:schemeClr val="tx1"/>
                </a:solidFill>
              </a:rPr>
              <a:t> [online]. [cit. </a:t>
            </a:r>
            <a:r>
              <a:rPr lang="cs-CZ" sz="1100" dirty="0" smtClean="0">
                <a:solidFill>
                  <a:schemeClr val="tx1"/>
                </a:solidFill>
              </a:rPr>
              <a:t>24.4.2013]. </a:t>
            </a:r>
            <a:r>
              <a:rPr lang="cs-CZ" sz="1100" dirty="0">
                <a:solidFill>
                  <a:schemeClr val="tx1"/>
                </a:solidFill>
              </a:rPr>
              <a:t>Dostupný na WWW: http://www.hacha.cz</a:t>
            </a:r>
            <a:r>
              <a:rPr lang="cs-CZ" sz="1100" dirty="0" smtClean="0">
                <a:solidFill>
                  <a:schemeClr val="tx1"/>
                </a:solidFill>
              </a:rPr>
              <a:t>/</a:t>
            </a:r>
          </a:p>
          <a:p>
            <a:pPr algn="l"/>
            <a:r>
              <a:rPr lang="cs-CZ" sz="1100" dirty="0">
                <a:solidFill>
                  <a:schemeClr val="tx1"/>
                </a:solidFill>
              </a:rPr>
              <a:t>AUTOR NEUVEDEN. </a:t>
            </a:r>
            <a:r>
              <a:rPr lang="cs-CZ" sz="1100" i="1" dirty="0" err="1">
                <a:solidFill>
                  <a:schemeClr val="tx1"/>
                </a:solidFill>
              </a:rPr>
              <a:t>Wikimedia</a:t>
            </a:r>
            <a:r>
              <a:rPr lang="cs-CZ" sz="1100" i="1" dirty="0">
                <a:solidFill>
                  <a:schemeClr val="tx1"/>
                </a:solidFill>
              </a:rPr>
              <a:t> </a:t>
            </a:r>
            <a:r>
              <a:rPr lang="cs-CZ" sz="1100" i="1" dirty="0" err="1">
                <a:solidFill>
                  <a:schemeClr val="tx1"/>
                </a:solidFill>
              </a:rPr>
              <a:t>Commons</a:t>
            </a:r>
            <a:r>
              <a:rPr lang="cs-CZ" sz="1100" dirty="0">
                <a:solidFill>
                  <a:schemeClr val="tx1"/>
                </a:solidFill>
              </a:rPr>
              <a:t> [online]. [cit. </a:t>
            </a:r>
            <a:r>
              <a:rPr lang="cs-CZ" sz="1100" dirty="0" smtClean="0">
                <a:solidFill>
                  <a:schemeClr val="tx1"/>
                </a:solidFill>
              </a:rPr>
              <a:t>24.4.2013]. </a:t>
            </a:r>
            <a:r>
              <a:rPr lang="cs-CZ" sz="1100" dirty="0">
                <a:solidFill>
                  <a:schemeClr val="tx1"/>
                </a:solidFill>
              </a:rPr>
              <a:t>Dostupný na WWW: http://</a:t>
            </a:r>
            <a:r>
              <a:rPr lang="cs-CZ" sz="1100" dirty="0" smtClean="0">
                <a:solidFill>
                  <a:schemeClr val="tx1"/>
                </a:solidFill>
              </a:rPr>
              <a:t>commons.wikimedia.org/wiki/File:Jozef_Tiso.jpg</a:t>
            </a:r>
          </a:p>
          <a:p>
            <a:pPr algn="l"/>
            <a:r>
              <a:rPr lang="en-US" sz="1100" dirty="0">
                <a:solidFill>
                  <a:schemeClr val="tx1"/>
                </a:solidFill>
              </a:rPr>
              <a:t>UNKNOWN. </a:t>
            </a:r>
            <a:r>
              <a:rPr lang="en-US" sz="1100" i="1" dirty="0">
                <a:solidFill>
                  <a:schemeClr val="tx1"/>
                </a:solidFill>
              </a:rPr>
              <a:t>Wikimedia Commons</a:t>
            </a:r>
            <a:r>
              <a:rPr lang="en-US" sz="1100" dirty="0">
                <a:solidFill>
                  <a:schemeClr val="tx1"/>
                </a:solidFill>
              </a:rPr>
              <a:t> [online]. [cit. </a:t>
            </a:r>
            <a:r>
              <a:rPr lang="en-US" sz="1100" dirty="0" smtClean="0">
                <a:solidFill>
                  <a:schemeClr val="tx1"/>
                </a:solidFill>
              </a:rPr>
              <a:t>24.</a:t>
            </a:r>
            <a:r>
              <a:rPr lang="cs-CZ" sz="1100" dirty="0" smtClean="0">
                <a:solidFill>
                  <a:schemeClr val="tx1"/>
                </a:solidFill>
              </a:rPr>
              <a:t>4</a:t>
            </a:r>
            <a:r>
              <a:rPr lang="en-US" sz="1100" dirty="0" smtClean="0">
                <a:solidFill>
                  <a:schemeClr val="tx1"/>
                </a:solidFill>
              </a:rPr>
              <a:t>.201</a:t>
            </a:r>
            <a:r>
              <a:rPr lang="cs-CZ" sz="1100" dirty="0" smtClean="0">
                <a:solidFill>
                  <a:schemeClr val="tx1"/>
                </a:solidFill>
              </a:rPr>
              <a:t>3</a:t>
            </a:r>
            <a:r>
              <a:rPr lang="en-US" sz="1100" dirty="0" smtClean="0">
                <a:solidFill>
                  <a:schemeClr val="tx1"/>
                </a:solidFill>
              </a:rPr>
              <a:t>]. </a:t>
            </a:r>
            <a:r>
              <a:rPr lang="en-US" sz="1100" dirty="0" err="1">
                <a:solidFill>
                  <a:schemeClr val="tx1"/>
                </a:solidFill>
              </a:rPr>
              <a:t>Dostupný</a:t>
            </a:r>
            <a:r>
              <a:rPr lang="en-US" sz="1100" dirty="0">
                <a:solidFill>
                  <a:schemeClr val="tx1"/>
                </a:solidFill>
              </a:rPr>
              <a:t> </a:t>
            </a:r>
            <a:r>
              <a:rPr lang="en-US" sz="1100" dirty="0" err="1">
                <a:solidFill>
                  <a:schemeClr val="tx1"/>
                </a:solidFill>
              </a:rPr>
              <a:t>na</a:t>
            </a:r>
            <a:r>
              <a:rPr lang="en-US" sz="1100" dirty="0">
                <a:solidFill>
                  <a:schemeClr val="tx1"/>
                </a:solidFill>
              </a:rPr>
              <a:t> WWW: http://</a:t>
            </a:r>
            <a:r>
              <a:rPr lang="en-US" sz="1100" dirty="0" smtClean="0">
                <a:solidFill>
                  <a:schemeClr val="tx1"/>
                </a:solidFill>
              </a:rPr>
              <a:t>commons.wikimedia.org/wiki/File:JAN_SYROV%C3%9D.jpg</a:t>
            </a:r>
            <a:endParaRPr lang="cs-CZ" sz="1100" dirty="0" smtClean="0">
              <a:solidFill>
                <a:schemeClr val="tx1"/>
              </a:solidFill>
            </a:endParaRPr>
          </a:p>
          <a:p>
            <a:pPr algn="l"/>
            <a:r>
              <a:rPr lang="cs-CZ" sz="1100" dirty="0">
                <a:solidFill>
                  <a:schemeClr val="tx1"/>
                </a:solidFill>
              </a:rPr>
              <a:t>NEZNAMY. </a:t>
            </a:r>
            <a:r>
              <a:rPr lang="cs-CZ" sz="1100" i="1" dirty="0" err="1">
                <a:solidFill>
                  <a:schemeClr val="tx1"/>
                </a:solidFill>
              </a:rPr>
              <a:t>Wikimedia</a:t>
            </a:r>
            <a:r>
              <a:rPr lang="cs-CZ" sz="1100" i="1" dirty="0">
                <a:solidFill>
                  <a:schemeClr val="tx1"/>
                </a:solidFill>
              </a:rPr>
              <a:t> </a:t>
            </a:r>
            <a:r>
              <a:rPr lang="cs-CZ" sz="1100" i="1" dirty="0" err="1">
                <a:solidFill>
                  <a:schemeClr val="tx1"/>
                </a:solidFill>
              </a:rPr>
              <a:t>Commons</a:t>
            </a:r>
            <a:r>
              <a:rPr lang="cs-CZ" sz="1100" dirty="0">
                <a:solidFill>
                  <a:schemeClr val="tx1"/>
                </a:solidFill>
              </a:rPr>
              <a:t> [online]. [cit. </a:t>
            </a:r>
            <a:r>
              <a:rPr lang="cs-CZ" sz="1100" dirty="0" smtClean="0">
                <a:solidFill>
                  <a:schemeClr val="tx1"/>
                </a:solidFill>
              </a:rPr>
              <a:t>24.4.2013]. </a:t>
            </a:r>
            <a:r>
              <a:rPr lang="cs-CZ" sz="1100" dirty="0">
                <a:solidFill>
                  <a:schemeClr val="tx1"/>
                </a:solidFill>
              </a:rPr>
              <a:t>Dostupný na WWW: http://commons.wikimedia.org/wiki/File:R._</a:t>
            </a:r>
            <a:r>
              <a:rPr lang="cs-CZ" sz="1100" dirty="0" smtClean="0">
                <a:solidFill>
                  <a:schemeClr val="tx1"/>
                </a:solidFill>
              </a:rPr>
              <a:t>Beran.JPG</a:t>
            </a:r>
          </a:p>
          <a:p>
            <a:pPr algn="l"/>
            <a:r>
              <a:rPr lang="cs-CZ" sz="1100" dirty="0">
                <a:solidFill>
                  <a:schemeClr val="tx1"/>
                </a:solidFill>
              </a:rPr>
              <a:t>SOVADINA, Jiří. </a:t>
            </a:r>
            <a:r>
              <a:rPr lang="cs-CZ" sz="1100" i="1" dirty="0">
                <a:solidFill>
                  <a:schemeClr val="tx1"/>
                </a:solidFill>
              </a:rPr>
              <a:t>Záznam </a:t>
            </a:r>
            <a:r>
              <a:rPr lang="cs-CZ" sz="1100" i="1" dirty="0" err="1">
                <a:solidFill>
                  <a:schemeClr val="tx1"/>
                </a:solidFill>
              </a:rPr>
              <a:t>rokovania</a:t>
            </a:r>
            <a:r>
              <a:rPr lang="cs-CZ" sz="1100" i="1" dirty="0">
                <a:solidFill>
                  <a:schemeClr val="tx1"/>
                </a:solidFill>
              </a:rPr>
              <a:t> Jozefa Tisa s </a:t>
            </a:r>
            <a:r>
              <a:rPr lang="cs-CZ" sz="1100" i="1" dirty="0" err="1">
                <a:solidFill>
                  <a:schemeClr val="tx1"/>
                </a:solidFill>
              </a:rPr>
              <a:t>Adolfom</a:t>
            </a:r>
            <a:r>
              <a:rPr lang="cs-CZ" sz="1100" i="1" dirty="0">
                <a:solidFill>
                  <a:schemeClr val="tx1"/>
                </a:solidFill>
              </a:rPr>
              <a:t> </a:t>
            </a:r>
            <a:r>
              <a:rPr lang="cs-CZ" sz="1100" i="1" dirty="0" err="1">
                <a:solidFill>
                  <a:schemeClr val="tx1"/>
                </a:solidFill>
              </a:rPr>
              <a:t>Hitlerom</a:t>
            </a:r>
            <a:r>
              <a:rPr lang="cs-CZ" sz="1100" dirty="0">
                <a:solidFill>
                  <a:schemeClr val="tx1"/>
                </a:solidFill>
              </a:rPr>
              <a:t> [online]. [cit. </a:t>
            </a:r>
            <a:r>
              <a:rPr lang="cs-CZ" sz="1100" dirty="0" smtClean="0">
                <a:solidFill>
                  <a:schemeClr val="tx1"/>
                </a:solidFill>
              </a:rPr>
              <a:t>24.4.2013]. </a:t>
            </a:r>
            <a:r>
              <a:rPr lang="cs-CZ" sz="1100" dirty="0">
                <a:solidFill>
                  <a:schemeClr val="tx1"/>
                </a:solidFill>
              </a:rPr>
              <a:t>Dostupný na WWW: http://www.moderni-dejiny.cz/clanek/zapisnica-z-rokovania-jozefa-tisa-s-adolfom-hitlerom-13-3-1939/ </a:t>
            </a:r>
            <a:endParaRPr lang="cs-CZ" sz="1100" dirty="0" smtClean="0">
              <a:solidFill>
                <a:schemeClr val="tx1"/>
              </a:solidFill>
            </a:endParaRPr>
          </a:p>
          <a:p>
            <a:pPr algn="l"/>
            <a:r>
              <a:rPr lang="cs-CZ" sz="1100" dirty="0">
                <a:solidFill>
                  <a:schemeClr val="tx1"/>
                </a:solidFill>
              </a:rPr>
              <a:t>SOVADINA, Jiří. </a:t>
            </a:r>
            <a:r>
              <a:rPr lang="cs-CZ" sz="1100" i="1" dirty="0">
                <a:solidFill>
                  <a:schemeClr val="tx1"/>
                </a:solidFill>
              </a:rPr>
              <a:t>Výnos o zřízení protektorátu Čechy a Morava</a:t>
            </a:r>
            <a:r>
              <a:rPr lang="cs-CZ" sz="1100" dirty="0">
                <a:solidFill>
                  <a:schemeClr val="tx1"/>
                </a:solidFill>
              </a:rPr>
              <a:t> [online]. [cit. </a:t>
            </a:r>
            <a:r>
              <a:rPr lang="cs-CZ" sz="1100" dirty="0" smtClean="0">
                <a:solidFill>
                  <a:schemeClr val="tx1"/>
                </a:solidFill>
              </a:rPr>
              <a:t>24.4.2013]. </a:t>
            </a:r>
            <a:r>
              <a:rPr lang="cs-CZ" sz="1100" dirty="0">
                <a:solidFill>
                  <a:schemeClr val="tx1"/>
                </a:solidFill>
              </a:rPr>
              <a:t>Dostupný na WWW: http://</a:t>
            </a:r>
            <a:r>
              <a:rPr lang="cs-CZ" sz="1100" dirty="0" smtClean="0">
                <a:solidFill>
                  <a:schemeClr val="tx1"/>
                </a:solidFill>
              </a:rPr>
              <a:t>www.moderni-dejiny.cz/clanek/vynos-o-zrizeni-protektoratu-cechy-a-morava-16-3-1939</a:t>
            </a:r>
          </a:p>
          <a:p>
            <a:pPr algn="l"/>
            <a:r>
              <a:rPr lang="en-US" sz="1100" dirty="0">
                <a:solidFill>
                  <a:schemeClr val="tx1"/>
                </a:solidFill>
              </a:rPr>
              <a:t>UNKNOWN. </a:t>
            </a:r>
            <a:r>
              <a:rPr lang="en-US" sz="1100" i="1" dirty="0">
                <a:solidFill>
                  <a:schemeClr val="tx1"/>
                </a:solidFill>
              </a:rPr>
              <a:t>Wikimedia Commons</a:t>
            </a:r>
            <a:r>
              <a:rPr lang="en-US" sz="1100" dirty="0">
                <a:solidFill>
                  <a:schemeClr val="tx1"/>
                </a:solidFill>
              </a:rPr>
              <a:t> [online]. [cit. </a:t>
            </a:r>
            <a:r>
              <a:rPr lang="en-US" sz="1100" dirty="0" smtClean="0">
                <a:solidFill>
                  <a:schemeClr val="tx1"/>
                </a:solidFill>
              </a:rPr>
              <a:t>24.</a:t>
            </a:r>
            <a:r>
              <a:rPr lang="cs-CZ" sz="1100" dirty="0" smtClean="0">
                <a:solidFill>
                  <a:schemeClr val="tx1"/>
                </a:solidFill>
              </a:rPr>
              <a:t>4</a:t>
            </a:r>
            <a:r>
              <a:rPr lang="en-US" sz="1100" dirty="0" smtClean="0">
                <a:solidFill>
                  <a:schemeClr val="tx1"/>
                </a:solidFill>
              </a:rPr>
              <a:t>.201</a:t>
            </a:r>
            <a:r>
              <a:rPr lang="cs-CZ" sz="1100" dirty="0" smtClean="0">
                <a:solidFill>
                  <a:schemeClr val="tx1"/>
                </a:solidFill>
              </a:rPr>
              <a:t>3</a:t>
            </a:r>
            <a:r>
              <a:rPr lang="en-US" sz="1100" dirty="0" smtClean="0">
                <a:solidFill>
                  <a:schemeClr val="tx1"/>
                </a:solidFill>
              </a:rPr>
              <a:t>]. </a:t>
            </a:r>
            <a:r>
              <a:rPr lang="en-US" sz="1100" dirty="0" err="1">
                <a:solidFill>
                  <a:schemeClr val="tx1"/>
                </a:solidFill>
              </a:rPr>
              <a:t>Dostupný</a:t>
            </a:r>
            <a:r>
              <a:rPr lang="en-US" sz="1100" dirty="0">
                <a:solidFill>
                  <a:schemeClr val="tx1"/>
                </a:solidFill>
              </a:rPr>
              <a:t> </a:t>
            </a:r>
            <a:r>
              <a:rPr lang="en-US" sz="1100" dirty="0" err="1">
                <a:solidFill>
                  <a:schemeClr val="tx1"/>
                </a:solidFill>
              </a:rPr>
              <a:t>na</a:t>
            </a:r>
            <a:r>
              <a:rPr lang="en-US" sz="1100" dirty="0">
                <a:solidFill>
                  <a:schemeClr val="tx1"/>
                </a:solidFill>
              </a:rPr>
              <a:t> WWW: http://commons.wikimedia.org/wiki/File:%C4%8Ce%C5%A1i_vyhnan%C3%AD_z_pohrani%C4%8D%C3%AD_hledaj%C3%AD_nov%C3%BD_domov.jpg </a:t>
            </a:r>
            <a:r>
              <a:rPr lang="cs-CZ" sz="1100" dirty="0" smtClean="0">
                <a:solidFill>
                  <a:schemeClr val="tx1"/>
                </a:solidFill>
              </a:rPr>
              <a:t>/ </a:t>
            </a:r>
          </a:p>
          <a:p>
            <a:pPr algn="l"/>
            <a:r>
              <a:rPr lang="cs-CZ" sz="1050" dirty="0">
                <a:solidFill>
                  <a:schemeClr val="tx1"/>
                </a:solidFill>
              </a:rPr>
              <a:t>NEZNAMY. </a:t>
            </a:r>
            <a:r>
              <a:rPr lang="cs-CZ" sz="1050" i="1" dirty="0" err="1">
                <a:solidFill>
                  <a:schemeClr val="tx1"/>
                </a:solidFill>
              </a:rPr>
              <a:t>Wikimedia</a:t>
            </a:r>
            <a:r>
              <a:rPr lang="cs-CZ" sz="1050" i="1" dirty="0">
                <a:solidFill>
                  <a:schemeClr val="tx1"/>
                </a:solidFill>
              </a:rPr>
              <a:t> </a:t>
            </a:r>
            <a:r>
              <a:rPr lang="cs-CZ" sz="1050" i="1" dirty="0" err="1">
                <a:solidFill>
                  <a:schemeClr val="tx1"/>
                </a:solidFill>
              </a:rPr>
              <a:t>Commons</a:t>
            </a:r>
            <a:r>
              <a:rPr lang="cs-CZ" sz="1050" dirty="0">
                <a:solidFill>
                  <a:schemeClr val="tx1"/>
                </a:solidFill>
              </a:rPr>
              <a:t> [online]. [cit. </a:t>
            </a:r>
            <a:r>
              <a:rPr lang="cs-CZ" sz="1050" dirty="0" smtClean="0">
                <a:solidFill>
                  <a:schemeClr val="tx1"/>
                </a:solidFill>
              </a:rPr>
              <a:t>24.4.2013]. </a:t>
            </a:r>
            <a:r>
              <a:rPr lang="cs-CZ" sz="1050" dirty="0">
                <a:solidFill>
                  <a:schemeClr val="tx1"/>
                </a:solidFill>
              </a:rPr>
              <a:t>Dostupný na WWW: http://commons.wikimedia.org/wiki/File:Vlast_Burian.JPG </a:t>
            </a:r>
            <a:endParaRPr lang="cs-CZ" sz="1050" dirty="0" smtClean="0">
              <a:solidFill>
                <a:schemeClr val="tx1"/>
              </a:solidFill>
            </a:endParaRPr>
          </a:p>
          <a:p>
            <a:pPr algn="l"/>
            <a:r>
              <a:rPr lang="cs-CZ" sz="1050" dirty="0">
                <a:solidFill>
                  <a:schemeClr val="tx1"/>
                </a:solidFill>
              </a:rPr>
              <a:t>AUTOR NEUVEDEN. </a:t>
            </a:r>
            <a:r>
              <a:rPr lang="cs-CZ" sz="1050" i="1" dirty="0">
                <a:solidFill>
                  <a:schemeClr val="tx1"/>
                </a:solidFill>
              </a:rPr>
              <a:t>autogramy.cz</a:t>
            </a:r>
            <a:r>
              <a:rPr lang="cs-CZ" sz="1050" dirty="0">
                <a:solidFill>
                  <a:schemeClr val="tx1"/>
                </a:solidFill>
              </a:rPr>
              <a:t> [online]. [cit. </a:t>
            </a:r>
            <a:r>
              <a:rPr lang="cs-CZ" sz="1050" dirty="0" smtClean="0">
                <a:solidFill>
                  <a:schemeClr val="tx1"/>
                </a:solidFill>
              </a:rPr>
              <a:t>24.4.2013]. </a:t>
            </a:r>
            <a:r>
              <a:rPr lang="cs-CZ" sz="1050" dirty="0">
                <a:solidFill>
                  <a:schemeClr val="tx1"/>
                </a:solidFill>
              </a:rPr>
              <a:t>Dostupný na WWW: http://www.autogramy.cz/index.php?category=show&amp;id=2070 </a:t>
            </a:r>
            <a:r>
              <a:rPr lang="cs-CZ" sz="1100" dirty="0" smtClean="0">
                <a:solidFill>
                  <a:schemeClr val="tx1"/>
                </a:solidFill>
              </a:rPr>
              <a:t> </a:t>
            </a:r>
          </a:p>
          <a:p>
            <a:pPr algn="l"/>
            <a:r>
              <a:rPr lang="cs-CZ" sz="1050" dirty="0">
                <a:solidFill>
                  <a:schemeClr val="tx1"/>
                </a:solidFill>
              </a:rPr>
              <a:t>EL GRÁFICO. </a:t>
            </a:r>
            <a:r>
              <a:rPr lang="cs-CZ" sz="1050" i="1" dirty="0" err="1">
                <a:solidFill>
                  <a:schemeClr val="tx1"/>
                </a:solidFill>
              </a:rPr>
              <a:t>Wikimedia</a:t>
            </a:r>
            <a:r>
              <a:rPr lang="cs-CZ" sz="1050" i="1" dirty="0">
                <a:solidFill>
                  <a:schemeClr val="tx1"/>
                </a:solidFill>
              </a:rPr>
              <a:t> </a:t>
            </a:r>
            <a:r>
              <a:rPr lang="cs-CZ" sz="1050" i="1" dirty="0" err="1">
                <a:solidFill>
                  <a:schemeClr val="tx1"/>
                </a:solidFill>
              </a:rPr>
              <a:t>Commons</a:t>
            </a:r>
            <a:r>
              <a:rPr lang="cs-CZ" sz="1050" dirty="0">
                <a:solidFill>
                  <a:schemeClr val="tx1"/>
                </a:solidFill>
              </a:rPr>
              <a:t> [online]. [cit. </a:t>
            </a:r>
            <a:r>
              <a:rPr lang="cs-CZ" sz="1050" dirty="0" smtClean="0">
                <a:solidFill>
                  <a:schemeClr val="tx1"/>
                </a:solidFill>
              </a:rPr>
              <a:t>24.4.2013]. </a:t>
            </a:r>
            <a:r>
              <a:rPr lang="cs-CZ" sz="1050" dirty="0">
                <a:solidFill>
                  <a:schemeClr val="tx1"/>
                </a:solidFill>
              </a:rPr>
              <a:t>Dostupný na WWW: http://commons.wikimedia.org/wiki/File:Nejedly.JPG </a:t>
            </a:r>
            <a:r>
              <a:rPr lang="en-US" sz="1100" dirty="0" smtClean="0">
                <a:solidFill>
                  <a:schemeClr val="tx1"/>
                </a:solidFill>
              </a:rPr>
              <a:t> </a:t>
            </a:r>
            <a:endParaRPr lang="cs-CZ" sz="1100" dirty="0" smtClean="0">
              <a:solidFill>
                <a:schemeClr val="tx1"/>
              </a:solidFill>
            </a:endParaRPr>
          </a:p>
          <a:p>
            <a:pPr algn="l"/>
            <a:r>
              <a:rPr lang="cs-CZ" sz="1050" dirty="0">
                <a:solidFill>
                  <a:schemeClr val="tx1"/>
                </a:solidFill>
              </a:rPr>
              <a:t>HORELOVÁ, Eliška. </a:t>
            </a:r>
            <a:r>
              <a:rPr lang="cs-CZ" sz="1050" i="1" dirty="0">
                <a:solidFill>
                  <a:schemeClr val="tx1"/>
                </a:solidFill>
              </a:rPr>
              <a:t>Zdivočelá voda Strhané hráze</a:t>
            </a:r>
            <a:r>
              <a:rPr lang="cs-CZ" sz="1050" dirty="0">
                <a:solidFill>
                  <a:schemeClr val="tx1"/>
                </a:solidFill>
              </a:rPr>
              <a:t>. Praha: Albatros, 1988, ISBN NEUVEDENO. </a:t>
            </a:r>
            <a:r>
              <a:rPr lang="cs-CZ" sz="1100" dirty="0" smtClean="0">
                <a:solidFill>
                  <a:schemeClr val="tx1"/>
                </a:solidFill>
              </a:rPr>
              <a:t>  </a:t>
            </a:r>
            <a:r>
              <a:rPr lang="en-US" sz="1100" dirty="0" smtClean="0">
                <a:solidFill>
                  <a:schemeClr val="tx1"/>
                </a:solidFill>
              </a:rPr>
              <a:t> </a:t>
            </a:r>
            <a:r>
              <a:rPr lang="cs-CZ" sz="1100" dirty="0" smtClean="0">
                <a:solidFill>
                  <a:schemeClr val="tx1"/>
                </a:solidFill>
              </a:rPr>
              <a:t>   </a:t>
            </a:r>
            <a:r>
              <a:rPr lang="cs-CZ" sz="1100" dirty="0" smtClean="0">
                <a:solidFill>
                  <a:schemeClr val="tx1"/>
                </a:solidFill>
              </a:rPr>
              <a:t> </a:t>
            </a:r>
            <a:endParaRPr lang="cs-CZ" sz="1100" dirty="0" smtClean="0">
              <a:solidFill>
                <a:schemeClr val="tx1"/>
              </a:solidFill>
            </a:endParaRPr>
          </a:p>
          <a:p>
            <a:pPr algn="l"/>
            <a:r>
              <a:rPr lang="cs-CZ" sz="1100" dirty="0" smtClean="0">
                <a:solidFill>
                  <a:schemeClr val="tx1"/>
                </a:solidFill>
                <a:effectLst/>
              </a:rPr>
              <a:t>  </a:t>
            </a:r>
            <a:endParaRPr lang="cs-CZ" sz="11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007018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750</TotalTime>
  <Words>2715</Words>
  <Application>Microsoft Office PowerPoint</Application>
  <PresentationFormat>Předvádění na obrazovce (16:9)</PresentationFormat>
  <Paragraphs>157</Paragraphs>
  <Slides>20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Motiv systému Office</vt:lpstr>
      <vt:lpstr>Prezentace aplikace PowerPoint</vt:lpstr>
      <vt:lpstr>DRUHÁ ČESKOSLOVENSKÁ REPUBLIKA</vt:lpstr>
      <vt:lpstr>DRUHÁ ČESKOSLOVENSKÁ REPUBLIKA ÚVOD</vt:lpstr>
      <vt:lpstr>DRUHÁ ČESKOSLOVENSKÁ REPUBLIKA VYMEZENÍ POJMU</vt:lpstr>
      <vt:lpstr>DRUHÁ ČESKOSLOVENSKÁ REPUBLIKA MAPA</vt:lpstr>
      <vt:lpstr>DRUHÁ ČESKOSLOVENSKÁ REPUBLIKA ZTRACENÉ POHRANIČÍ</vt:lpstr>
      <vt:lpstr>DRUHÁ ČESKOSLOVENSKÁ REPUBLIKA NÁLADA VE SPOLEČNOSTI</vt:lpstr>
      <vt:lpstr>DRUHÁ ČESKOSLOVENSKÁ REPUBLIKA POLITICKÝ VÝVOJ</vt:lpstr>
      <vt:lpstr>DRUHÁ ČESKOSLOVENSKÁ REPUBLIKA POLITICKÝ VÝVOJ</vt:lpstr>
      <vt:lpstr>DRUHÁ ČESKOSLOVENSKÁ REPUBLIKA POLITICKÝ VÝVOJ</vt:lpstr>
      <vt:lpstr>DRUHÁ ČESKOSLOVENSKÁ REPUBLIKA POLITICKÝ VÝVOJ</vt:lpstr>
      <vt:lpstr>DRUHÁ ČESKOSLOVENSKÁ REPUBLIKA POLITICKÝ VÝVOJ</vt:lpstr>
      <vt:lpstr>DRUHÁ ČESKOSLOVENSKÁ REPUBLIKA POLITICKÝ VÝVOJ</vt:lpstr>
      <vt:lpstr>DRUHÁ ČESKOSLOVENSKÁ REPUBLIKA POLITICKÝ VÝVOJ</vt:lpstr>
      <vt:lpstr>DRUHÁ ČESKOSLOVENSKÁ REPUBLIKA POLITICKÝ VÝVOJ</vt:lpstr>
      <vt:lpstr>DRUHÁ ČESKOSLOVENSKÁ REPUBLIKA HOSPODÁŘSKÝ VÝVOJ</vt:lpstr>
      <vt:lpstr>DRUHÁ ČESKOSLOVENSKÁ REPUBLIKA KULTURNÍ VÝVOJ</vt:lpstr>
      <vt:lpstr>DRUHÁ ČESKOSLOVENSKÁ REPUBLIKA SPORT</vt:lpstr>
      <vt:lpstr>DRUHÁ ČESKOSLOVENSKÁ REPUBLIKA ZÁVĚR</vt:lpstr>
      <vt:lpstr>DRUHÁ ČESKOSLOVENSKÁ REPUBLIKA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Dušan</dc:creator>
  <cp:lastModifiedBy>Dušan</cp:lastModifiedBy>
  <cp:revision>73</cp:revision>
  <dcterms:created xsi:type="dcterms:W3CDTF">2014-03-23T15:01:34Z</dcterms:created>
  <dcterms:modified xsi:type="dcterms:W3CDTF">2014-03-24T20:40:55Z</dcterms:modified>
</cp:coreProperties>
</file>