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76" r:id="rId3"/>
    <p:sldId id="316" r:id="rId4"/>
    <p:sldId id="256" r:id="rId5"/>
    <p:sldId id="318" r:id="rId6"/>
    <p:sldId id="319" r:id="rId7"/>
    <p:sldId id="321" r:id="rId8"/>
    <p:sldId id="320" r:id="rId9"/>
    <p:sldId id="300" r:id="rId10"/>
    <p:sldId id="301" r:id="rId11"/>
    <p:sldId id="322" r:id="rId12"/>
    <p:sldId id="289" r:id="rId13"/>
    <p:sldId id="323" r:id="rId14"/>
    <p:sldId id="283" r:id="rId15"/>
    <p:sldId id="324" r:id="rId16"/>
    <p:sldId id="325" r:id="rId17"/>
    <p:sldId id="326" r:id="rId18"/>
    <p:sldId id="298" r:id="rId19"/>
    <p:sldId id="327" r:id="rId20"/>
    <p:sldId id="273" r:id="rId21"/>
    <p:sldId id="274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AC4A8"/>
    <a:srgbClr val="4463E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u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87000"/>
            <a:lum/>
          </a:blip>
          <a:srcRect/>
          <a:stretch>
            <a:fillRect l="-3000" t="-4000" r="-6000" b="-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992494-9469-4A40-B744-00F4D57A4FFD}" type="datetimeFigureOut">
              <a:rPr lang="cs-CZ" smtClean="0"/>
              <a:pPr/>
              <a:t>25.3.2014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DA0C14-C521-448F-8807-1CDAB9F6F1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cu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//upload.wikimedia.org/wikipedia/commons/4/42/Gabriel_Marquez_Signature.pn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GmJYS-p9Ss" TargetMode="External"/><Relationship Id="rId2" Type="http://schemas.openxmlformats.org/officeDocument/2006/relationships/hyperlink" Target="http://www.youtube.com/watch?v=FuaF5zFI-6w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csfd.cz/film/32615-kronika-ohlasene-smrti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GmJYS-p9Ss" TargetMode="External"/><Relationship Id="rId2" Type="http://schemas.openxmlformats.org/officeDocument/2006/relationships/hyperlink" Target="http://www.rozhlas.cz/zpravy/literatura/_zprava/1028054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2GmJYS-p9Ss" TargetMode="External"/><Relationship Id="rId2" Type="http://schemas.openxmlformats.org/officeDocument/2006/relationships/hyperlink" Target="http://www.rozhlas.cz/zpravy/literatura/_zprava/1028054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azcitaty.cz/citaty/gabriel-garcia-marquez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hyperlink" Target="//upload.wikimedia.org/wikipedia/commons/b/be/Garcia_Marquez_Plaque.jpg" TargetMode="External"/><Relationship Id="rId7" Type="http://schemas.openxmlformats.org/officeDocument/2006/relationships/hyperlink" Target="//upload.wikimedia.org/wikipedia/commons/a/af/Gabriel_Garcia_Marques.pn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//upload.wikimedia.org/wikipedia/commons/8/83/Gabogabo.jpg" TargetMode="External"/><Relationship Id="rId4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pisovatele.cz/gabriel-garcia-marquez" TargetMode="External"/><Relationship Id="rId3" Type="http://schemas.openxmlformats.org/officeDocument/2006/relationships/hyperlink" Target="http://cs.wikipedia.org/wiki/Gabriel_Garc%C3%ADa_M%C3%A1rquez" TargetMode="External"/><Relationship Id="rId7" Type="http://schemas.openxmlformats.org/officeDocument/2006/relationships/hyperlink" Target="http://cs.wikipedia.org/wiki/Sto_rok%C5%AF_samoty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literatura.cz/Clanek/18997/garcia-marquez-gabriel-zit-abych-mohl-vypravet-s-komentarem-cast-2" TargetMode="External"/><Relationship Id="rId5" Type="http://schemas.openxmlformats.org/officeDocument/2006/relationships/hyperlink" Target="http://www.iliteratura.cz/Clanek/14963/garcia-marquez-gabriel-2" TargetMode="External"/><Relationship Id="rId10" Type="http://schemas.openxmlformats.org/officeDocument/2006/relationships/hyperlink" Target="http://www.csfd.cz/film/32615-kronika-ohlasene-smrti/" TargetMode="External"/><Relationship Id="rId4" Type="http://schemas.openxmlformats.org/officeDocument/2006/relationships/hyperlink" Target="http://cs.wikipedia.org/wiki/Magick%C3%BD_realismus" TargetMode="External"/><Relationship Id="rId9" Type="http://schemas.openxmlformats.org/officeDocument/2006/relationships/hyperlink" Target="http://azcitaty.cz/citaty/gabriel-garcia-marquez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Gabriel_Garcia_Marquez_1984.jpg" TargetMode="External"/><Relationship Id="rId7" Type="http://schemas.openxmlformats.org/officeDocument/2006/relationships/hyperlink" Target="http://commons.wikimedia.org/wiki/File:Gabriel_Garcia_Marques.pn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Gabogabo.jpg" TargetMode="External"/><Relationship Id="rId5" Type="http://schemas.openxmlformats.org/officeDocument/2006/relationships/hyperlink" Target="http://commons.wikimedia.org/wiki/File:Garcia_Marquez_Plaque.jpg" TargetMode="External"/><Relationship Id="rId4" Type="http://schemas.openxmlformats.org/officeDocument/2006/relationships/hyperlink" Target="http://en.wikipedia.org/wiki/File:Gabriel_Marquez_Signatur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hnutý roh 6"/>
          <p:cNvSpPr/>
          <p:nvPr/>
        </p:nvSpPr>
        <p:spPr bwMode="auto">
          <a:xfrm>
            <a:off x="214282" y="1643050"/>
            <a:ext cx="8786874" cy="3643338"/>
          </a:xfrm>
          <a:prstGeom prst="foldedCorner">
            <a:avLst/>
          </a:prstGeom>
          <a:gradFill flip="none" rotWithShape="1">
            <a:gsLst>
              <a:gs pos="2000">
                <a:schemeClr val="accent6">
                  <a:lumMod val="60000"/>
                  <a:lumOff val="40000"/>
                </a:schemeClr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3">
                  <a:lumMod val="20000"/>
                  <a:lumOff val="80000"/>
                </a:schemeClr>
              </a:gs>
            </a:gsLst>
            <a:lin ang="5400000" scaled="0"/>
            <a:tileRect/>
          </a:gradFill>
          <a:ln w="34925" cap="sq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lvl="0" eaLnBrk="0" hangingPunct="0"/>
            <a:endParaRPr lang="cs-CZ" b="1" dirty="0" smtClean="0">
              <a:solidFill>
                <a:srgbClr val="943634"/>
              </a:solidFill>
              <a:ea typeface="Calibri" pitchFamily="34" charset="0"/>
              <a:cs typeface="Times New Roman" pitchFamily="18" charset="0"/>
            </a:endParaRPr>
          </a:p>
          <a:p>
            <a:pPr lvl="0" eaLnBrk="0" hangingPunct="0"/>
            <a:r>
              <a:rPr lang="cs-CZ" sz="2800" b="1" dirty="0" smtClean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</a:t>
            </a:r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školy: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Gymnázium Lovosice, Sady pionýrů 600/6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Číslo projektu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CZ.1.07/1.5.00/34.1073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Název materiálu: 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VY_12_INOVACE_1B_25_G. G. </a:t>
            </a:r>
            <a:r>
              <a:rPr lang="cs-CZ" sz="2800" b="1" i="1" dirty="0" err="1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Márquez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Téma sady:</a:t>
            </a:r>
            <a:r>
              <a:rPr lang="cs-CZ" sz="2800" b="1" dirty="0">
                <a:solidFill>
                  <a:schemeClr val="tx1">
                    <a:lumMod val="75000"/>
                    <a:lumOff val="25000"/>
                  </a:schemeClr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Interpretace textů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C00000"/>
                </a:solidFill>
                <a:ea typeface="Calibri" pitchFamily="34" charset="0"/>
                <a:cs typeface="Times New Roman" pitchFamily="18" charset="0"/>
              </a:rPr>
              <a:t>Datum vzniku:</a:t>
            </a:r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cs-CZ" sz="2800" b="1" dirty="0" smtClean="0">
                <a:ea typeface="Calibri" pitchFamily="34" charset="0"/>
                <a:cs typeface="Times New Roman" pitchFamily="18" charset="0"/>
              </a:rPr>
              <a:t>březen</a:t>
            </a:r>
            <a:r>
              <a:rPr lang="cs-CZ" sz="2800" b="1" i="1" dirty="0" smtClean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2014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Třída: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4. A</a:t>
            </a:r>
            <a:endParaRPr lang="cs-CZ" sz="1400" dirty="0"/>
          </a:p>
          <a:p>
            <a:pPr lvl="0" eaLnBrk="0" hangingPunct="0"/>
            <a:r>
              <a:rPr lang="cs-CZ" sz="2800" b="1" dirty="0">
                <a:solidFill>
                  <a:srgbClr val="943634"/>
                </a:solidFill>
                <a:ea typeface="Calibri" pitchFamily="34" charset="0"/>
                <a:cs typeface="Times New Roman" pitchFamily="18" charset="0"/>
              </a:rPr>
              <a:t>Autor: </a:t>
            </a:r>
            <a:r>
              <a:rPr lang="cs-CZ" sz="2800" b="1" i="1" dirty="0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Mgr. Lucie Nováková</a:t>
            </a:r>
            <a:endParaRPr lang="cs-CZ" sz="4000" dirty="0"/>
          </a:p>
        </p:txBody>
      </p:sp>
      <p:pic>
        <p:nvPicPr>
          <p:cNvPr id="8" name="Picture 5" descr="GYMLOVO_logo BRV"/>
          <p:cNvPicPr/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071934" y="214290"/>
            <a:ext cx="125730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/>
          <p:cNvPicPr/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1785918" y="5572140"/>
            <a:ext cx="6000792" cy="1123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>
            <a:spLocks noGrp="1"/>
          </p:cNvSpPr>
          <p:nvPr>
            <p:ph idx="1"/>
          </p:nvPr>
        </p:nvSpPr>
        <p:spPr>
          <a:xfrm>
            <a:off x="214282" y="285728"/>
            <a:ext cx="8643998" cy="6357982"/>
          </a:xfrm>
          <a:gradFill>
            <a:gsLst>
              <a:gs pos="27000">
                <a:schemeClr val="accent6">
                  <a:lumMod val="60000"/>
                  <a:lumOff val="40000"/>
                </a:schemeClr>
              </a:gs>
              <a:gs pos="50000">
                <a:schemeClr val="bg2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3600000" scaled="0"/>
          </a:gradFill>
          <a:ln w="28575">
            <a:solidFill>
              <a:schemeClr val="tx1"/>
            </a:solidFill>
          </a:ln>
          <a:effectLst>
            <a:outerShdw blurRad="50800" dist="190500" dir="2700000" algn="tl" rotWithShape="0">
              <a:prstClr val="black">
                <a:alpha val="40000"/>
              </a:prstClr>
            </a:outerShdw>
          </a:effectLst>
          <a:scene3d>
            <a:camera prst="orthographicFront">
              <a:rot lat="0" lon="300000" rev="0"/>
            </a:camera>
            <a:lightRig rig="threePt" dir="t"/>
          </a:scene3d>
        </p:spPr>
        <p:txBody>
          <a:bodyPr>
            <a:normAutofit fontScale="25000" lnSpcReduction="20000"/>
          </a:bodyPr>
          <a:lstStyle/>
          <a:p>
            <a:pPr lvl="0"/>
            <a:endParaRPr lang="cs-CZ" sz="2400" dirty="0" smtClean="0"/>
          </a:p>
          <a:p>
            <a:pPr lvl="0"/>
            <a:endParaRPr lang="cs-CZ" sz="9600" dirty="0" smtClean="0"/>
          </a:p>
          <a:p>
            <a:pPr lvl="0" algn="just"/>
            <a:r>
              <a:rPr lang="cs-CZ" sz="9600" dirty="0" smtClean="0"/>
              <a:t>Materiál </a:t>
            </a:r>
            <a:r>
              <a:rPr lang="cs-CZ" sz="9600" dirty="0"/>
              <a:t>je určen k práci s texty v </a:t>
            </a:r>
            <a:r>
              <a:rPr lang="cs-CZ" sz="9600" dirty="0" smtClean="0"/>
              <a:t>hodinách i k domácí přípravě, </a:t>
            </a:r>
            <a:r>
              <a:rPr lang="cs-CZ" sz="9600" dirty="0"/>
              <a:t>jež jsou předmětem výuky literatury ve 4</a:t>
            </a:r>
            <a:r>
              <a:rPr lang="cs-CZ" sz="9600" dirty="0" smtClean="0"/>
              <a:t>. ročníku</a:t>
            </a:r>
            <a:r>
              <a:rPr lang="cs-CZ" sz="9600" dirty="0"/>
              <a:t>. </a:t>
            </a:r>
          </a:p>
          <a:p>
            <a:pPr lvl="0" algn="just"/>
            <a:r>
              <a:rPr lang="cs-CZ" sz="9600" dirty="0" smtClean="0"/>
              <a:t>Prezentace </a:t>
            </a:r>
            <a:r>
              <a:rPr lang="cs-CZ" sz="9600" dirty="0"/>
              <a:t>seznamuje žáky </a:t>
            </a:r>
            <a:r>
              <a:rPr lang="cs-CZ" sz="9600" dirty="0" smtClean="0"/>
              <a:t>s literární tvorbou kolumbijského spisovatele G. G. </a:t>
            </a:r>
            <a:r>
              <a:rPr lang="cs-CZ" sz="9600" dirty="0" err="1" smtClean="0"/>
              <a:t>Márqueze</a:t>
            </a:r>
            <a:r>
              <a:rPr lang="cs-CZ" sz="9600" dirty="0" smtClean="0"/>
              <a:t>.</a:t>
            </a:r>
            <a:endParaRPr lang="cs-CZ" sz="9600" dirty="0"/>
          </a:p>
          <a:p>
            <a:pPr lvl="0" algn="just"/>
            <a:r>
              <a:rPr lang="cs-CZ" sz="9600" dirty="0"/>
              <a:t>Směřuje k rozvoji čtenářské a informační gramotnosti žáků</a:t>
            </a:r>
            <a:r>
              <a:rPr lang="cs-CZ" sz="9600" dirty="0" smtClean="0"/>
              <a:t>. </a:t>
            </a:r>
            <a:endParaRPr lang="cs-CZ" sz="7200" dirty="0"/>
          </a:p>
          <a:p>
            <a:pPr lvl="0" algn="just"/>
            <a:r>
              <a:rPr lang="cs-CZ" sz="9600" dirty="0"/>
              <a:t>Žáci si jej </a:t>
            </a:r>
            <a:r>
              <a:rPr lang="cs-CZ" sz="9600" dirty="0" smtClean="0"/>
              <a:t>pečlivě </a:t>
            </a:r>
            <a:r>
              <a:rPr lang="cs-CZ" sz="9600" dirty="0"/>
              <a:t>prostudují a následně vypracují odpovědi na přiložené otázky a </a:t>
            </a:r>
            <a:r>
              <a:rPr lang="cs-CZ" sz="9600" dirty="0" smtClean="0"/>
              <a:t>úkoly (doma si předem přečtou texty, vyslechnou nahrávku a zhlédnou ukázku z filmu).</a:t>
            </a:r>
          </a:p>
          <a:p>
            <a:pPr algn="just"/>
            <a:r>
              <a:rPr lang="cs-CZ" sz="9600" dirty="0" smtClean="0"/>
              <a:t>Při přechodu na další snímky se objevují řešení jednotlivých úkolů k výchozím textům.</a:t>
            </a:r>
          </a:p>
          <a:p>
            <a:pPr algn="just"/>
            <a:r>
              <a:rPr lang="cs-CZ" sz="9600" dirty="0" smtClean="0"/>
              <a:t>Nutné připojení na internet (úkoly s odkazy a nahrávkami).</a:t>
            </a:r>
          </a:p>
          <a:p>
            <a:pPr lvl="0" algn="just">
              <a:buNone/>
            </a:pPr>
            <a:endParaRPr lang="cs-CZ" sz="9600" dirty="0" smtClean="0"/>
          </a:p>
          <a:p>
            <a:pPr lvl="0" algn="just">
              <a:buNone/>
            </a:pPr>
            <a:r>
              <a:rPr lang="cs-CZ" sz="4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</a:t>
            </a:r>
            <a:endParaRPr lang="cs-CZ" sz="51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>
              <a:buNone/>
            </a:pPr>
            <a:endParaRPr lang="cs-CZ" sz="20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None/>
            </a:pPr>
            <a:r>
              <a:rPr lang="cs-CZ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</a:p>
          <a:p>
            <a:pPr>
              <a:buClrTx/>
              <a:buNone/>
            </a:pPr>
            <a:endParaRPr lang="cs-CZ" sz="1800" dirty="0" smtClean="0">
              <a:solidFill>
                <a:srgbClr val="FFC000"/>
              </a:solidFill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00562" y="1714488"/>
            <a:ext cx="4300510" cy="1143000"/>
          </a:xfrm>
        </p:spPr>
        <p:txBody>
          <a:bodyPr>
            <a:noAutofit/>
          </a:bodyPr>
          <a:lstStyle/>
          <a:p>
            <a:r>
              <a:rPr lang="cs-CZ" sz="5400" b="1" i="1" dirty="0" smtClean="0"/>
              <a:t>Gabriel </a:t>
            </a:r>
            <a:r>
              <a:rPr lang="cs-CZ" sz="5400" b="1" i="1" dirty="0" err="1" smtClean="0"/>
              <a:t>García</a:t>
            </a:r>
            <a:r>
              <a:rPr lang="cs-CZ" sz="5400" b="1" i="1" dirty="0" smtClean="0"/>
              <a:t/>
            </a:r>
            <a:br>
              <a:rPr lang="cs-CZ" sz="5400" b="1" i="1" dirty="0" smtClean="0"/>
            </a:br>
            <a:r>
              <a:rPr lang="cs-CZ" sz="5400" b="1" i="1" dirty="0" err="1" smtClean="0"/>
              <a:t>Márquez</a:t>
            </a:r>
            <a:endParaRPr lang="cs-CZ" sz="5400" b="1" i="1" dirty="0"/>
          </a:p>
        </p:txBody>
      </p:sp>
      <p:pic>
        <p:nvPicPr>
          <p:cNvPr id="1026" name="Picture 2" descr="File:Gabriel Marquez Signature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4357686" y="4857760"/>
            <a:ext cx="4528531" cy="1014527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857884" y="3429000"/>
            <a:ext cx="15888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1928</a:t>
            </a:r>
            <a:endParaRPr lang="cs-CZ" sz="5400" b="1" cap="none" spc="0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tint val="15000"/>
                  <a:satMod val="20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143372" y="142852"/>
            <a:ext cx="4572032" cy="58477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Ž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ivotopis – výchozí text 1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857232"/>
            <a:ext cx="8501122" cy="5786478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000" dirty="0" smtClean="0"/>
              <a:t>    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Představitel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magického realismu,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kolumbijský novinář a prozaik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G. G. 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Márquez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narodil v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Aracatace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Do dvanácti let jej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vychovávali prarodiče.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Spisovatelův dědeček v mládí zabil muže v souboji  a později svého vnuka poučil, že  neexistuje větší břímě než zabít člověka.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Márquezova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babička zase uměla vnukovi vyprávět poutavé příběhy. Na přání rodiny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začal studovat práva,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jež však nedokončil, a stal se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novinářem a spisovatelem.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Později žil na Kubě a v Mexiku, kde pracoval jako novinář 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scénárista.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vydání svého stěžejního díla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 roků samoty (1967) 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přesídlil do Barcelony, kde se věnoval výhradně psaní.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Počátkem 80. let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vrátil do rodné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Kolumbie.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roce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1999 vážně onemocněl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stáhl se do ústraní.</a:t>
            </a:r>
          </a:p>
          <a:p>
            <a:pPr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Ve svých dílech kombinuje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realistický popis prostředí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postav s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pověstmi, mýty a pohádkovými motivy.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Autor, jemuž všichni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Hispánci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familiérně říkají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,,</a:t>
            </a:r>
            <a:r>
              <a:rPr lang="cs-CZ" sz="2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Gabo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“,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obdržel v roce 1982 Nobelovu cenu za literaturu.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214290"/>
            <a:ext cx="8358246" cy="107721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u="sng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 základě výchozího textu 1 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určete správnost tvrzení, chyby opravte.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1643050"/>
            <a:ext cx="842968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Monotype Corsiva" pitchFamily="66" charset="0"/>
              </a:rPr>
              <a:t>G. G. </a:t>
            </a:r>
            <a:r>
              <a:rPr lang="cs-CZ" sz="3200" b="1" dirty="0" err="1" smtClean="0">
                <a:latin typeface="Monotype Corsiva" pitchFamily="66" charset="0"/>
              </a:rPr>
              <a:t>Márquez</a:t>
            </a:r>
            <a:r>
              <a:rPr lang="cs-CZ" sz="3200" b="1" dirty="0" smtClean="0">
                <a:latin typeface="Monotype Corsiva" pitchFamily="66" charset="0"/>
              </a:rPr>
              <a:t>  je  </a:t>
            </a:r>
            <a:r>
              <a:rPr lang="cs-CZ" sz="3200" b="1" u="sng" dirty="0" smtClean="0">
                <a:latin typeface="Monotype Corsiva" pitchFamily="66" charset="0"/>
              </a:rPr>
              <a:t>představitelem  </a:t>
            </a:r>
            <a:r>
              <a:rPr lang="cs-CZ" sz="3200" b="1" dirty="0" smtClean="0">
                <a:latin typeface="Monotype Corsiva" pitchFamily="66" charset="0"/>
              </a:rPr>
              <a:t>kritického  realismu.                          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                                      ano 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2857496"/>
            <a:ext cx="842968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Monotype Corsiva" pitchFamily="66" charset="0"/>
              </a:rPr>
              <a:t>Autorův </a:t>
            </a:r>
            <a:r>
              <a:rPr lang="cs-CZ" sz="3200" b="1" u="sng" dirty="0" smtClean="0">
                <a:latin typeface="Monotype Corsiva" pitchFamily="66" charset="0"/>
              </a:rPr>
              <a:t>dědeček </a:t>
            </a:r>
            <a:r>
              <a:rPr lang="cs-CZ" sz="3200" b="1" dirty="0" smtClean="0">
                <a:latin typeface="Monotype Corsiva" pitchFamily="66" charset="0"/>
              </a:rPr>
              <a:t>v mládí zabil muže ve válce.                             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                                     ano 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4143380"/>
            <a:ext cx="842968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latin typeface="Monotype Corsiva" pitchFamily="66" charset="0"/>
              </a:rPr>
              <a:t>V roce 1982 obdržel G. G. </a:t>
            </a:r>
            <a:r>
              <a:rPr lang="cs-CZ" sz="3200" b="1" dirty="0" err="1" smtClean="0">
                <a:latin typeface="Monotype Corsiva" pitchFamily="66" charset="0"/>
              </a:rPr>
              <a:t>Márquez</a:t>
            </a:r>
            <a:r>
              <a:rPr lang="cs-CZ" sz="3200" b="1" dirty="0" smtClean="0">
                <a:latin typeface="Monotype Corsiva" pitchFamily="66" charset="0"/>
              </a:rPr>
              <a:t>  </a:t>
            </a:r>
            <a:r>
              <a:rPr lang="cs-CZ" sz="3200" b="1" u="sng" dirty="0" smtClean="0">
                <a:latin typeface="Monotype Corsiva" pitchFamily="66" charset="0"/>
              </a:rPr>
              <a:t>Nobelovu cenu </a:t>
            </a:r>
            <a:r>
              <a:rPr lang="cs-CZ" sz="3200" b="1" dirty="0" smtClean="0">
                <a:latin typeface="Monotype Corsiva" pitchFamily="66" charset="0"/>
              </a:rPr>
              <a:t>za literaturu.                       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ano 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5500702"/>
            <a:ext cx="842968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latin typeface="Monotype Corsiva" pitchFamily="66" charset="0"/>
              </a:rPr>
              <a:t>Bývá důvěrně  </a:t>
            </a:r>
            <a:r>
              <a:rPr lang="cs-CZ" sz="3200" b="1" dirty="0" err="1" smtClean="0">
                <a:latin typeface="Monotype Corsiva" pitchFamily="66" charset="0"/>
              </a:rPr>
              <a:t>Hispánci</a:t>
            </a:r>
            <a:r>
              <a:rPr lang="cs-CZ" sz="3200" b="1" dirty="0" smtClean="0">
                <a:latin typeface="Monotype Corsiva" pitchFamily="66" charset="0"/>
              </a:rPr>
              <a:t> </a:t>
            </a:r>
            <a:r>
              <a:rPr lang="cs-CZ" sz="3200" b="1" dirty="0" smtClean="0">
                <a:latin typeface="Monotype Corsiva" pitchFamily="66" charset="0"/>
              </a:rPr>
              <a:t> přezdíván  </a:t>
            </a:r>
            <a:r>
              <a:rPr lang="cs-CZ" sz="3200" b="1" dirty="0" smtClean="0">
                <a:latin typeface="Monotype Corsiva" pitchFamily="66" charset="0"/>
              </a:rPr>
              <a:t>,,</a:t>
            </a:r>
            <a:r>
              <a:rPr lang="cs-CZ" sz="3200" b="1" dirty="0" err="1" smtClean="0">
                <a:latin typeface="Monotype Corsiva" pitchFamily="66" charset="0"/>
              </a:rPr>
              <a:t>Gabo</a:t>
            </a:r>
            <a:r>
              <a:rPr lang="cs-CZ" sz="3200" b="1" dirty="0" smtClean="0">
                <a:latin typeface="Monotype Corsiva" pitchFamily="66" charset="0"/>
              </a:rPr>
              <a:t>“.</a:t>
            </a: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ano 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28596" y="214290"/>
            <a:ext cx="8358246" cy="1077218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1" u="sng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Na základě výchozího textu 1 </a:t>
            </a:r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určete správnost tvrzení, chyby opravte. 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57158" y="1643050"/>
            <a:ext cx="842968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Monotype Corsiva" pitchFamily="66" charset="0"/>
              </a:rPr>
              <a:t>G. G. </a:t>
            </a:r>
            <a:r>
              <a:rPr lang="cs-CZ" sz="3200" b="1" dirty="0" err="1" smtClean="0">
                <a:latin typeface="Monotype Corsiva" pitchFamily="66" charset="0"/>
              </a:rPr>
              <a:t>Márquez</a:t>
            </a:r>
            <a:r>
              <a:rPr lang="cs-CZ" sz="3200" b="1" dirty="0" smtClean="0">
                <a:latin typeface="Monotype Corsiva" pitchFamily="66" charset="0"/>
              </a:rPr>
              <a:t>  je  </a:t>
            </a:r>
            <a:r>
              <a:rPr lang="cs-CZ" sz="3200" b="1" u="sng" dirty="0" smtClean="0">
                <a:latin typeface="Monotype Corsiva" pitchFamily="66" charset="0"/>
              </a:rPr>
              <a:t>představitelem  </a:t>
            </a:r>
            <a:r>
              <a:rPr lang="cs-CZ" sz="3200" b="1" dirty="0" smtClean="0">
                <a:latin typeface="Monotype Corsiva" pitchFamily="66" charset="0"/>
              </a:rPr>
              <a:t>kritického  realismu.                          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                                      ano –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ne    magického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28596" y="2857496"/>
            <a:ext cx="842968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latin typeface="Monotype Corsiva" pitchFamily="66" charset="0"/>
              </a:rPr>
              <a:t>Autorův </a:t>
            </a:r>
            <a:r>
              <a:rPr lang="cs-CZ" sz="3200" b="1" u="sng" dirty="0" smtClean="0">
                <a:latin typeface="Monotype Corsiva" pitchFamily="66" charset="0"/>
              </a:rPr>
              <a:t>dědeček </a:t>
            </a:r>
            <a:r>
              <a:rPr lang="cs-CZ" sz="3200" b="1" dirty="0" smtClean="0">
                <a:latin typeface="Monotype Corsiva" pitchFamily="66" charset="0"/>
              </a:rPr>
              <a:t>v mládí zabil muže ve válce.                              </a:t>
            </a:r>
          </a:p>
          <a:p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                                        ano –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ne    v souboji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4143380"/>
            <a:ext cx="842968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latin typeface="Monotype Corsiva" pitchFamily="66" charset="0"/>
              </a:rPr>
              <a:t>V roce 1982 obdržel G. G. </a:t>
            </a:r>
            <a:r>
              <a:rPr lang="cs-CZ" sz="3200" b="1" dirty="0" err="1" smtClean="0">
                <a:latin typeface="Monotype Corsiva" pitchFamily="66" charset="0"/>
              </a:rPr>
              <a:t>Márquez</a:t>
            </a:r>
            <a:r>
              <a:rPr lang="cs-CZ" sz="3200" b="1" dirty="0" smtClean="0">
                <a:latin typeface="Monotype Corsiva" pitchFamily="66" charset="0"/>
              </a:rPr>
              <a:t>  </a:t>
            </a:r>
            <a:r>
              <a:rPr lang="cs-CZ" sz="3200" b="1" u="sng" dirty="0" smtClean="0">
                <a:latin typeface="Monotype Corsiva" pitchFamily="66" charset="0"/>
              </a:rPr>
              <a:t>Nobelovu cenu </a:t>
            </a:r>
            <a:r>
              <a:rPr lang="cs-CZ" sz="3200" b="1" dirty="0" smtClean="0">
                <a:latin typeface="Monotype Corsiva" pitchFamily="66" charset="0"/>
              </a:rPr>
              <a:t>za literaturu.                        </a:t>
            </a:r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ano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5500702"/>
            <a:ext cx="8429684" cy="1077218"/>
          </a:xfrm>
          <a:prstGeom prst="rect">
            <a:avLst/>
          </a:prstGeom>
          <a:gradFill>
            <a:gsLst>
              <a:gs pos="0">
                <a:schemeClr val="accent6"/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8400000" scaled="0"/>
          </a:gradFill>
          <a:ln w="22225">
            <a:solidFill>
              <a:schemeClr val="tx1"/>
            </a:solidFill>
          </a:ln>
          <a:effectLst>
            <a:outerShdw blurRad="50800" dist="63500" dir="5400000" algn="ctr" rotWithShape="0">
              <a:srgbClr val="000000">
                <a:alpha val="43137"/>
              </a:srgbClr>
            </a:outerShdw>
          </a:effectLst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latin typeface="Monotype Corsiva" pitchFamily="66" charset="0"/>
              </a:rPr>
              <a:t>Bývá důvěrně  </a:t>
            </a:r>
            <a:r>
              <a:rPr lang="cs-CZ" sz="3200" b="1" dirty="0" err="1" smtClean="0">
                <a:latin typeface="Monotype Corsiva" pitchFamily="66" charset="0"/>
              </a:rPr>
              <a:t>Hispánci</a:t>
            </a:r>
            <a:r>
              <a:rPr lang="cs-CZ" sz="3200" b="1" dirty="0" smtClean="0">
                <a:latin typeface="Monotype Corsiva" pitchFamily="66" charset="0"/>
              </a:rPr>
              <a:t> </a:t>
            </a:r>
            <a:r>
              <a:rPr lang="cs-CZ" sz="3200" b="1" dirty="0" smtClean="0">
                <a:latin typeface="Monotype Corsiva" pitchFamily="66" charset="0"/>
              </a:rPr>
              <a:t> </a:t>
            </a:r>
            <a:r>
              <a:rPr lang="cs-CZ" sz="3200" b="1" u="sng" dirty="0" smtClean="0">
                <a:latin typeface="Monotype Corsiva" pitchFamily="66" charset="0"/>
              </a:rPr>
              <a:t>přezdíván  </a:t>
            </a:r>
            <a:r>
              <a:rPr lang="cs-CZ" sz="3200" b="1" u="sng" dirty="0" smtClean="0">
                <a:latin typeface="Monotype Corsiva" pitchFamily="66" charset="0"/>
              </a:rPr>
              <a:t>,,</a:t>
            </a:r>
            <a:r>
              <a:rPr lang="cs-CZ" sz="3200" b="1" u="sng" dirty="0" err="1" smtClean="0">
                <a:latin typeface="Monotype Corsiva" pitchFamily="66" charset="0"/>
              </a:rPr>
              <a:t>Gabo</a:t>
            </a:r>
            <a:r>
              <a:rPr lang="cs-CZ" sz="3200" b="1" u="sng" dirty="0" smtClean="0">
                <a:latin typeface="Monotype Corsiva" pitchFamily="66" charset="0"/>
              </a:rPr>
              <a:t>“.</a:t>
            </a:r>
          </a:p>
          <a:p>
            <a:pPr algn="ctr"/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ano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- ne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142852"/>
            <a:ext cx="8429684" cy="58477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Magický realismus – výchozí text 2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857232"/>
            <a:ext cx="8715436" cy="5786478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000" b="1" dirty="0" smtClean="0"/>
              <a:t>     Magický realismus</a:t>
            </a:r>
            <a:r>
              <a:rPr lang="cs-CZ" sz="2000" dirty="0" smtClean="0"/>
              <a:t> je literární směr, ve kterém se prolíná reálná skutečnost s iluzivními prvky (sny, halucinace, mýty). Často je spojován s boomem tohoto proudu v Latinské Americe ve druhé polovině dvacátého století, a to především s knihou </a:t>
            </a:r>
            <a:r>
              <a:rPr lang="cs-CZ" sz="20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 roků samoty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dirty="0" smtClean="0"/>
              <a:t>od Gabriela </a:t>
            </a:r>
            <a:r>
              <a:rPr lang="cs-CZ" sz="2000" dirty="0" err="1" smtClean="0"/>
              <a:t>Garcíi</a:t>
            </a:r>
            <a:r>
              <a:rPr lang="cs-CZ" sz="2000" dirty="0" smtClean="0"/>
              <a:t> </a:t>
            </a:r>
            <a:r>
              <a:rPr lang="cs-CZ" sz="2000" dirty="0" err="1" smtClean="0"/>
              <a:t>Márqueze</a:t>
            </a:r>
            <a:r>
              <a:rPr lang="cs-CZ" sz="2000" dirty="0" smtClean="0"/>
              <a:t>, která je považována za stěžejní dílo magického realismu. První knihou, která je označována coby první </a:t>
            </a:r>
            <a:r>
              <a:rPr lang="cs-CZ" sz="2000" dirty="0" err="1" smtClean="0"/>
              <a:t>magickorealistický</a:t>
            </a:r>
            <a:r>
              <a:rPr lang="cs-CZ" sz="2000" dirty="0" smtClean="0"/>
              <a:t> román, je Pan prezident M. A. </a:t>
            </a:r>
            <a:r>
              <a:rPr lang="cs-CZ" sz="2000" dirty="0" err="1" smtClean="0"/>
              <a:t>Asturiase</a:t>
            </a:r>
            <a:r>
              <a:rPr lang="cs-CZ" sz="2000" dirty="0" smtClean="0"/>
              <a:t>, v němž se prolíná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politická realita se světem mayských mýtů. </a:t>
            </a:r>
            <a:r>
              <a:rPr lang="cs-CZ" sz="2000" dirty="0" smtClean="0"/>
              <a:t>Magický realismus je kulturně-historicky specifický směr a objevuje se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próze, poezii, malířství</a:t>
            </a:r>
            <a:r>
              <a:rPr lang="cs-CZ" sz="2000" dirty="0" smtClean="0"/>
              <a:t> i ve filmech. </a:t>
            </a:r>
          </a:p>
          <a:p>
            <a:pPr algn="just"/>
            <a:r>
              <a:rPr lang="cs-CZ" sz="2000" dirty="0" smtClean="0"/>
              <a:t>     V tajemném světě děl magického realismu se prolíná </a:t>
            </a:r>
            <a:r>
              <a:rPr lang="cs-CZ" sz="2000" dirty="0" err="1" smtClean="0"/>
              <a:t>mýtické</a:t>
            </a:r>
            <a:r>
              <a:rPr lang="cs-CZ" sz="2000" dirty="0" smtClean="0"/>
              <a:t> </a:t>
            </a:r>
            <a:r>
              <a:rPr lang="cs-CZ" sz="2000" dirty="0" err="1" smtClean="0"/>
              <a:t>vesmírno</a:t>
            </a:r>
            <a:r>
              <a:rPr lang="cs-CZ" sz="2000" dirty="0" smtClean="0"/>
              <a:t> s každodenností, tragédie s komičnem, smyšlenka s realitou, život se smrtí. Magické prvky působí přirozeně, nejsou vysvětlovány.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Protagonisté příběhů </a:t>
            </a:r>
            <a:r>
              <a:rPr lang="cs-CZ" sz="2000" dirty="0" smtClean="0"/>
              <a:t>je přijímají, nehledají v nich logiku. Někdy také dochází k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minulosti v přítomnosti </a:t>
            </a:r>
            <a:r>
              <a:rPr lang="cs-CZ" sz="2000" dirty="0" smtClean="0"/>
              <a:t>a prolínání dvou i více časových rovin. </a:t>
            </a:r>
          </a:p>
          <a:p>
            <a:pPr algn="just"/>
            <a:r>
              <a:rPr lang="cs-CZ" sz="2000" dirty="0" smtClean="0"/>
              <a:t>    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Magický realismus </a:t>
            </a:r>
            <a:r>
              <a:rPr lang="cs-CZ" sz="2000" dirty="0" smtClean="0"/>
              <a:t>zobrazuje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události z různých úhlů pohledu</a:t>
            </a:r>
            <a:r>
              <a:rPr lang="cs-CZ" sz="2000" dirty="0" smtClean="0"/>
              <a:t>, například z pozice věřícího a nevěřícího či kolonizovaného a kolonizujícího. Také  dochází k obrácení příčiny a následku, například postava trpí již před vypuknutím tragédie. Podobnou metodu tvorby zvolil již  dříve v 1. polovině 20. století </a:t>
            </a:r>
            <a:r>
              <a:rPr lang="cs-CZ" sz="2000" dirty="0" err="1" smtClean="0"/>
              <a:t>Michail</a:t>
            </a:r>
            <a:r>
              <a:rPr lang="cs-CZ" sz="2000" dirty="0" smtClean="0"/>
              <a:t> </a:t>
            </a:r>
            <a:r>
              <a:rPr lang="cs-CZ" sz="2000" dirty="0" err="1" smtClean="0"/>
              <a:t>Bulgakov</a:t>
            </a:r>
            <a:r>
              <a:rPr lang="cs-CZ" sz="2000" dirty="0" smtClean="0"/>
              <a:t> ve své slavné knize </a:t>
            </a:r>
            <a:r>
              <a:rPr lang="cs-CZ" sz="2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Mistr a Markétka.  </a:t>
            </a:r>
          </a:p>
          <a:p>
            <a:pPr algn="just"/>
            <a:endParaRPr lang="cs-CZ" sz="2000" dirty="0" smtClean="0"/>
          </a:p>
          <a:p>
            <a:pPr algn="just"/>
            <a:endParaRPr lang="cs-CZ" sz="2000" dirty="0" smtClean="0"/>
          </a:p>
          <a:p>
            <a:pPr algn="just"/>
            <a:r>
              <a:rPr lang="cs-CZ" sz="2000" dirty="0" smtClean="0"/>
              <a:t>     </a:t>
            </a: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720" y="142852"/>
            <a:ext cx="8643998" cy="58477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Výchozí text 2 – vyberte jednu správnou odpověď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1000108"/>
            <a:ext cx="8715436" cy="5643602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457200" indent="-457200" algn="just">
              <a:buAutoNum type="arabicPeriod"/>
            </a:pP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457200" indent="-457200" algn="just">
              <a:buAutoNum type="arabicPeriod"/>
            </a:pP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Magický realismus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spojen s rozkvětem tohoto proudu v oblasti: a) Severní Ameriky  b) východní Evropy  c) Jižní Ameriky  d) západní Evropy.</a:t>
            </a:r>
          </a:p>
          <a:p>
            <a:pPr marL="514350" indent="-514350" algn="just">
              <a:buAutoNum type="arabicPeriod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stěžejní dílo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magic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realismu je považován román: a) Orlando  b) K majáku  c) Sto roků samoty  d) Alchymista.</a:t>
            </a:r>
          </a:p>
          <a:p>
            <a:pPr marL="514350" indent="-514350" algn="just">
              <a:buAutoNum type="arabicPeriod"/>
            </a:pP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Protagonisté příběhů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magické prvky: a) přijímají  b) nepřijímají  </a:t>
            </a:r>
          </a:p>
          <a:p>
            <a:pPr marL="514350" indent="-514350"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c) částečně objasňují  d) logicky objasňují.</a:t>
            </a:r>
          </a:p>
          <a:p>
            <a:pPr marL="514350" indent="-514350" algn="just">
              <a:buAutoNum type="arabicPeriod" startAt="4"/>
            </a:pP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předchůdce magického realismu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pokládán spisovatel: </a:t>
            </a:r>
          </a:p>
          <a:p>
            <a:pPr marL="514350" indent="-514350"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a)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Miguel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Coelho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b)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Pedro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Calderón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c) Juan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García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d)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Michail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514350" indent="-514350"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Bulgakov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e)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Michel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Montaigne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514350" indent="-514350" algn="just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    Směr </a:t>
            </a:r>
            <a:r>
              <a:rPr lang="cs-CZ" sz="24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zobrazuje události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z: a) jednoho úhlu pohledu  b) z různých úhlů pohledu  c) z pohledu lyrického mluvčího. 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57488" y="5643578"/>
            <a:ext cx="445186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1c-2c-3a-4d-5b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57158" y="142852"/>
            <a:ext cx="8429684" cy="584775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40000"/>
                  <a:lumOff val="60000"/>
                </a:schemeClr>
              </a:gs>
            </a:gsLst>
            <a:path path="circle">
              <a:fillToRect l="100000" t="100000"/>
            </a:path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Sto roků samoty (1967) – výchozí text </a:t>
            </a:r>
            <a:r>
              <a:rPr lang="cs-CZ" sz="3200" b="1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3</a:t>
            </a:r>
            <a:endParaRPr lang="cs-CZ" sz="3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4282" y="857232"/>
            <a:ext cx="8715436" cy="5786478"/>
          </a:xfrm>
          <a:prstGeom prst="rect">
            <a:avLst/>
          </a:prstGeom>
          <a:gradFill flip="none" rotWithShape="1">
            <a:gsLst>
              <a:gs pos="1000">
                <a:schemeClr val="accent6">
                  <a:lumMod val="75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72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2000" dirty="0" smtClean="0"/>
              <a:t>    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Arcadio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Buendia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nejpodnikavější člověk, jaký kdy v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Macondu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byl, vybral místa pro stavbu jednotlivých domů tak, aby odevšad bylo stejně daleko k řece pro vodu, a ulice vyměřil tak promyšleně, aby za poledne na žádný dům nepražilo slunce víc než na ostatní. Během několika let se z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Maconda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stala spořádanější a pracovitější obec než všecky, které jeho tři sta obyvatel do té doby poznalo. Byla to opravdu šťastná vesnice, kde žádnému nebylo víc než třicet let a kde ještě nikdo neumřel. (…)</a:t>
            </a:r>
          </a:p>
          <a:p>
            <a:pPr algn="just"/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Když se tu poprvé objevili cikáni z </a:t>
            </a:r>
            <a:r>
              <a:rPr lang="cs-CZ" sz="28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Melquiadescova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kmene, prodávajíce skleněné kuličky proti bolestem hlavy, všichni se podivovali, jak vůbec mohli najít jejich vesnici, ztracenou v ospalé bažině.   </a:t>
            </a:r>
            <a:endParaRPr lang="cs-CZ" sz="2000" dirty="0" smtClean="0"/>
          </a:p>
          <a:p>
            <a:pPr algn="just"/>
            <a:endParaRPr lang="cs-CZ" sz="2000" dirty="0" smtClean="0"/>
          </a:p>
          <a:p>
            <a:pPr algn="just"/>
            <a:r>
              <a:rPr lang="cs-CZ" sz="2000" dirty="0" smtClean="0"/>
              <a:t>     </a:t>
            </a: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57554" y="357166"/>
            <a:ext cx="5357850" cy="1323439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Otázky k výchozímu textu 3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071802" y="1928802"/>
            <a:ext cx="5857916" cy="107157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1. Shrňte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vlastními slovy </a:t>
            </a:r>
            <a:r>
              <a:rPr kumimoji="0" lang="cs-CZ" sz="3200" b="1" i="0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obsah textu.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428992" y="3143248"/>
            <a:ext cx="5357850" cy="1143008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2. Najděte</a:t>
            </a:r>
            <a:r>
              <a:rPr kumimoji="0" lang="cs-CZ" sz="3200" b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v ukázce </a:t>
            </a:r>
            <a:r>
              <a:rPr kumimoji="0" lang="cs-CZ" sz="3200" b="1" u="sng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znaky magického realismu.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3143240" y="4429132"/>
            <a:ext cx="5857916" cy="2071702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3. Jak jsou v ukázce </a:t>
            </a:r>
            <a:r>
              <a:rPr lang="cs-CZ" sz="3200" b="1" u="sng" dirty="0" smtClean="0">
                <a:latin typeface="+mj-lt"/>
              </a:rPr>
              <a:t>popsáni</a:t>
            </a:r>
            <a:r>
              <a:rPr lang="cs-CZ" sz="3200" b="1" dirty="0" smtClean="0">
                <a:latin typeface="+mj-lt"/>
              </a:rPr>
              <a:t> </a:t>
            </a:r>
            <a:r>
              <a:rPr lang="cs-CZ" sz="3200" b="1" u="sng" dirty="0" smtClean="0">
                <a:latin typeface="+mj-lt"/>
              </a:rPr>
              <a:t>cikáni?</a:t>
            </a:r>
            <a:r>
              <a:rPr lang="cs-CZ" sz="3200" b="1" dirty="0" smtClean="0">
                <a:latin typeface="+mj-lt"/>
              </a:rPr>
              <a:t> Uveďte starší </a:t>
            </a:r>
            <a:r>
              <a:rPr lang="cs-CZ" sz="3200" b="1" u="sng" dirty="0" smtClean="0">
                <a:latin typeface="+mj-lt"/>
              </a:rPr>
              <a:t>umělecký</a:t>
            </a:r>
            <a:r>
              <a:rPr lang="cs-CZ" sz="3200" b="1" dirty="0" smtClean="0">
                <a:latin typeface="+mj-lt"/>
              </a:rPr>
              <a:t> </a:t>
            </a:r>
            <a:r>
              <a:rPr lang="cs-CZ" sz="3200" b="1" u="sng" dirty="0" smtClean="0">
                <a:latin typeface="+mj-lt"/>
              </a:rPr>
              <a:t>směr</a:t>
            </a:r>
            <a:r>
              <a:rPr lang="cs-CZ" sz="3200" b="1" dirty="0" smtClean="0">
                <a:latin typeface="+mj-lt"/>
              </a:rPr>
              <a:t>, ve kterém byli zobrazováni podobně.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357554" y="357166"/>
            <a:ext cx="5357850" cy="1323439"/>
          </a:xfrm>
          <a:prstGeom prst="rect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20000"/>
                  <a:lumOff val="8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 w="31750">
            <a:solidFill>
              <a:schemeClr val="tx1"/>
            </a:solidFill>
          </a:ln>
          <a:effectLst>
            <a:outerShdw dir="7680000" sx="103000" sy="103000" algn="ctr" rotWithShape="0">
              <a:srgbClr val="000000">
                <a:alpha val="43137"/>
              </a:srgbClr>
            </a:outerShdw>
          </a:effectLst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Odpovědi k výchozímu textu 3</a:t>
            </a:r>
            <a:endParaRPr lang="cs-CZ" sz="40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2928926" y="1928802"/>
            <a:ext cx="5857916" cy="1071570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1. Individuální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řešení, popis nereálného světa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uLnTx/>
                <a:uFillTx/>
                <a:latin typeface="+mj-lt"/>
              </a:rPr>
              <a:t>Macondy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 …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 </a:t>
            </a:r>
            <a:endParaRPr kumimoji="0" lang="cs-CZ" sz="3200" b="1" i="0" u="sng" strike="noStrike" kern="1200" cap="none" spc="0" normalizeH="0" baseline="0" noProof="0" dirty="0">
              <a:ln>
                <a:noFill/>
              </a:ln>
              <a:solidFill>
                <a:srgbClr val="C00000"/>
              </a:solidFill>
              <a:uLnTx/>
              <a:uFillTx/>
              <a:latin typeface="+mj-lt"/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1071538" y="3143248"/>
            <a:ext cx="7858180" cy="1571636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93000">
                <a:schemeClr val="accent6"/>
              </a:gs>
              <a:gs pos="100000">
                <a:schemeClr val="accent6">
                  <a:lumMod val="20000"/>
                  <a:lumOff val="80000"/>
                </a:schemeClr>
              </a:gs>
            </a:gsLst>
            <a:lin ang="6000000" scaled="0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200" b="1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+mj-lt"/>
              </a:rPr>
              <a:t>2. </a:t>
            </a:r>
            <a:r>
              <a:rPr kumimoji="0" lang="cs-CZ" sz="3200" b="1" u="none" strike="noStrike" kern="1200" cap="none" spc="0" normalizeH="0" baseline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Utopický</a:t>
            </a:r>
            <a:r>
              <a:rPr kumimoji="0" lang="cs-CZ" sz="3200" b="1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+mj-lt"/>
              </a:rPr>
              <a:t> (nereálný ) svět </a:t>
            </a:r>
            <a:r>
              <a:rPr kumimoji="0" lang="cs-CZ" sz="3200" b="1" u="none" strike="noStrike" kern="1200" cap="none" spc="0" normalizeH="0" noProof="0" dirty="0" smtClean="0">
                <a:ln>
                  <a:noFill/>
                </a:ln>
                <a:uLnTx/>
                <a:uFillTx/>
                <a:latin typeface="+mj-lt"/>
              </a:rPr>
              <a:t>– nikdo tam ještě neumřel, kuličky proti bolestem (pověry), šťastná vesnice, mladí obyvatelé … </a:t>
            </a:r>
            <a:endParaRPr kumimoji="0" lang="cs-CZ" sz="3600" b="1" i="0" u="sng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1214414" y="4929198"/>
            <a:ext cx="7643866" cy="1643074"/>
          </a:xfrm>
          <a:prstGeom prst="rect">
            <a:avLst/>
          </a:prstGeom>
          <a:gradFill flip="none" rotWithShape="1">
            <a:gsLst>
              <a:gs pos="0">
                <a:schemeClr val="bg1"/>
              </a:gs>
              <a:gs pos="50000">
                <a:schemeClr val="accent6">
                  <a:lumMod val="60000"/>
                  <a:lumOff val="40000"/>
                </a:schemeClr>
              </a:gs>
              <a:gs pos="100000">
                <a:schemeClr val="accent6">
                  <a:lumMod val="40000"/>
                  <a:lumOff val="60000"/>
                </a:schemeClr>
              </a:gs>
            </a:gsLst>
            <a:lin ang="2700000" scaled="1"/>
            <a:tileRect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Autofit/>
          </a:bodyPr>
          <a:lstStyle/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+mj-lt"/>
              </a:rPr>
              <a:t>3. Bez předsudků (nereálné); prodávají kuličky proti bolestem hlavy. </a:t>
            </a:r>
            <a:r>
              <a:rPr lang="cs-CZ" sz="3200" b="1" dirty="0" smtClean="0">
                <a:solidFill>
                  <a:srgbClr val="C00000"/>
                </a:solidFill>
                <a:latin typeface="+mj-lt"/>
              </a:rPr>
              <a:t>Romantismus</a:t>
            </a:r>
            <a:r>
              <a:rPr lang="cs-CZ" sz="3200" b="1" dirty="0" smtClean="0">
                <a:latin typeface="+mj-lt"/>
              </a:rPr>
              <a:t> – např. K. H. Mácha v díle Cikáni aj.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+mj-lt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786182" y="214290"/>
            <a:ext cx="4857785" cy="1200329"/>
          </a:xfrm>
          <a:prstGeom prst="rect">
            <a:avLst/>
          </a:prstGeom>
          <a:gradFill>
            <a:gsLst>
              <a:gs pos="1000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400000" scaled="0"/>
          </a:gradFill>
          <a:ln w="19050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Opravte  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chybné  názvy</a:t>
            </a: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děl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G. G.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Márqueze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3929058" y="3643314"/>
            <a:ext cx="1643074" cy="1500198"/>
          </a:xfrm>
          <a:prstGeom prst="sun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85720" y="5715016"/>
            <a:ext cx="4214842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Láska za časů tubery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5720" y="3929066"/>
            <a:ext cx="3500462" cy="1357322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Žít, abych mohl</a:t>
            </a: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milovat</a:t>
            </a:r>
          </a:p>
          <a:p>
            <a:pPr algn="ctr"/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14744" y="2214554"/>
            <a:ext cx="5143536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 roků nadvlády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857884" y="3929066"/>
            <a:ext cx="3071834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Spadané plody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857752" y="5500702"/>
            <a:ext cx="4071966" cy="121444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Kronika ohlášené nehody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3786182" y="214290"/>
            <a:ext cx="4857785" cy="1200329"/>
          </a:xfrm>
          <a:prstGeom prst="rect">
            <a:avLst/>
          </a:prstGeom>
          <a:gradFill>
            <a:gsLst>
              <a:gs pos="1000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400000" scaled="0"/>
          </a:gradFill>
          <a:ln w="19050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Opravte  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chybné  názvy</a:t>
            </a: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děl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G. G.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Márqueze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11" name="Slunce 10"/>
          <p:cNvSpPr/>
          <p:nvPr/>
        </p:nvSpPr>
        <p:spPr>
          <a:xfrm>
            <a:off x="3929058" y="3643314"/>
            <a:ext cx="1643074" cy="1500198"/>
          </a:xfrm>
          <a:prstGeom prst="sun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accent6">
                  <a:lumMod val="20000"/>
                  <a:lumOff val="80000"/>
                </a:schemeClr>
              </a:gs>
              <a:gs pos="100000">
                <a:schemeClr val="bg1"/>
              </a:gs>
            </a:gsLst>
            <a:lin ang="5400000" scaled="0"/>
          </a:gradFill>
          <a:ln>
            <a:solidFill>
              <a:schemeClr val="tx1"/>
            </a:solidFill>
          </a:ln>
          <a:effectLst>
            <a:outerShdw blurRad="50800" dist="50800" dir="5400000" algn="ctr" rotWithShape="0">
              <a:srgbClr val="000000">
                <a:alpha val="9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C00000"/>
                </a:solidFill>
                <a:cs typeface="Aharoni" pitchFamily="2" charset="-79"/>
              </a:rPr>
              <a:t>?</a:t>
            </a:r>
            <a:endParaRPr lang="cs-CZ" sz="4000" b="1" dirty="0">
              <a:solidFill>
                <a:srgbClr val="C00000"/>
              </a:solidFill>
              <a:cs typeface="Aharoni" pitchFamily="2" charset="-79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14282" y="5715016"/>
            <a:ext cx="4286280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Láska za časů cholery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5720" y="3929066"/>
            <a:ext cx="3500462" cy="1357322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Žít, abych mohl</a:t>
            </a:r>
          </a:p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vyprávět</a:t>
            </a:r>
          </a:p>
          <a:p>
            <a:pPr algn="ctr"/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14744" y="2214554"/>
            <a:ext cx="5143536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 roků samoty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857884" y="3929066"/>
            <a:ext cx="3071834" cy="785818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Spadané listí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857752" y="5500702"/>
            <a:ext cx="4071966" cy="1214446"/>
          </a:xfrm>
          <a:prstGeom prst="roundRect">
            <a:avLst/>
          </a:prstGeom>
          <a:gradFill>
            <a:gsLst>
              <a:gs pos="1000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bg1"/>
              </a:gs>
            </a:gsLst>
            <a:lin ang="2400000" scaled="0"/>
          </a:gradFill>
          <a:ln w="44450">
            <a:solidFill>
              <a:schemeClr val="tx1"/>
            </a:solidFill>
          </a:ln>
          <a:effectLst>
            <a:outerShdw blurRad="50800" dist="50800" dir="5400000" sx="19000" sy="19000" algn="ctr" rotWithShape="0">
              <a:srgbClr val="000000">
                <a:alpha val="43137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Kronika ohlášené smrti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2">
            <a:hlinkClick r:id="rId2"/>
          </p:cNvPr>
          <p:cNvSpPr txBox="1">
            <a:spLocks/>
          </p:cNvSpPr>
          <p:nvPr/>
        </p:nvSpPr>
        <p:spPr>
          <a:xfrm>
            <a:off x="3000364" y="2500306"/>
            <a:ext cx="5929354" cy="1571636"/>
          </a:xfrm>
          <a:prstGeom prst="rect">
            <a:avLst/>
          </a:prstGeom>
          <a:gradFill>
            <a:gsLst>
              <a:gs pos="0">
                <a:schemeClr val="accent6">
                  <a:lumMod val="40000"/>
                  <a:lumOff val="6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 lvl="0" algn="ctr">
              <a:spcBef>
                <a:spcPct val="20000"/>
              </a:spcBef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uLnTx/>
                <a:uFillTx/>
                <a:latin typeface="Monotype Corsiva" pitchFamily="66" charset="0"/>
                <a:ea typeface="+mn-ea"/>
                <a:cs typeface="+mn-cs"/>
              </a:rPr>
              <a:t>Podívejte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latin typeface="Monotype Corsiva" pitchFamily="66" charset="0"/>
                <a:ea typeface="+mn-ea"/>
                <a:cs typeface="+mn-cs"/>
              </a:rPr>
              <a:t> se na  video a vypracujte odpovědi na </a:t>
            </a:r>
            <a:r>
              <a:rPr lang="cs-CZ" sz="3200" b="1" dirty="0" smtClean="0">
                <a:latin typeface="Monotype Corsiva" pitchFamily="66" charset="0"/>
              </a:rPr>
              <a:t>otázky. </a:t>
            </a:r>
            <a:r>
              <a:rPr lang="cs-CZ" sz="3200" b="1" dirty="0" smtClean="0">
                <a:latin typeface="Monotype Corsiva" pitchFamily="66" charset="0"/>
                <a:hlinkClick r:id="rId2"/>
              </a:rPr>
              <a:t>http://www.</a:t>
            </a:r>
            <a:r>
              <a:rPr lang="cs-CZ" sz="3200" b="1" dirty="0" err="1" smtClean="0">
                <a:latin typeface="Monotype Corsiva" pitchFamily="66" charset="0"/>
                <a:hlinkClick r:id="rId2"/>
              </a:rPr>
              <a:t>youtube.com</a:t>
            </a:r>
            <a:r>
              <a:rPr lang="cs-CZ" sz="3200" b="1" dirty="0" smtClean="0">
                <a:latin typeface="Monotype Corsiva" pitchFamily="66" charset="0"/>
                <a:hlinkClick r:id="rId2"/>
              </a:rPr>
              <a:t>/</a:t>
            </a:r>
            <a:r>
              <a:rPr lang="cs-CZ" sz="3200" b="1" dirty="0" err="1" smtClean="0">
                <a:latin typeface="Monotype Corsiva" pitchFamily="66" charset="0"/>
                <a:hlinkClick r:id="rId2"/>
              </a:rPr>
              <a:t>watch</a:t>
            </a:r>
            <a:r>
              <a:rPr lang="cs-CZ" sz="3200" b="1" dirty="0" smtClean="0">
                <a:latin typeface="Monotype Corsiva" pitchFamily="66" charset="0"/>
                <a:hlinkClick r:id="rId2"/>
              </a:rPr>
              <a:t>?v=FuaF5zFI-6w</a:t>
            </a: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</a:pPr>
            <a:endParaRPr lang="cs-CZ" sz="3200" b="1" dirty="0" smtClean="0">
              <a:latin typeface="Monotype Corsiva" pitchFamily="66" charset="0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10" name="Zástupný symbol pro obsah 2">
            <a:hlinkClick r:id="rId3"/>
          </p:cNvPr>
          <p:cNvSpPr txBox="1">
            <a:spLocks/>
          </p:cNvSpPr>
          <p:nvPr/>
        </p:nvSpPr>
        <p:spPr>
          <a:xfrm>
            <a:off x="357158" y="4214818"/>
            <a:ext cx="8572560" cy="22860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514350" lvl="0" indent="-514350">
              <a:spcBef>
                <a:spcPct val="20000"/>
              </a:spcBef>
              <a:buAutoNum type="arabicPeriod"/>
            </a:pPr>
            <a:r>
              <a:rPr lang="cs-CZ" sz="3200" b="1" dirty="0" smtClean="0">
                <a:latin typeface="+mj-lt"/>
              </a:rPr>
              <a:t>Jak se vám </a:t>
            </a:r>
            <a:r>
              <a:rPr lang="cs-CZ" sz="3200" b="1" u="sng" dirty="0" smtClean="0">
                <a:latin typeface="+mj-lt"/>
              </a:rPr>
              <a:t>filmové zpracování</a:t>
            </a:r>
            <a:r>
              <a:rPr lang="cs-CZ" sz="3200" b="1" dirty="0" smtClean="0">
                <a:latin typeface="+mj-lt"/>
              </a:rPr>
              <a:t> novely líbí? Srovnejte s knihou.</a:t>
            </a:r>
          </a:p>
          <a:p>
            <a:pPr marL="514350" lvl="0" indent="-514350">
              <a:spcBef>
                <a:spcPct val="20000"/>
              </a:spcBef>
              <a:buAutoNum type="arabicPeriod"/>
            </a:pPr>
            <a:r>
              <a:rPr lang="cs-CZ" sz="3200" b="1" dirty="0" smtClean="0">
                <a:latin typeface="+mj-lt"/>
              </a:rPr>
              <a:t>Která </a:t>
            </a:r>
            <a:r>
              <a:rPr lang="cs-CZ" sz="3200" b="1" u="sng" dirty="0" smtClean="0">
                <a:latin typeface="+mj-lt"/>
              </a:rPr>
              <a:t>slavná herečka </a:t>
            </a:r>
            <a:r>
              <a:rPr lang="cs-CZ" sz="3200" b="1" dirty="0" smtClean="0">
                <a:latin typeface="+mj-lt"/>
              </a:rPr>
              <a:t>hrála ve snímku hlavní roli? 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  <p:sp>
        <p:nvSpPr>
          <p:cNvPr id="5" name="Zástupný symbol pro obsah 2">
            <a:hlinkClick r:id="rId3"/>
          </p:cNvPr>
          <p:cNvSpPr txBox="1">
            <a:spLocks/>
          </p:cNvSpPr>
          <p:nvPr/>
        </p:nvSpPr>
        <p:spPr>
          <a:xfrm>
            <a:off x="3000364" y="214290"/>
            <a:ext cx="6010316" cy="2071702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3600" b="1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latin typeface="Monotype Corsiva" pitchFamily="66" charset="0"/>
                <a:ea typeface="+mn-ea"/>
                <a:cs typeface="+mn-cs"/>
              </a:rPr>
              <a:t>Kronika ohlášené smrti (1987)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3200" b="1" dirty="0" smtClean="0">
                <a:latin typeface="Monotype Corsiva" pitchFamily="66" charset="0"/>
              </a:rPr>
              <a:t>režie  </a:t>
            </a:r>
            <a:r>
              <a:rPr lang="cs-CZ" sz="3200" b="1" dirty="0" err="1" smtClean="0">
                <a:latin typeface="Monotype Corsiva" pitchFamily="66" charset="0"/>
              </a:rPr>
              <a:t>Francesco</a:t>
            </a:r>
            <a:r>
              <a:rPr lang="cs-CZ" sz="3200" b="1" dirty="0" smtClean="0">
                <a:latin typeface="Monotype Corsiva" pitchFamily="66" charset="0"/>
              </a:rPr>
              <a:t>  </a:t>
            </a:r>
            <a:r>
              <a:rPr lang="cs-CZ" sz="3200" b="1" dirty="0" err="1" smtClean="0">
                <a:latin typeface="Monotype Corsiva" pitchFamily="66" charset="0"/>
              </a:rPr>
              <a:t>Rossi</a:t>
            </a: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  <a:defRPr/>
            </a:pPr>
            <a:r>
              <a:rPr lang="cs-CZ" sz="3200" b="1" dirty="0" smtClean="0">
                <a:latin typeface="Monotype Corsiva" pitchFamily="66" charset="0"/>
                <a:hlinkClick r:id="rId4"/>
              </a:rPr>
              <a:t>http://www.</a:t>
            </a:r>
            <a:r>
              <a:rPr lang="cs-CZ" sz="3200" b="1" dirty="0" err="1" smtClean="0">
                <a:latin typeface="Monotype Corsiva" pitchFamily="66" charset="0"/>
                <a:hlinkClick r:id="rId4"/>
              </a:rPr>
              <a:t>csfd.cz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/film/32615-kronika-</a:t>
            </a:r>
            <a:r>
              <a:rPr lang="cs-CZ" sz="3200" b="1" dirty="0" err="1" smtClean="0">
                <a:latin typeface="Monotype Corsiva" pitchFamily="66" charset="0"/>
                <a:hlinkClick r:id="rId4"/>
              </a:rPr>
              <a:t>ohlasene</a:t>
            </a:r>
            <a:r>
              <a:rPr lang="cs-CZ" sz="3200" b="1" dirty="0" smtClean="0">
                <a:latin typeface="Monotype Corsiva" pitchFamily="66" charset="0"/>
                <a:hlinkClick r:id="rId4"/>
              </a:rPr>
              <a:t>-smrti/</a:t>
            </a:r>
            <a:endParaRPr lang="cs-CZ" sz="3200" b="1" dirty="0" smtClean="0">
              <a:latin typeface="Monotype Corsiva" pitchFamily="66" charset="0"/>
            </a:endParaRPr>
          </a:p>
          <a:p>
            <a:pPr lvl="0" algn="ctr">
              <a:spcBef>
                <a:spcPct val="20000"/>
              </a:spcBef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86182" y="214290"/>
            <a:ext cx="5072098" cy="2616101"/>
          </a:xfrm>
          <a:prstGeom prst="rect">
            <a:avLst/>
          </a:prstGeom>
          <a:gradFill>
            <a:gsLst>
              <a:gs pos="1000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400000" scaled="0"/>
          </a:gradFill>
          <a:ln w="19050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Překlady děl G. G.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Márqueze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http://www.rozhlas.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cz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zpravy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/literatura/_zprava/1028054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Čtěte text a poslouchejte nahrávku. Odpovězte na otázky.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ástupný symbol pro obsah 2">
            <a:hlinkClick r:id="rId3"/>
          </p:cNvPr>
          <p:cNvSpPr txBox="1">
            <a:spLocks/>
          </p:cNvSpPr>
          <p:nvPr/>
        </p:nvSpPr>
        <p:spPr>
          <a:xfrm>
            <a:off x="214282" y="4214818"/>
            <a:ext cx="8715436" cy="1785950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ea typeface="+mn-ea"/>
                <a:cs typeface="+mn-cs"/>
              </a:rPr>
              <a:t>Jak se jmenuje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ea typeface="+mn-ea"/>
                <a:cs typeface="+mn-cs"/>
              </a:rPr>
              <a:t>český překladatel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ea typeface="+mn-ea"/>
                <a:cs typeface="+mn-cs"/>
              </a:rPr>
              <a:t>děl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C00000"/>
                </a:solidFill>
                <a:uLnTx/>
                <a:uFillTx/>
                <a:ea typeface="+mn-ea"/>
                <a:cs typeface="+mn-cs"/>
              </a:rPr>
              <a:t>  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ea typeface="+mn-ea"/>
                <a:cs typeface="+mn-cs"/>
              </a:rPr>
              <a:t>G. G. </a:t>
            </a:r>
            <a:r>
              <a:rPr kumimoji="0" lang="cs-CZ" sz="3200" b="1" i="0" u="none" strike="noStrike" kern="1200" cap="none" spc="0" normalizeH="0" noProof="0" dirty="0" err="1" smtClean="0">
                <a:ln>
                  <a:noFill/>
                </a:ln>
                <a:uLnTx/>
                <a:uFillTx/>
                <a:ea typeface="+mn-ea"/>
                <a:cs typeface="+mn-cs"/>
              </a:rPr>
              <a:t>Márqueze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uLnTx/>
                <a:uFillTx/>
                <a:ea typeface="+mn-ea"/>
                <a:cs typeface="+mn-cs"/>
              </a:rPr>
              <a:t>?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lang="cs-CZ" sz="3200" b="1" dirty="0" smtClean="0"/>
              <a:t>Se kterým </a:t>
            </a:r>
            <a:r>
              <a:rPr lang="cs-CZ" sz="3200" b="1" dirty="0" smtClean="0">
                <a:solidFill>
                  <a:srgbClr val="C00000"/>
                </a:solidFill>
              </a:rPr>
              <a:t>diktátorem</a:t>
            </a:r>
            <a:r>
              <a:rPr lang="cs-CZ" sz="3200" b="1" dirty="0" smtClean="0"/>
              <a:t> měl  spisovatel v minulosti dobré vztahy?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3200" b="1" dirty="0" smtClean="0">
              <a:latin typeface="Monotype Corsiva" pitchFamily="66" charset="0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86182" y="214290"/>
            <a:ext cx="5072098" cy="2616101"/>
          </a:xfrm>
          <a:prstGeom prst="rect">
            <a:avLst/>
          </a:prstGeom>
          <a:gradFill>
            <a:gsLst>
              <a:gs pos="1000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60000"/>
                  <a:lumOff val="40000"/>
                </a:schemeClr>
              </a:gs>
            </a:gsLst>
            <a:lin ang="2400000" scaled="0"/>
          </a:gradFill>
          <a:ln w="19050">
            <a:solidFill>
              <a:schemeClr val="tx1"/>
            </a:solidFill>
          </a:ln>
          <a:effectLst>
            <a:outerShdw dist="50800" dir="5400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Překlady děl G. G.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Márqueze</a:t>
            </a:r>
            <a:endParaRPr lang="cs-CZ" sz="3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http://www.rozhlas.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cz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zpravy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/literatura/_zprava/1028054</a:t>
            </a: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Čtěte text a poslouchejte nahrávku. Odpovězte na otázky.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5" name="Zástupný symbol pro obsah 2">
            <a:hlinkClick r:id="rId3"/>
          </p:cNvPr>
          <p:cNvSpPr txBox="1">
            <a:spLocks/>
          </p:cNvSpPr>
          <p:nvPr/>
        </p:nvSpPr>
        <p:spPr>
          <a:xfrm>
            <a:off x="214282" y="4214818"/>
            <a:ext cx="8715436" cy="1785950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50000">
                <a:schemeClr val="bg1"/>
              </a:gs>
              <a:gs pos="100000">
                <a:schemeClr val="accent6">
                  <a:lumMod val="75000"/>
                </a:schemeClr>
              </a:gs>
            </a:gsLst>
            <a:lin ang="2700000" scaled="1"/>
          </a:gradFill>
          <a:ln w="28575">
            <a:solidFill>
              <a:schemeClr val="tx1"/>
            </a:solidFill>
          </a:ln>
          <a:effectLst>
            <a:outerShdw blurRad="50800" dist="50800" dir="1920000" algn="ctr" rotWithShape="0">
              <a:srgbClr val="000000">
                <a:alpha val="43137"/>
              </a:srgb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lang="cs-CZ" sz="3200" b="1" dirty="0" smtClean="0">
                <a:solidFill>
                  <a:srgbClr val="C00000"/>
                </a:solidFill>
              </a:rPr>
              <a:t>Vladimír Medek.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r>
              <a:rPr lang="cs-CZ" sz="3200" b="1" dirty="0" smtClean="0"/>
              <a:t>S kubánským diktátorem </a:t>
            </a:r>
            <a:r>
              <a:rPr lang="cs-CZ" sz="3200" b="1" dirty="0" err="1" smtClean="0">
                <a:solidFill>
                  <a:srgbClr val="C00000"/>
                </a:solidFill>
              </a:rPr>
              <a:t>Fidelem</a:t>
            </a:r>
            <a:r>
              <a:rPr lang="cs-CZ" sz="3200" b="1" dirty="0" smtClean="0">
                <a:solidFill>
                  <a:srgbClr val="C00000"/>
                </a:solidFill>
              </a:rPr>
              <a:t> </a:t>
            </a:r>
            <a:r>
              <a:rPr lang="cs-CZ" sz="3200" b="1" dirty="0" err="1" smtClean="0">
                <a:solidFill>
                  <a:srgbClr val="C00000"/>
                </a:solidFill>
              </a:rPr>
              <a:t>Castrem</a:t>
            </a:r>
            <a:r>
              <a:rPr lang="cs-CZ" sz="3200" b="1" dirty="0" smtClean="0">
                <a:solidFill>
                  <a:srgbClr val="C00000"/>
                </a:solidFill>
              </a:rPr>
              <a:t>.</a:t>
            </a: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lang="cs-CZ" sz="3200" b="1" dirty="0" smtClean="0">
              <a:latin typeface="Monotype Corsiva" pitchFamily="66" charset="0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AutoNum type="arabicPeriod"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L="514350" marR="0" lvl="0" indent="-51435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noProof="0" dirty="0" smtClean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200" b="1" i="0" u="none" strike="noStrike" kern="1200" cap="none" spc="0" normalizeH="0" baseline="0" noProof="0" dirty="0">
              <a:ln>
                <a:noFill/>
              </a:ln>
              <a:uLnTx/>
              <a:uFillTx/>
              <a:latin typeface="Monotype Corsiva" pitchFamily="66" charset="0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286248" y="1142984"/>
            <a:ext cx="4500594" cy="3714776"/>
          </a:xfrm>
          <a:gradFill>
            <a:gsLst>
              <a:gs pos="0">
                <a:schemeClr val="accent6">
                  <a:lumMod val="75000"/>
                </a:schemeClr>
              </a:gs>
              <a:gs pos="50000">
                <a:schemeClr val="accent6">
                  <a:lumMod val="40000"/>
                  <a:lumOff val="60000"/>
                </a:schemeClr>
              </a:gs>
              <a:gs pos="100000">
                <a:schemeClr val="bg1"/>
              </a:gs>
            </a:gsLst>
            <a:lin ang="3600000" scaled="0"/>
          </a:gradFill>
          <a:ln w="19050">
            <a:solidFill>
              <a:schemeClr val="tx1"/>
            </a:solidFill>
          </a:ln>
          <a:effectLst>
            <a:outerShdw blurRad="50800" dist="88900" dir="5400000" algn="ctr" rotWithShape="0">
              <a:srgbClr val="000000">
                <a:alpha val="43137"/>
              </a:srgbClr>
            </a:outerShdw>
          </a:effectLst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Vyberte si jeden </a:t>
            </a:r>
            <a:r>
              <a:rPr lang="cs-CZ" sz="36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z citátů 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autora a vyložte  jej  vlastními slovy.</a:t>
            </a:r>
          </a:p>
          <a:p>
            <a:pPr marL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  <a:p>
            <a:pPr marL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  <a:hlinkClick r:id="rId2"/>
              </a:rPr>
              <a:t>http://azcitaty.cz/citaty/gabriel-garcia-marquez/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85918" y="5286388"/>
            <a:ext cx="691554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Konec prezentace</a:t>
            </a:r>
            <a:endParaRPr lang="cs-CZ" sz="7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43372" y="857232"/>
            <a:ext cx="4572000" cy="2523768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Minulost je lež, paměť nezná cesty zpátky, k někdejším jarům už se vrátit nelze a nejvytrvalejší láska je koneckonců něco pomíjivého.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24000" b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-214346" y="0"/>
            <a:ext cx="4429156" cy="857232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4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pic>
        <p:nvPicPr>
          <p:cNvPr id="1028" name="Picture 4" descr="File:Garcia Marquez Plaque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email"/>
          <a:srcRect/>
          <a:stretch>
            <a:fillRect/>
          </a:stretch>
        </p:blipFill>
        <p:spPr bwMode="auto">
          <a:xfrm>
            <a:off x="214282" y="857232"/>
            <a:ext cx="4219575" cy="5715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4" name="Picture 10" descr="File:Gabogabo.jpg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14876" y="214290"/>
            <a:ext cx="3929090" cy="25637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36" name="Picture 12" descr="File:Gabriel Garcia Marques.pn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email"/>
          <a:srcRect/>
          <a:stretch>
            <a:fillRect/>
          </a:stretch>
        </p:blipFill>
        <p:spPr bwMode="auto">
          <a:xfrm>
            <a:off x="4786314" y="2857496"/>
            <a:ext cx="3857652" cy="385765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alphaModFix amt="87000"/>
            <a:lum/>
          </a:blip>
          <a:srcRect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4214810" cy="714380"/>
          </a:xfrm>
          <a:ln w="0">
            <a:noFill/>
          </a:ln>
        </p:spPr>
        <p:txBody>
          <a:bodyPr>
            <a:normAutofit fontScale="90000"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Použitá literatura a zdroje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714356"/>
            <a:ext cx="8643998" cy="5643602"/>
          </a:xfrm>
          <a:ln w="25400">
            <a:solidFill>
              <a:schemeClr val="tx1"/>
            </a:solidFill>
          </a:ln>
        </p:spPr>
        <p:txBody>
          <a:bodyPr>
            <a:normAutofit fontScale="70000" lnSpcReduction="20000"/>
          </a:bodyPr>
          <a:lstStyle/>
          <a:p>
            <a:pPr lvl="0"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 lvl="0"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KARPATSKÝ, Dušan. </a:t>
            </a:r>
            <a:r>
              <a:rPr lang="cs-CZ" sz="3100" i="1" dirty="0" smtClean="0">
                <a:solidFill>
                  <a:prstClr val="black"/>
                </a:solidFill>
              </a:rPr>
              <a:t>Labyrint literatury. </a:t>
            </a:r>
            <a:r>
              <a:rPr lang="cs-CZ" sz="3100" dirty="0" smtClean="0">
                <a:solidFill>
                  <a:prstClr val="black"/>
                </a:solidFill>
              </a:rPr>
              <a:t>Praha: Albatros, 2008, ISBN 13-752-008.</a:t>
            </a:r>
          </a:p>
          <a:p>
            <a:pPr>
              <a:buFont typeface="Wingdings" pitchFamily="2" charset="2"/>
              <a:buChar char="§"/>
            </a:pPr>
            <a:r>
              <a:rPr lang="cs-CZ" sz="3100" dirty="0" smtClean="0"/>
              <a:t>MÁRQUEZ, Gabriel </a:t>
            </a:r>
            <a:r>
              <a:rPr lang="cs-CZ" sz="3100" dirty="0" err="1" smtClean="0"/>
              <a:t>García</a:t>
            </a:r>
            <a:r>
              <a:rPr lang="cs-CZ" sz="3100" dirty="0" smtClean="0"/>
              <a:t>. </a:t>
            </a:r>
            <a:r>
              <a:rPr lang="cs-CZ" sz="3100" i="1" dirty="0" smtClean="0"/>
              <a:t>Sto roků samoty</a:t>
            </a:r>
            <a:r>
              <a:rPr lang="cs-CZ" sz="3100" dirty="0" smtClean="0"/>
              <a:t>. Praha: </a:t>
            </a:r>
            <a:r>
              <a:rPr lang="cs-CZ" sz="3100" dirty="0" err="1" smtClean="0"/>
              <a:t>Ikar</a:t>
            </a:r>
            <a:r>
              <a:rPr lang="cs-CZ" sz="3100" dirty="0" smtClean="0"/>
              <a:t>, 1999, ISBN 80-7118-429-2.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    SOCHROVÁ, Marie. Literatura v kostce pro střední školy. Havlíčkův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100" dirty="0" smtClean="0">
                <a:solidFill>
                  <a:prstClr val="black"/>
                </a:solidFill>
              </a:rPr>
              <a:t>      Brod:   Fragment, 1999, ISBN 80-7200-332-1.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/>
              <a:t>    SOUKAL, Josef a kol. </a:t>
            </a:r>
            <a:r>
              <a:rPr lang="cs-CZ" sz="3100" i="1" dirty="0" smtClean="0"/>
              <a:t>Literatura pro IV. ročník gymnázií</a:t>
            </a:r>
            <a:r>
              <a:rPr lang="cs-CZ" sz="3100" dirty="0" smtClean="0"/>
              <a:t>. Praha: SPN,    </a:t>
            </a:r>
          </a:p>
          <a:p>
            <a:pPr marL="0" lvl="0" indent="0">
              <a:spcBef>
                <a:spcPts val="0"/>
              </a:spcBef>
              <a:buNone/>
            </a:pPr>
            <a:r>
              <a:rPr lang="cs-CZ" sz="3100" dirty="0" smtClean="0"/>
              <a:t>      2005, ISBN 80-7235-311.</a:t>
            </a: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    </a:t>
            </a:r>
            <a:r>
              <a:rPr lang="cs-CZ" sz="3100" dirty="0" smtClean="0">
                <a:solidFill>
                  <a:prstClr val="black"/>
                </a:solidFill>
                <a:hlinkClick r:id="rId3"/>
              </a:rPr>
              <a:t>http://cs.wikipedia.org/wiki/Gabriel_Garc%C3%ADa_M%C3%A1rquez</a:t>
            </a: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    </a:t>
            </a:r>
            <a:r>
              <a:rPr lang="cs-CZ" sz="3100" dirty="0" smtClean="0">
                <a:solidFill>
                  <a:prstClr val="black"/>
                </a:solidFill>
                <a:hlinkClick r:id="rId4"/>
              </a:rPr>
              <a:t>http://cs.wikipedia.org/wiki/Magick%C3%BD_realismus</a:t>
            </a: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    </a:t>
            </a:r>
            <a:r>
              <a:rPr lang="cs-CZ" sz="3100" dirty="0" smtClean="0">
                <a:solidFill>
                  <a:prstClr val="black"/>
                </a:solidFill>
                <a:hlinkClick r:id="rId5"/>
              </a:rPr>
              <a:t>http://www.</a:t>
            </a:r>
            <a:r>
              <a:rPr lang="cs-CZ" sz="3100" dirty="0" err="1" smtClean="0">
                <a:solidFill>
                  <a:prstClr val="black"/>
                </a:solidFill>
                <a:hlinkClick r:id="rId5"/>
              </a:rPr>
              <a:t>iliteratura.cz</a:t>
            </a:r>
            <a:r>
              <a:rPr lang="cs-CZ" sz="3100" dirty="0" smtClean="0">
                <a:solidFill>
                  <a:prstClr val="black"/>
                </a:solidFill>
                <a:hlinkClick r:id="rId5"/>
              </a:rPr>
              <a:t>/</a:t>
            </a:r>
            <a:r>
              <a:rPr lang="cs-CZ" sz="3100" dirty="0" err="1" smtClean="0">
                <a:solidFill>
                  <a:prstClr val="black"/>
                </a:solidFill>
                <a:hlinkClick r:id="rId5"/>
              </a:rPr>
              <a:t>Clanek</a:t>
            </a:r>
            <a:r>
              <a:rPr lang="cs-CZ" sz="3100" dirty="0" smtClean="0">
                <a:solidFill>
                  <a:prstClr val="black"/>
                </a:solidFill>
                <a:hlinkClick r:id="rId5"/>
              </a:rPr>
              <a:t>/14963/</a:t>
            </a:r>
            <a:r>
              <a:rPr lang="cs-CZ" sz="3100" dirty="0" err="1" smtClean="0">
                <a:solidFill>
                  <a:prstClr val="black"/>
                </a:solidFill>
                <a:hlinkClick r:id="rId5"/>
              </a:rPr>
              <a:t>garcia</a:t>
            </a:r>
            <a:r>
              <a:rPr lang="cs-CZ" sz="3100" dirty="0" smtClean="0">
                <a:solidFill>
                  <a:prstClr val="black"/>
                </a:solidFill>
                <a:hlinkClick r:id="rId5"/>
              </a:rPr>
              <a:t>-</a:t>
            </a:r>
            <a:r>
              <a:rPr lang="cs-CZ" sz="3100" dirty="0" err="1" smtClean="0">
                <a:solidFill>
                  <a:prstClr val="black"/>
                </a:solidFill>
                <a:hlinkClick r:id="rId5"/>
              </a:rPr>
              <a:t>marquez</a:t>
            </a:r>
            <a:r>
              <a:rPr lang="cs-CZ" sz="3100" dirty="0" smtClean="0">
                <a:solidFill>
                  <a:prstClr val="black"/>
                </a:solidFill>
                <a:hlinkClick r:id="rId5"/>
              </a:rPr>
              <a:t>-</a:t>
            </a:r>
            <a:r>
              <a:rPr lang="cs-CZ" sz="3100" dirty="0" err="1" smtClean="0">
                <a:solidFill>
                  <a:prstClr val="black"/>
                </a:solidFill>
                <a:hlinkClick r:id="rId5"/>
              </a:rPr>
              <a:t>gabriel</a:t>
            </a:r>
            <a:r>
              <a:rPr lang="cs-CZ" sz="3100" dirty="0" smtClean="0">
                <a:solidFill>
                  <a:prstClr val="black"/>
                </a:solidFill>
                <a:hlinkClick r:id="rId5"/>
              </a:rPr>
              <a:t>-2</a:t>
            </a: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    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http://www.</a:t>
            </a:r>
            <a:r>
              <a:rPr lang="cs-CZ" sz="3100" dirty="0" err="1" smtClean="0">
                <a:solidFill>
                  <a:prstClr val="black"/>
                </a:solidFill>
                <a:hlinkClick r:id="rId6"/>
              </a:rPr>
              <a:t>iliteratura.cz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/</a:t>
            </a:r>
            <a:r>
              <a:rPr lang="cs-CZ" sz="3100" dirty="0" err="1" smtClean="0">
                <a:solidFill>
                  <a:prstClr val="black"/>
                </a:solidFill>
                <a:hlinkClick r:id="rId6"/>
              </a:rPr>
              <a:t>Clanek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/18997/</a:t>
            </a:r>
            <a:r>
              <a:rPr lang="cs-CZ" sz="3100" dirty="0" err="1" smtClean="0">
                <a:solidFill>
                  <a:prstClr val="black"/>
                </a:solidFill>
                <a:hlinkClick r:id="rId6"/>
              </a:rPr>
              <a:t>garcia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-</a:t>
            </a:r>
            <a:r>
              <a:rPr lang="cs-CZ" sz="3100" dirty="0" err="1" smtClean="0">
                <a:solidFill>
                  <a:prstClr val="black"/>
                </a:solidFill>
                <a:hlinkClick r:id="rId6"/>
              </a:rPr>
              <a:t>marquez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-</a:t>
            </a:r>
            <a:r>
              <a:rPr lang="cs-CZ" sz="3100" dirty="0" err="1" smtClean="0">
                <a:solidFill>
                  <a:prstClr val="black"/>
                </a:solidFill>
                <a:hlinkClick r:id="rId6"/>
              </a:rPr>
              <a:t>gabriel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-</a:t>
            </a:r>
            <a:r>
              <a:rPr lang="cs-CZ" sz="3100" dirty="0" err="1" smtClean="0">
                <a:solidFill>
                  <a:prstClr val="black"/>
                </a:solidFill>
                <a:hlinkClick r:id="rId6"/>
              </a:rPr>
              <a:t>zit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-abych-mohl-</a:t>
            </a:r>
            <a:r>
              <a:rPr lang="cs-CZ" sz="3100" dirty="0" err="1" smtClean="0">
                <a:solidFill>
                  <a:prstClr val="black"/>
                </a:solidFill>
                <a:hlinkClick r:id="rId6"/>
              </a:rPr>
              <a:t>vypravet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-s-</a:t>
            </a:r>
            <a:r>
              <a:rPr lang="cs-CZ" sz="3100" dirty="0" err="1" smtClean="0">
                <a:solidFill>
                  <a:prstClr val="black"/>
                </a:solidFill>
                <a:hlinkClick r:id="rId6"/>
              </a:rPr>
              <a:t>komentarem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-</a:t>
            </a:r>
            <a:r>
              <a:rPr lang="cs-CZ" sz="3100" dirty="0" err="1" smtClean="0">
                <a:solidFill>
                  <a:prstClr val="black"/>
                </a:solidFill>
                <a:hlinkClick r:id="rId6"/>
              </a:rPr>
              <a:t>cast</a:t>
            </a:r>
            <a:r>
              <a:rPr lang="cs-CZ" sz="3100" dirty="0" smtClean="0">
                <a:solidFill>
                  <a:prstClr val="black"/>
                </a:solidFill>
                <a:hlinkClick r:id="rId6"/>
              </a:rPr>
              <a:t>-2</a:t>
            </a: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  <a:hlinkClick r:id="rId7"/>
              </a:rPr>
              <a:t> </a:t>
            </a:r>
            <a:r>
              <a:rPr lang="cs-CZ" sz="3100" dirty="0" smtClean="0">
                <a:solidFill>
                  <a:prstClr val="black"/>
                </a:solidFill>
              </a:rPr>
              <a:t>   </a:t>
            </a:r>
            <a:r>
              <a:rPr lang="cs-CZ" sz="3100" dirty="0" smtClean="0">
                <a:solidFill>
                  <a:prstClr val="black"/>
                </a:solidFill>
                <a:hlinkClick r:id="rId7"/>
              </a:rPr>
              <a:t>http://cs.wikipedia.org/wiki/Sto_rok%C5%AF_samoty</a:t>
            </a: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    </a:t>
            </a:r>
            <a:r>
              <a:rPr lang="cs-CZ" sz="3100" dirty="0" smtClean="0">
                <a:solidFill>
                  <a:prstClr val="black"/>
                </a:solidFill>
                <a:hlinkClick r:id="rId8"/>
              </a:rPr>
              <a:t>http://www.spisovatele.</a:t>
            </a:r>
            <a:r>
              <a:rPr lang="cs-CZ" sz="3100" dirty="0" err="1" smtClean="0">
                <a:solidFill>
                  <a:prstClr val="black"/>
                </a:solidFill>
                <a:hlinkClick r:id="rId8"/>
              </a:rPr>
              <a:t>cz</a:t>
            </a:r>
            <a:r>
              <a:rPr lang="cs-CZ" sz="3100" dirty="0" smtClean="0">
                <a:solidFill>
                  <a:prstClr val="black"/>
                </a:solidFill>
                <a:hlinkClick r:id="rId8"/>
              </a:rPr>
              <a:t>/</a:t>
            </a:r>
            <a:r>
              <a:rPr lang="cs-CZ" sz="3100" dirty="0" err="1" smtClean="0">
                <a:solidFill>
                  <a:prstClr val="black"/>
                </a:solidFill>
                <a:hlinkClick r:id="rId8"/>
              </a:rPr>
              <a:t>gabriel</a:t>
            </a:r>
            <a:r>
              <a:rPr lang="cs-CZ" sz="3100" dirty="0" smtClean="0">
                <a:solidFill>
                  <a:prstClr val="black"/>
                </a:solidFill>
                <a:hlinkClick r:id="rId8"/>
              </a:rPr>
              <a:t>-</a:t>
            </a:r>
            <a:r>
              <a:rPr lang="cs-CZ" sz="3100" dirty="0" err="1" smtClean="0">
                <a:solidFill>
                  <a:prstClr val="black"/>
                </a:solidFill>
                <a:hlinkClick r:id="rId8"/>
              </a:rPr>
              <a:t>garcia</a:t>
            </a:r>
            <a:r>
              <a:rPr lang="cs-CZ" sz="3100" dirty="0" smtClean="0">
                <a:solidFill>
                  <a:prstClr val="black"/>
                </a:solidFill>
                <a:hlinkClick r:id="rId8"/>
              </a:rPr>
              <a:t>-</a:t>
            </a:r>
            <a:r>
              <a:rPr lang="cs-CZ" sz="3100" dirty="0" err="1" smtClean="0">
                <a:solidFill>
                  <a:prstClr val="black"/>
                </a:solidFill>
                <a:hlinkClick r:id="rId8"/>
              </a:rPr>
              <a:t>marquez</a:t>
            </a: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    </a:t>
            </a:r>
            <a:r>
              <a:rPr lang="cs-CZ" sz="3100" dirty="0" smtClean="0">
                <a:solidFill>
                  <a:prstClr val="black"/>
                </a:solidFill>
                <a:hlinkClick r:id="rId9"/>
              </a:rPr>
              <a:t>http://azcitaty.cz/citaty/gabriel-garcia-marquez/</a:t>
            </a: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    </a:t>
            </a:r>
            <a:r>
              <a:rPr lang="cs-CZ" sz="3100" dirty="0" smtClean="0">
                <a:solidFill>
                  <a:prstClr val="black"/>
                </a:solidFill>
                <a:hlinkClick r:id="rId10"/>
              </a:rPr>
              <a:t>http://www.</a:t>
            </a:r>
            <a:r>
              <a:rPr lang="cs-CZ" sz="3100" dirty="0" err="1" smtClean="0">
                <a:solidFill>
                  <a:prstClr val="black"/>
                </a:solidFill>
                <a:hlinkClick r:id="rId10"/>
              </a:rPr>
              <a:t>csfd.cz</a:t>
            </a:r>
            <a:r>
              <a:rPr lang="cs-CZ" sz="3100" dirty="0" smtClean="0">
                <a:solidFill>
                  <a:prstClr val="black"/>
                </a:solidFill>
                <a:hlinkClick r:id="rId10"/>
              </a:rPr>
              <a:t>/film/32615-kronika-</a:t>
            </a:r>
            <a:r>
              <a:rPr lang="cs-CZ" sz="3100" dirty="0" err="1" smtClean="0">
                <a:solidFill>
                  <a:prstClr val="black"/>
                </a:solidFill>
                <a:hlinkClick r:id="rId10"/>
              </a:rPr>
              <a:t>ohlasene</a:t>
            </a:r>
            <a:r>
              <a:rPr lang="cs-CZ" sz="3100" dirty="0" smtClean="0">
                <a:solidFill>
                  <a:prstClr val="black"/>
                </a:solidFill>
                <a:hlinkClick r:id="rId10"/>
              </a:rPr>
              <a:t>-smrti/</a:t>
            </a: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r>
              <a:rPr lang="cs-CZ" sz="3100" dirty="0" smtClean="0">
                <a:solidFill>
                  <a:prstClr val="black"/>
                </a:solidFill>
              </a:rPr>
              <a:t>    Archiv autorky.</a:t>
            </a:r>
          </a:p>
          <a:p>
            <a:pPr marL="0" lvl="0" indent="0">
              <a:spcBef>
                <a:spcPts val="0"/>
              </a:spcBef>
              <a:buNone/>
            </a:pP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31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 marL="0" lvl="0" indent="0">
              <a:spcBef>
                <a:spcPts val="0"/>
              </a:spcBef>
              <a:buFont typeface="Wingdings" pitchFamily="2" charset="2"/>
              <a:buChar char="§"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 lvl="0">
              <a:buNone/>
            </a:pPr>
            <a:endParaRPr lang="cs-CZ" sz="2000" dirty="0" smtClean="0">
              <a:solidFill>
                <a:prstClr val="black"/>
              </a:solidFill>
            </a:endParaRPr>
          </a:p>
          <a:p>
            <a:pPr>
              <a:buFont typeface="Courier New" pitchFamily="49" charset="0"/>
              <a:buChar char="o"/>
            </a:pPr>
            <a:endParaRPr lang="cs-CZ" sz="2000" dirty="0" smtClean="0"/>
          </a:p>
          <a:p>
            <a:pPr>
              <a:buFont typeface="Courier New" pitchFamily="49" charset="0"/>
              <a:buChar char="o"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57158" y="142852"/>
            <a:ext cx="3357586" cy="714380"/>
          </a:xfrm>
          <a:ln w="0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notype Corsiva" pitchFamily="66" charset="0"/>
              </a:rPr>
              <a:t>Obrazový materiál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onotype Corsiva" pitchFamily="66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285720" y="857208"/>
            <a:ext cx="8643998" cy="5500750"/>
          </a:xfrm>
          <a:ln w="254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hlinkClick r:id="rId3"/>
              </a:rPr>
              <a:t>http://commons.wikimedia.org/wiki/File:Gabriel_Garcia_Marquez_1984.jpg</a:t>
            </a:r>
            <a:r>
              <a:rPr lang="cs-CZ" sz="2400" dirty="0" smtClean="0"/>
              <a:t> (pozadí)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hlinkClick r:id="rId4"/>
              </a:rPr>
              <a:t>http://en.wikipedia.org/wiki/File:Gabriel_Marquez_Signature.png</a:t>
            </a:r>
            <a:r>
              <a:rPr lang="cs-CZ" sz="2400" dirty="0" smtClean="0"/>
              <a:t> (podpis, snímek 3)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hlinkClick r:id="rId5"/>
              </a:rPr>
              <a:t>http://commons.wikimedia.org/wiki/File:Garcia_Marquez_Plaque.jpg</a:t>
            </a:r>
            <a:r>
              <a:rPr lang="cs-CZ" sz="2400" dirty="0" smtClean="0"/>
              <a:t> (snímek 19)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hlinkClick r:id="rId6"/>
              </a:rPr>
              <a:t>http://commons.wikimedia.org/wiki/File:Gabogabo.jpg</a:t>
            </a:r>
            <a:r>
              <a:rPr lang="cs-CZ" sz="2400" dirty="0" smtClean="0"/>
              <a:t> (autogramiáda, snímek 19)</a:t>
            </a:r>
          </a:p>
          <a:p>
            <a:pPr>
              <a:buFont typeface="Wingdings" pitchFamily="2" charset="2"/>
              <a:buChar char="§"/>
            </a:pPr>
            <a:r>
              <a:rPr lang="cs-CZ" sz="2400" dirty="0" smtClean="0">
                <a:hlinkClick r:id="rId7"/>
              </a:rPr>
              <a:t>http://commons.wikimedia.org/wiki/File:Gabriel_Garcia_Marques.png</a:t>
            </a:r>
            <a:r>
              <a:rPr lang="cs-CZ" sz="2400" dirty="0" smtClean="0"/>
              <a:t> (snímek 19)</a:t>
            </a:r>
          </a:p>
          <a:p>
            <a:pPr algn="just">
              <a:buFont typeface="Wingdings" pitchFamily="2" charset="2"/>
              <a:buChar char="§"/>
            </a:pPr>
            <a:r>
              <a:rPr lang="cs-CZ" sz="2400" dirty="0" smtClean="0"/>
              <a:t>Archiv autorky (pozadí).</a:t>
            </a:r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Font typeface="Wingdings" pitchFamily="2" charset="2"/>
              <a:buChar char="§"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spd="slow">
    <p:cu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1862</TotalTime>
  <Words>1376</Words>
  <Application>Microsoft Office PowerPoint</Application>
  <PresentationFormat>Předvádění na obrazovce (4:3)</PresentationFormat>
  <Paragraphs>165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Motiv sady Office</vt:lpstr>
      <vt:lpstr>Snímek 1</vt:lpstr>
      <vt:lpstr>Snímek 2</vt:lpstr>
      <vt:lpstr>Gabriel García Márquez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Obrazový materiál</vt:lpstr>
      <vt:lpstr>Použitá literatura a zdroje</vt:lpstr>
      <vt:lpstr>Obrazový materiál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G. G. Márquez</dc:title>
  <dc:subject>DUM 25</dc:subject>
  <dc:creator>LN</dc:creator>
  <cp:lastModifiedBy>Alice</cp:lastModifiedBy>
  <cp:revision>136</cp:revision>
  <dcterms:created xsi:type="dcterms:W3CDTF">2014-01-19T07:36:07Z</dcterms:created>
  <dcterms:modified xsi:type="dcterms:W3CDTF">2014-03-25T00:13:34Z</dcterms:modified>
</cp:coreProperties>
</file>