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4"/>
  </p:notesMasterIdLst>
  <p:sldIdLst>
    <p:sldId id="530" r:id="rId2"/>
    <p:sldId id="531" r:id="rId3"/>
    <p:sldId id="533" r:id="rId4"/>
    <p:sldId id="549" r:id="rId5"/>
    <p:sldId id="550" r:id="rId6"/>
    <p:sldId id="541" r:id="rId7"/>
    <p:sldId id="543" r:id="rId8"/>
    <p:sldId id="534" r:id="rId9"/>
    <p:sldId id="537" r:id="rId10"/>
    <p:sldId id="539" r:id="rId11"/>
    <p:sldId id="540" r:id="rId12"/>
    <p:sldId id="532" r:id="rId13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3329DB14-DFFC-48CA-8497-F82CB405A1BB}">
          <p14:sldIdLst>
            <p14:sldId id="530"/>
            <p14:sldId id="531"/>
            <p14:sldId id="549"/>
            <p14:sldId id="550"/>
            <p14:sldId id="551"/>
            <p14:sldId id="555"/>
            <p14:sldId id="556"/>
            <p14:sldId id="552"/>
            <p14:sldId id="557"/>
            <p14:sldId id="559"/>
            <p14:sldId id="558"/>
            <p14:sldId id="553"/>
            <p14:sldId id="562"/>
            <p14:sldId id="560"/>
            <p14:sldId id="532"/>
          </p14:sldIdLst>
        </p14:section>
      </p14:sectionLst>
    </p:ex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69" autoAdjust="0"/>
    <p:restoredTop sz="94201" autoAdjust="0"/>
  </p:normalViewPr>
  <p:slideViewPr>
    <p:cSldViewPr>
      <p:cViewPr varScale="1">
        <p:scale>
          <a:sx n="70" d="100"/>
          <a:sy n="70" d="100"/>
        </p:scale>
        <p:origin x="-97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82BE70D-4CFC-49E4-BC38-263CF2206983}" type="datetimeFigureOut">
              <a:rPr lang="cs-CZ"/>
              <a:pPr>
                <a:defRPr/>
              </a:pPr>
              <a:t>25.3.2014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6B978D2-0E56-456D-81FE-AA95F24888B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14012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EBC75F-4005-488D-8371-73C0437742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  <a:lvl2pPr>
              <a:lnSpc>
                <a:spcPct val="150000"/>
              </a:lnSpc>
              <a:defRPr>
                <a:solidFill>
                  <a:schemeClr val="tx2"/>
                </a:solidFill>
              </a:defRPr>
            </a:lvl2pPr>
            <a:lvl3pPr>
              <a:lnSpc>
                <a:spcPct val="150000"/>
              </a:lnSpc>
              <a:defRPr>
                <a:solidFill>
                  <a:schemeClr val="tx2"/>
                </a:solidFill>
              </a:defRPr>
            </a:lvl3pPr>
            <a:lvl4pPr>
              <a:lnSpc>
                <a:spcPct val="150000"/>
              </a:lnSpc>
              <a:defRPr>
                <a:solidFill>
                  <a:schemeClr val="tx2"/>
                </a:solidFill>
              </a:defRPr>
            </a:lvl4pPr>
            <a:lvl5pPr>
              <a:lnSpc>
                <a:spcPct val="150000"/>
              </a:lnSpc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B8D87C-EDF4-421A-B98D-FD84BB8B4C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2567BB-3CC0-4D53-B69E-6F41856476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8F8EDB-DB75-4FEB-B26E-37A0592185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C869BA-1DA8-408D-9041-FBE357E315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DFE61-429F-4F1D-B7A3-FE882D33406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FF8BC9-768C-438D-A76A-8C610D7B6F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B09A9F-96FF-4670-8259-8E4EEA32C5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19E7C1-C649-4FCB-9CBB-1C4BCF757E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BA48B1-AF52-4EA9-AFB7-D63821EF0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35C65B-ECFE-47E0-8085-40809EFE08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A322D2-FA4B-46F7-8088-6B9F8FE9FA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9CDB507-9753-4543-A0BD-4A683DEFB3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Calibri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Calibri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Calibri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Calibri" pitchFamily="34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9.bin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844554" y="5733256"/>
            <a:ext cx="5643602" cy="997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51520" y="2132856"/>
            <a:ext cx="8892480" cy="3323987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itchFamily="18" charset="0"/>
              </a:rPr>
              <a:t>Název školy: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marL="1882775" lvl="0" indent="-1882775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000" b="1" i="1" dirty="0" smtClean="0">
                <a:ea typeface="Calibri" pitchFamily="34" charset="0"/>
                <a:cs typeface="Times New Roman" pitchFamily="18" charset="0"/>
              </a:rPr>
              <a:t>VY_32_INOVACE_2C_15_Opakování reakcí alkenů a </a:t>
            </a:r>
            <a:r>
              <a:rPr lang="cs-CZ" sz="2000" b="1" i="1" dirty="0" err="1" smtClean="0">
                <a:ea typeface="Calibri" pitchFamily="34" charset="0"/>
                <a:cs typeface="Times New Roman" pitchFamily="18" charset="0"/>
              </a:rPr>
              <a:t>alkynů</a:t>
            </a:r>
            <a:endParaRPr lang="cs-CZ" sz="2000" b="1" i="1" dirty="0" smtClean="0">
              <a:latin typeface="Calibri" panose="020F0502020204030204" pitchFamily="34" charset="0"/>
              <a:ea typeface="Calibri" pitchFamily="34" charset="0"/>
              <a:cs typeface="Times New Roman" pitchFamily="18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Organická chemie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březen 2014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Sexta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Mgr. Miroslav Pražienka</a:t>
            </a: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1026" name="Picture 2" descr="GYMLOVO_logo BRV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6652"/>
            <a:ext cx="1620180" cy="162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93185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48972" cy="5004555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Materiál slouží k </a:t>
            </a:r>
            <a:r>
              <a:rPr lang="cs-CZ" sz="2400" dirty="0" smtClean="0">
                <a:solidFill>
                  <a:schemeClr val="tx1"/>
                </a:solidFill>
              </a:rPr>
              <a:t>aktivnímu opakování reaktivity nenasycených uhlovodíků.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Fakta </a:t>
            </a:r>
            <a:r>
              <a:rPr lang="cs-CZ" sz="2400" dirty="0">
                <a:solidFill>
                  <a:schemeClr val="tx1"/>
                </a:solidFill>
              </a:rPr>
              <a:t>psána písmem žluté barvy jsou pro žáky povinné poznámky k zápisu do jejich sešitů, bílé písmo označuje doplňující údaje.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Aktivita je připravena pro druhý ročník středních škol či odpovídající ročníky víceletých gymnázií.</a:t>
            </a:r>
          </a:p>
        </p:txBody>
      </p:sp>
    </p:spTree>
    <p:extLst>
      <p:ext uri="{BB962C8B-B14F-4D97-AF65-F5344CB8AC3E}">
        <p14:creationId xmlns:p14="http://schemas.microsoft.com/office/powerpoint/2010/main" xmlns="" val="2763844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1143000"/>
          </a:xfrm>
        </p:spPr>
        <p:txBody>
          <a:bodyPr/>
          <a:lstStyle/>
          <a:p>
            <a:r>
              <a:rPr lang="cs-CZ" sz="4000" dirty="0" smtClean="0"/>
              <a:t>Přehled reakcí alkenů a </a:t>
            </a:r>
            <a:r>
              <a:rPr lang="cs-CZ" sz="4000" dirty="0" err="1" smtClean="0"/>
              <a:t>alkynů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16832"/>
            <a:ext cx="8964488" cy="3603104"/>
          </a:xfrm>
        </p:spPr>
        <p:txBody>
          <a:bodyPr/>
          <a:lstStyle/>
          <a:p>
            <a:pPr lvl="0"/>
            <a:r>
              <a:rPr lang="cs-CZ" dirty="0" smtClean="0"/>
              <a:t>elektrofilní adice (halogenace, hydrogenace, hydratace a adice </a:t>
            </a:r>
            <a:r>
              <a:rPr lang="cs-CZ" dirty="0" err="1" smtClean="0"/>
              <a:t>halogenvodíku</a:t>
            </a:r>
            <a:r>
              <a:rPr lang="cs-CZ" dirty="0" smtClean="0"/>
              <a:t>)</a:t>
            </a:r>
          </a:p>
          <a:p>
            <a:pPr lvl="0"/>
            <a:r>
              <a:rPr lang="cs-CZ" dirty="0" smtClean="0"/>
              <a:t>polymerace</a:t>
            </a:r>
          </a:p>
          <a:p>
            <a:r>
              <a:rPr lang="cs-CZ" dirty="0" smtClean="0"/>
              <a:t>eliminace</a:t>
            </a:r>
          </a:p>
          <a:p>
            <a:r>
              <a:rPr lang="cs-CZ" dirty="0" smtClean="0"/>
              <a:t>oxidace (hoření)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712968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Proveď </a:t>
            </a:r>
            <a:r>
              <a:rPr lang="cs-CZ" sz="3200" dirty="0" err="1" smtClean="0">
                <a:solidFill>
                  <a:schemeClr val="tx1"/>
                </a:solidFill>
              </a:rPr>
              <a:t>heterolytické</a:t>
            </a:r>
            <a:r>
              <a:rPr lang="cs-CZ" sz="3200" dirty="0" smtClean="0">
                <a:solidFill>
                  <a:schemeClr val="tx1"/>
                </a:solidFill>
              </a:rPr>
              <a:t> štěpení u následujících molekul: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XY</a:t>
            </a:r>
          </a:p>
          <a:p>
            <a:r>
              <a:rPr lang="cs-CZ" dirty="0" smtClean="0"/>
              <a:t>HBr</a:t>
            </a:r>
          </a:p>
          <a:p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  <a:p>
            <a:r>
              <a:rPr lang="cs-CZ" dirty="0" smtClean="0"/>
              <a:t>Cl</a:t>
            </a:r>
            <a:r>
              <a:rPr lang="cs-CZ" baseline="-25000" dirty="0" smtClean="0"/>
              <a:t>2</a:t>
            </a:r>
          </a:p>
          <a:p>
            <a:r>
              <a:rPr lang="cs-CZ" dirty="0" smtClean="0"/>
              <a:t>H</a:t>
            </a:r>
            <a:r>
              <a:rPr lang="cs-CZ" baseline="-25000" dirty="0" smtClean="0"/>
              <a:t>2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712968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Řešení: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700808"/>
            <a:ext cx="7772400" cy="4395192"/>
          </a:xfrm>
        </p:spPr>
        <p:txBody>
          <a:bodyPr/>
          <a:lstStyle/>
          <a:p>
            <a:r>
              <a:rPr lang="cs-CZ" dirty="0" smtClean="0"/>
              <a:t>XY → X</a:t>
            </a:r>
            <a:r>
              <a:rPr lang="cs-CZ" baseline="30000" dirty="0" smtClean="0"/>
              <a:t>+</a:t>
            </a:r>
            <a:r>
              <a:rPr lang="cs-CZ" dirty="0" smtClean="0"/>
              <a:t> + Y</a:t>
            </a:r>
            <a:r>
              <a:rPr lang="cs-CZ" baseline="30000" dirty="0" smtClean="0"/>
              <a:t>-</a:t>
            </a:r>
            <a:r>
              <a:rPr lang="cs-CZ" dirty="0" smtClean="0"/>
              <a:t> (nebo X</a:t>
            </a:r>
            <a:r>
              <a:rPr lang="cs-CZ" baseline="30000" dirty="0" smtClean="0"/>
              <a:t>-</a:t>
            </a:r>
            <a:r>
              <a:rPr lang="cs-CZ" dirty="0" smtClean="0"/>
              <a:t> + Y</a:t>
            </a:r>
            <a:r>
              <a:rPr lang="cs-CZ" baseline="30000" dirty="0" smtClean="0"/>
              <a:t>+</a:t>
            </a:r>
            <a:r>
              <a:rPr lang="cs-CZ" dirty="0" smtClean="0"/>
              <a:t> )</a:t>
            </a:r>
          </a:p>
          <a:p>
            <a:r>
              <a:rPr lang="cs-CZ" dirty="0" smtClean="0"/>
              <a:t>HBr → H</a:t>
            </a:r>
            <a:r>
              <a:rPr lang="cs-CZ" baseline="30000" dirty="0" smtClean="0"/>
              <a:t>+</a:t>
            </a:r>
            <a:r>
              <a:rPr lang="cs-CZ" dirty="0" smtClean="0"/>
              <a:t> + Br</a:t>
            </a:r>
            <a:r>
              <a:rPr lang="cs-CZ" baseline="30000" dirty="0" smtClean="0"/>
              <a:t>-</a:t>
            </a:r>
            <a:r>
              <a:rPr lang="cs-CZ" dirty="0" smtClean="0"/>
              <a:t> </a:t>
            </a:r>
          </a:p>
          <a:p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O → H</a:t>
            </a:r>
            <a:r>
              <a:rPr lang="cs-CZ" baseline="30000" dirty="0" smtClean="0"/>
              <a:t>+</a:t>
            </a:r>
            <a:r>
              <a:rPr lang="cs-CZ" dirty="0" smtClean="0"/>
              <a:t> + OH</a:t>
            </a:r>
            <a:r>
              <a:rPr lang="cs-CZ" baseline="30000" dirty="0" smtClean="0"/>
              <a:t>-</a:t>
            </a:r>
            <a:r>
              <a:rPr lang="cs-CZ" dirty="0" smtClean="0"/>
              <a:t> </a:t>
            </a:r>
          </a:p>
          <a:p>
            <a:r>
              <a:rPr lang="cs-CZ" dirty="0" smtClean="0"/>
              <a:t>Cl</a:t>
            </a:r>
            <a:r>
              <a:rPr lang="cs-CZ" baseline="-25000" dirty="0" smtClean="0"/>
              <a:t>2</a:t>
            </a:r>
            <a:r>
              <a:rPr lang="cs-CZ" dirty="0" smtClean="0"/>
              <a:t> → Cl</a:t>
            </a:r>
            <a:r>
              <a:rPr lang="cs-CZ" baseline="30000" dirty="0" smtClean="0"/>
              <a:t>+</a:t>
            </a:r>
            <a:r>
              <a:rPr lang="cs-CZ" dirty="0" smtClean="0"/>
              <a:t> + </a:t>
            </a:r>
            <a:r>
              <a:rPr lang="cs-CZ" dirty="0" err="1" smtClean="0"/>
              <a:t>Cl</a:t>
            </a:r>
            <a:r>
              <a:rPr lang="cs-CZ" baseline="30000" dirty="0" smtClean="0"/>
              <a:t>-</a:t>
            </a:r>
            <a:r>
              <a:rPr lang="cs-CZ" dirty="0" smtClean="0"/>
              <a:t> </a:t>
            </a:r>
            <a:endParaRPr lang="cs-CZ" baseline="-25000" dirty="0" smtClean="0"/>
          </a:p>
          <a:p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 → H</a:t>
            </a:r>
            <a:r>
              <a:rPr lang="cs-CZ" baseline="30000" dirty="0" smtClean="0"/>
              <a:t>+</a:t>
            </a:r>
            <a:r>
              <a:rPr lang="cs-CZ" dirty="0" smtClean="0"/>
              <a:t> + </a:t>
            </a:r>
            <a:r>
              <a:rPr lang="cs-CZ" dirty="0" err="1" smtClean="0"/>
              <a:t>H</a:t>
            </a:r>
            <a:r>
              <a:rPr lang="cs-CZ" baseline="30000" dirty="0" smtClean="0"/>
              <a:t>-</a:t>
            </a:r>
            <a:r>
              <a:rPr lang="cs-CZ" dirty="0" smtClean="0"/>
              <a:t> </a:t>
            </a:r>
            <a:endParaRPr lang="cs-CZ" baseline="-25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892480" cy="1143000"/>
          </a:xfrm>
        </p:spPr>
        <p:txBody>
          <a:bodyPr/>
          <a:lstStyle/>
          <a:p>
            <a:r>
              <a:rPr lang="cs-CZ" sz="4000" dirty="0" smtClean="0"/>
              <a:t>Urči typ reakce u následujících schémat:</a:t>
            </a:r>
            <a:endParaRPr lang="cs-CZ" sz="4000" dirty="0"/>
          </a:p>
        </p:txBody>
      </p:sp>
      <p:graphicFrame>
        <p:nvGraphicFramePr>
          <p:cNvPr id="37892" name="Object 4"/>
          <p:cNvGraphicFramePr>
            <a:graphicFrameLocks noChangeAspect="1"/>
          </p:cNvGraphicFramePr>
          <p:nvPr/>
        </p:nvGraphicFramePr>
        <p:xfrm>
          <a:off x="467544" y="980728"/>
          <a:ext cx="8350536" cy="2160240"/>
        </p:xfrm>
        <a:graphic>
          <a:graphicData uri="http://schemas.openxmlformats.org/presentationml/2006/ole">
            <p:oleObj spid="_x0000_s37892" name="ChemSketch" r:id="rId3" imgW="4062960" imgH="1051560" progId="ACD.ChemSketch.20">
              <p:embed/>
            </p:oleObj>
          </a:graphicData>
        </a:graphic>
      </p:graphicFrame>
      <p:graphicFrame>
        <p:nvGraphicFramePr>
          <p:cNvPr id="37893" name="Object 5"/>
          <p:cNvGraphicFramePr>
            <a:graphicFrameLocks noChangeAspect="1"/>
          </p:cNvGraphicFramePr>
          <p:nvPr/>
        </p:nvGraphicFramePr>
        <p:xfrm>
          <a:off x="1547664" y="3356992"/>
          <a:ext cx="6192688" cy="1779987"/>
        </p:xfrm>
        <a:graphic>
          <a:graphicData uri="http://schemas.openxmlformats.org/presentationml/2006/ole">
            <p:oleObj spid="_x0000_s37893" name="ChemSketch" r:id="rId4" imgW="3297960" imgH="947880" progId="ACD.ChemSketch.20">
              <p:embed/>
            </p:oleObj>
          </a:graphicData>
        </a:graphic>
      </p:graphicFrame>
      <p:graphicFrame>
        <p:nvGraphicFramePr>
          <p:cNvPr id="37894" name="Object 6"/>
          <p:cNvGraphicFramePr>
            <a:graphicFrameLocks noChangeAspect="1"/>
          </p:cNvGraphicFramePr>
          <p:nvPr/>
        </p:nvGraphicFramePr>
        <p:xfrm>
          <a:off x="1259632" y="5301208"/>
          <a:ext cx="6767618" cy="1458267"/>
        </p:xfrm>
        <a:graphic>
          <a:graphicData uri="http://schemas.openxmlformats.org/presentationml/2006/ole">
            <p:oleObj spid="_x0000_s37894" name="ChemSketch" r:id="rId5" imgW="3426120" imgH="737640" progId="ACD.ChemSketch.20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892480" cy="1143000"/>
          </a:xfrm>
        </p:spPr>
        <p:txBody>
          <a:bodyPr/>
          <a:lstStyle/>
          <a:p>
            <a:r>
              <a:rPr lang="cs-CZ" sz="4000" dirty="0" smtClean="0">
                <a:solidFill>
                  <a:schemeClr val="tx1"/>
                </a:solidFill>
              </a:rPr>
              <a:t>Řešení: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 bwMode="auto">
          <a:xfrm>
            <a:off x="4211960" y="1565920"/>
            <a:ext cx="4608512" cy="1503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oxidace úplná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(hoření)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2,3,4-</a:t>
            </a: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trimethylpent</a:t>
            </a: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-2,4dienuu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 bwMode="auto">
          <a:xfrm>
            <a:off x="4932040" y="3284984"/>
            <a:ext cx="4608512" cy="1503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polymerace </a:t>
            </a: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but</a:t>
            </a: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-2-</a:t>
            </a: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enu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 bwMode="auto">
          <a:xfrm>
            <a:off x="5364088" y="5310336"/>
            <a:ext cx="4608512" cy="1503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elektrofilní</a:t>
            </a:r>
            <a:r>
              <a:rPr kumimoji="0" lang="cs-CZ" sz="2800" b="0" i="0" u="none" strike="noStrike" kern="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 adice</a:t>
            </a:r>
            <a:endParaRPr kumimoji="0" lang="cs-CZ" sz="28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 (</a:t>
            </a: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jodace</a:t>
            </a: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 </a:t>
            </a: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pent</a:t>
            </a: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j-ea"/>
                <a:cs typeface="+mj-cs"/>
              </a:rPr>
              <a:t>-2enu)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j-ea"/>
              <a:cs typeface="+mj-cs"/>
            </a:endParaRPr>
          </a:p>
        </p:txBody>
      </p:sp>
      <p:graphicFrame>
        <p:nvGraphicFramePr>
          <p:cNvPr id="39941" name="Object 5"/>
          <p:cNvGraphicFramePr>
            <a:graphicFrameLocks noChangeAspect="1"/>
          </p:cNvGraphicFramePr>
          <p:nvPr/>
        </p:nvGraphicFramePr>
        <p:xfrm>
          <a:off x="0" y="1124745"/>
          <a:ext cx="5287640" cy="1368152"/>
        </p:xfrm>
        <a:graphic>
          <a:graphicData uri="http://schemas.openxmlformats.org/presentationml/2006/ole">
            <p:oleObj spid="_x0000_s39941" name="ChemSketch" r:id="rId3" imgW="4062960" imgH="1051560" progId="ACD.ChemSketch.20">
              <p:embed/>
            </p:oleObj>
          </a:graphicData>
        </a:graphic>
      </p:graphicFrame>
      <p:graphicFrame>
        <p:nvGraphicFramePr>
          <p:cNvPr id="39942" name="Object 6"/>
          <p:cNvGraphicFramePr>
            <a:graphicFrameLocks noChangeAspect="1"/>
          </p:cNvGraphicFramePr>
          <p:nvPr/>
        </p:nvGraphicFramePr>
        <p:xfrm>
          <a:off x="755576" y="3356992"/>
          <a:ext cx="4608512" cy="1324312"/>
        </p:xfrm>
        <a:graphic>
          <a:graphicData uri="http://schemas.openxmlformats.org/presentationml/2006/ole">
            <p:oleObj spid="_x0000_s39942" name="ChemSketch" r:id="rId4" imgW="3297960" imgH="947880" progId="ACD.ChemSketch.20">
              <p:embed/>
            </p:oleObj>
          </a:graphicData>
        </a:graphic>
      </p:graphicFrame>
      <p:graphicFrame>
        <p:nvGraphicFramePr>
          <p:cNvPr id="39943" name="Object 7"/>
          <p:cNvGraphicFramePr>
            <a:graphicFrameLocks noChangeAspect="1"/>
          </p:cNvGraphicFramePr>
          <p:nvPr/>
        </p:nvGraphicFramePr>
        <p:xfrm>
          <a:off x="323528" y="5301208"/>
          <a:ext cx="5345675" cy="1152128"/>
        </p:xfrm>
        <a:graphic>
          <a:graphicData uri="http://schemas.openxmlformats.org/presentationml/2006/ole">
            <p:oleObj spid="_x0000_s39943" name="ChemSketch" r:id="rId5" imgW="3426120" imgH="737640" progId="ACD.ChemSketch.20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712968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Zapiš reakční schémata následujících reakcí: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(úroveň základní)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700808"/>
            <a:ext cx="7772400" cy="4395192"/>
          </a:xfrm>
        </p:spPr>
        <p:txBody>
          <a:bodyPr/>
          <a:lstStyle/>
          <a:p>
            <a:r>
              <a:rPr lang="cs-CZ" dirty="0" smtClean="0"/>
              <a:t>chlorace propenu</a:t>
            </a:r>
          </a:p>
          <a:p>
            <a:endParaRPr lang="cs-CZ" dirty="0" smtClean="0"/>
          </a:p>
          <a:p>
            <a:r>
              <a:rPr lang="cs-CZ" dirty="0" smtClean="0"/>
              <a:t>hoření </a:t>
            </a:r>
            <a:r>
              <a:rPr lang="cs-CZ" dirty="0" err="1" smtClean="0"/>
              <a:t>okt</a:t>
            </a:r>
            <a:r>
              <a:rPr lang="cs-CZ" dirty="0" smtClean="0"/>
              <a:t>-3-</a:t>
            </a:r>
            <a:r>
              <a:rPr lang="cs-CZ" dirty="0" err="1" smtClean="0"/>
              <a:t>ynu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adice jodovodíku na </a:t>
            </a:r>
            <a:r>
              <a:rPr lang="cs-CZ" dirty="0" err="1" smtClean="0"/>
              <a:t>cyklopenten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12968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Řešení: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836712"/>
            <a:ext cx="7772400" cy="5688632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chlorace propenu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hoření </a:t>
            </a:r>
            <a:r>
              <a:rPr lang="cs-CZ" dirty="0" err="1" smtClean="0">
                <a:solidFill>
                  <a:schemeClr val="tx1"/>
                </a:solidFill>
              </a:rPr>
              <a:t>okt</a:t>
            </a:r>
            <a:r>
              <a:rPr lang="cs-CZ" dirty="0" smtClean="0">
                <a:solidFill>
                  <a:schemeClr val="tx1"/>
                </a:solidFill>
              </a:rPr>
              <a:t>-3-</a:t>
            </a:r>
            <a:r>
              <a:rPr lang="cs-CZ" dirty="0" err="1" smtClean="0">
                <a:solidFill>
                  <a:schemeClr val="tx1"/>
                </a:solidFill>
              </a:rPr>
              <a:t>ynu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adice jodovodíku na </a:t>
            </a:r>
            <a:r>
              <a:rPr lang="cs-CZ" dirty="0" err="1" smtClean="0">
                <a:solidFill>
                  <a:schemeClr val="tx1"/>
                </a:solidFill>
              </a:rPr>
              <a:t>cyklopenten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79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3798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3800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 bwMode="auto">
          <a:xfrm>
            <a:off x="1475656" y="3212976"/>
            <a:ext cx="6768752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3200" kern="0" dirty="0" smtClean="0">
                <a:solidFill>
                  <a:schemeClr val="tx2"/>
                </a:solidFill>
              </a:rPr>
              <a:t>C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8</a:t>
            </a:r>
            <a:r>
              <a:rPr lang="cs-CZ" sz="3200" kern="0" dirty="0" smtClean="0">
                <a:solidFill>
                  <a:schemeClr val="tx2"/>
                </a:solidFill>
              </a:rPr>
              <a:t>H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14</a:t>
            </a:r>
            <a:r>
              <a:rPr lang="cs-CZ" sz="3200" kern="0" dirty="0" smtClean="0">
                <a:solidFill>
                  <a:schemeClr val="tx2"/>
                </a:solidFill>
              </a:rPr>
              <a:t> + 23/2 O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2</a:t>
            </a:r>
            <a:r>
              <a:rPr lang="cs-CZ" sz="3200" kern="0" dirty="0" smtClean="0">
                <a:solidFill>
                  <a:schemeClr val="tx2"/>
                </a:solidFill>
              </a:rPr>
              <a:t> → 8 CO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2</a:t>
            </a:r>
            <a:r>
              <a:rPr lang="cs-CZ" sz="3200" kern="0" dirty="0" smtClean="0">
                <a:solidFill>
                  <a:schemeClr val="tx2"/>
                </a:solidFill>
              </a:rPr>
              <a:t> + 7 H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2</a:t>
            </a:r>
            <a:r>
              <a:rPr lang="cs-CZ" sz="3200" kern="0" dirty="0" smtClean="0">
                <a:solidFill>
                  <a:schemeClr val="tx2"/>
                </a:solidFill>
              </a:rPr>
              <a:t>0</a:t>
            </a:r>
          </a:p>
        </p:txBody>
      </p:sp>
      <p:sp>
        <p:nvSpPr>
          <p:cNvPr id="33801" name="Rectangle 9"/>
          <p:cNvSpPr>
            <a:spLocks noChangeArrowheads="1"/>
          </p:cNvSpPr>
          <p:nvPr/>
        </p:nvSpPr>
        <p:spPr bwMode="auto">
          <a:xfrm>
            <a:off x="0" y="1952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9552" y="1772816"/>
            <a:ext cx="87352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kern="0" dirty="0" smtClean="0">
                <a:solidFill>
                  <a:schemeClr val="tx2"/>
                </a:solidFill>
              </a:rPr>
              <a:t>CH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3</a:t>
            </a:r>
            <a:r>
              <a:rPr lang="cs-CZ" sz="3200" kern="0" dirty="0" smtClean="0">
                <a:solidFill>
                  <a:schemeClr val="tx2"/>
                </a:solidFill>
              </a:rPr>
              <a:t> – CH = CH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2</a:t>
            </a:r>
            <a:r>
              <a:rPr lang="cs-CZ" sz="3200" kern="0" dirty="0" smtClean="0">
                <a:solidFill>
                  <a:schemeClr val="tx2"/>
                </a:solidFill>
              </a:rPr>
              <a:t> + Cl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2</a:t>
            </a:r>
            <a:r>
              <a:rPr lang="cs-CZ" sz="3200" kern="0" dirty="0" smtClean="0">
                <a:solidFill>
                  <a:schemeClr val="tx2"/>
                </a:solidFill>
              </a:rPr>
              <a:t> → CH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3</a:t>
            </a:r>
            <a:r>
              <a:rPr lang="cs-CZ" sz="3200" kern="0" dirty="0" smtClean="0">
                <a:solidFill>
                  <a:schemeClr val="tx2"/>
                </a:solidFill>
              </a:rPr>
              <a:t> – </a:t>
            </a:r>
            <a:r>
              <a:rPr lang="cs-CZ" sz="3200" kern="0" dirty="0" err="1" smtClean="0">
                <a:solidFill>
                  <a:schemeClr val="tx2"/>
                </a:solidFill>
              </a:rPr>
              <a:t>CHCl</a:t>
            </a:r>
            <a:r>
              <a:rPr lang="cs-CZ" sz="3200" kern="0" dirty="0" smtClean="0">
                <a:solidFill>
                  <a:schemeClr val="tx2"/>
                </a:solidFill>
              </a:rPr>
              <a:t> – CH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2</a:t>
            </a:r>
            <a:r>
              <a:rPr lang="cs-CZ" sz="3200" kern="0" dirty="0" smtClean="0">
                <a:solidFill>
                  <a:schemeClr val="tx2"/>
                </a:solidFill>
              </a:rPr>
              <a:t>Cl</a:t>
            </a:r>
            <a:endParaRPr lang="cs-CZ" sz="3200" dirty="0"/>
          </a:p>
        </p:txBody>
      </p:sp>
      <p:graphicFrame>
        <p:nvGraphicFramePr>
          <p:cNvPr id="33803" name="Object 11"/>
          <p:cNvGraphicFramePr>
            <a:graphicFrameLocks noChangeAspect="1"/>
          </p:cNvGraphicFramePr>
          <p:nvPr/>
        </p:nvGraphicFramePr>
        <p:xfrm>
          <a:off x="1763688" y="4941168"/>
          <a:ext cx="6120680" cy="1766539"/>
        </p:xfrm>
        <a:graphic>
          <a:graphicData uri="http://schemas.openxmlformats.org/presentationml/2006/ole">
            <p:oleObj spid="_x0000_s33803" name="ChemSketch" r:id="rId3" imgW="3514320" imgH="1014840" progId="ACD.ChemSketch.20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8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8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712968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Zapiš reakční schémata následujících reakcí: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(úroveň pokročilá)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772816"/>
            <a:ext cx="7772400" cy="4323184"/>
          </a:xfrm>
        </p:spPr>
        <p:txBody>
          <a:bodyPr/>
          <a:lstStyle/>
          <a:p>
            <a:r>
              <a:rPr lang="cs-CZ" dirty="0" smtClean="0"/>
              <a:t>hydrogenace </a:t>
            </a:r>
            <a:r>
              <a:rPr lang="cs-CZ" i="1" dirty="0" smtClean="0"/>
              <a:t>cis-</a:t>
            </a:r>
            <a:r>
              <a:rPr lang="cs-CZ" dirty="0" smtClean="0"/>
              <a:t>3,4-</a:t>
            </a:r>
            <a:r>
              <a:rPr lang="cs-CZ" dirty="0" err="1" smtClean="0"/>
              <a:t>dimethylhex</a:t>
            </a:r>
            <a:r>
              <a:rPr lang="cs-CZ" dirty="0" smtClean="0"/>
              <a:t>-3-</a:t>
            </a:r>
            <a:r>
              <a:rPr lang="cs-CZ" dirty="0" err="1" smtClean="0"/>
              <a:t>enu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hoření acetylenu</a:t>
            </a:r>
          </a:p>
          <a:p>
            <a:endParaRPr lang="cs-CZ" dirty="0" smtClean="0"/>
          </a:p>
          <a:p>
            <a:r>
              <a:rPr lang="cs-CZ" dirty="0" smtClean="0"/>
              <a:t>hydratace 2-</a:t>
            </a:r>
            <a:r>
              <a:rPr lang="cs-CZ" dirty="0" err="1" smtClean="0"/>
              <a:t>methylbut</a:t>
            </a:r>
            <a:r>
              <a:rPr lang="cs-CZ" dirty="0" smtClean="0"/>
              <a:t>-2-</a:t>
            </a:r>
            <a:r>
              <a:rPr lang="cs-CZ" dirty="0" err="1" smtClean="0"/>
              <a:t>enu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4624"/>
            <a:ext cx="8712968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Řešení: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980728"/>
            <a:ext cx="7772400" cy="4323184"/>
          </a:xfrm>
        </p:spPr>
        <p:txBody>
          <a:bodyPr/>
          <a:lstStyle/>
          <a:p>
            <a:pPr>
              <a:spcAft>
                <a:spcPts val="1200"/>
              </a:spcAft>
            </a:pPr>
            <a:r>
              <a:rPr lang="cs-CZ" dirty="0" smtClean="0">
                <a:solidFill>
                  <a:schemeClr val="tx1"/>
                </a:solidFill>
              </a:rPr>
              <a:t>hydrogenace </a:t>
            </a:r>
            <a:r>
              <a:rPr lang="cs-CZ" i="1" dirty="0" smtClean="0">
                <a:solidFill>
                  <a:schemeClr val="tx1"/>
                </a:solidFill>
              </a:rPr>
              <a:t>cis-</a:t>
            </a:r>
            <a:r>
              <a:rPr lang="cs-CZ" dirty="0" smtClean="0">
                <a:solidFill>
                  <a:schemeClr val="tx1"/>
                </a:solidFill>
              </a:rPr>
              <a:t>3,4-</a:t>
            </a:r>
            <a:r>
              <a:rPr lang="cs-CZ" dirty="0" err="1" smtClean="0">
                <a:solidFill>
                  <a:schemeClr val="tx1"/>
                </a:solidFill>
              </a:rPr>
              <a:t>dimethylhex</a:t>
            </a:r>
            <a:r>
              <a:rPr lang="cs-CZ" dirty="0" smtClean="0">
                <a:solidFill>
                  <a:schemeClr val="tx1"/>
                </a:solidFill>
              </a:rPr>
              <a:t>-3-</a:t>
            </a:r>
            <a:r>
              <a:rPr lang="cs-CZ" dirty="0" err="1" smtClean="0">
                <a:solidFill>
                  <a:schemeClr val="tx1"/>
                </a:solidFill>
              </a:rPr>
              <a:t>enu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hoření acetylenu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hydratace 2-</a:t>
            </a:r>
            <a:r>
              <a:rPr lang="cs-CZ" dirty="0" err="1" smtClean="0">
                <a:solidFill>
                  <a:schemeClr val="tx1"/>
                </a:solidFill>
              </a:rPr>
              <a:t>methylbut</a:t>
            </a:r>
            <a:r>
              <a:rPr lang="cs-CZ" dirty="0" smtClean="0">
                <a:solidFill>
                  <a:schemeClr val="tx1"/>
                </a:solidFill>
              </a:rPr>
              <a:t>-2-</a:t>
            </a:r>
            <a:r>
              <a:rPr lang="cs-CZ" dirty="0" err="1" smtClean="0">
                <a:solidFill>
                  <a:schemeClr val="tx1"/>
                </a:solidFill>
              </a:rPr>
              <a:t>enu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 bwMode="auto">
          <a:xfrm>
            <a:off x="1331640" y="3356992"/>
            <a:ext cx="6768752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cs-CZ" sz="3200" dirty="0" smtClean="0">
                <a:solidFill>
                  <a:schemeClr val="tx2"/>
                </a:solidFill>
              </a:rPr>
              <a:t>CH ≡ CH</a:t>
            </a:r>
            <a:r>
              <a:rPr lang="cs-CZ" sz="3200" kern="0" dirty="0" smtClean="0">
                <a:solidFill>
                  <a:schemeClr val="tx2"/>
                </a:solidFill>
              </a:rPr>
              <a:t> +  5/2 O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2</a:t>
            </a:r>
            <a:r>
              <a:rPr lang="cs-CZ" sz="3200" kern="0" dirty="0" smtClean="0">
                <a:solidFill>
                  <a:schemeClr val="tx2"/>
                </a:solidFill>
              </a:rPr>
              <a:t> → 2 CO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2</a:t>
            </a:r>
            <a:r>
              <a:rPr lang="cs-CZ" sz="3200" kern="0" dirty="0" smtClean="0">
                <a:solidFill>
                  <a:schemeClr val="tx2"/>
                </a:solidFill>
              </a:rPr>
              <a:t> + H</a:t>
            </a:r>
            <a:r>
              <a:rPr lang="cs-CZ" sz="3200" kern="0" baseline="-25000" dirty="0" smtClean="0">
                <a:solidFill>
                  <a:schemeClr val="tx2"/>
                </a:solidFill>
              </a:rPr>
              <a:t>2</a:t>
            </a:r>
            <a:r>
              <a:rPr lang="cs-CZ" sz="3200" kern="0" dirty="0" smtClean="0">
                <a:solidFill>
                  <a:schemeClr val="tx2"/>
                </a:solidFill>
              </a:rPr>
              <a:t>0</a:t>
            </a:r>
          </a:p>
        </p:txBody>
      </p:sp>
      <p:sp>
        <p:nvSpPr>
          <p:cNvPr id="36870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6871" name="Rectangle 7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aphicFrame>
        <p:nvGraphicFramePr>
          <p:cNvPr id="5" name="Object 6"/>
          <p:cNvGraphicFramePr>
            <a:graphicFrameLocks noChangeAspect="1"/>
          </p:cNvGraphicFramePr>
          <p:nvPr/>
        </p:nvGraphicFramePr>
        <p:xfrm>
          <a:off x="1259632" y="1700808"/>
          <a:ext cx="6769972" cy="1224136"/>
        </p:xfrm>
        <a:graphic>
          <a:graphicData uri="http://schemas.openxmlformats.org/presentationml/2006/ole">
            <p:oleObj spid="_x0000_s36870" name="ChemSketch" r:id="rId3" imgW="3609000" imgH="652320" progId="ACD.ChemSketch.20">
              <p:embed/>
            </p:oleObj>
          </a:graphicData>
        </a:graphic>
      </p:graphicFrame>
      <p:graphicFrame>
        <p:nvGraphicFramePr>
          <p:cNvPr id="6" name="Object 7"/>
          <p:cNvGraphicFramePr>
            <a:graphicFrameLocks noChangeAspect="1"/>
          </p:cNvGraphicFramePr>
          <p:nvPr/>
        </p:nvGraphicFramePr>
        <p:xfrm>
          <a:off x="251520" y="5301208"/>
          <a:ext cx="8809717" cy="1368152"/>
        </p:xfrm>
        <a:graphic>
          <a:graphicData uri="http://schemas.openxmlformats.org/presentationml/2006/ole">
            <p:oleObj spid="_x0000_s36871" name="ChemSketch" r:id="rId4" imgW="4282560" imgH="664560" progId="ACD.ChemSketch.20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285992"/>
            <a:ext cx="8229600" cy="1008112"/>
          </a:xfrm>
        </p:spPr>
        <p:txBody>
          <a:bodyPr/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Zdroje obrázků: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214687"/>
            <a:ext cx="8229600" cy="5902946"/>
          </a:xfrm>
        </p:spPr>
        <p:txBody>
          <a:bodyPr/>
          <a:lstStyle/>
          <a:p>
            <a:r>
              <a:rPr lang="cs-CZ" sz="1100" dirty="0" smtClean="0">
                <a:solidFill>
                  <a:schemeClr val="tx1"/>
                </a:solidFill>
              </a:rPr>
              <a:t>archiv autora s pomocí freewarového programu </a:t>
            </a:r>
            <a:r>
              <a:rPr lang="cs-CZ" sz="1100" dirty="0" err="1" smtClean="0">
                <a:solidFill>
                  <a:schemeClr val="tx1"/>
                </a:solidFill>
              </a:rPr>
              <a:t>ChemSketch</a:t>
            </a:r>
            <a:r>
              <a:rPr lang="cs-CZ" sz="1100" dirty="0" smtClean="0">
                <a:solidFill>
                  <a:schemeClr val="tx1"/>
                </a:solidFill>
              </a:rPr>
              <a:t> pro tvorbu chemických vzorců </a:t>
            </a:r>
            <a:endParaRPr lang="cs-CZ" sz="11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10344" y="0"/>
            <a:ext cx="9144000" cy="2708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sz="2400" kern="0" dirty="0" smtClean="0"/>
              <a:t/>
            </a:r>
            <a:br>
              <a:rPr lang="cs-CZ" sz="2400" kern="0" dirty="0" smtClean="0"/>
            </a:br>
            <a:r>
              <a:rPr lang="cs-CZ" sz="2000" dirty="0">
                <a:solidFill>
                  <a:schemeClr val="tx1"/>
                </a:solidFill>
                <a:cs typeface="+mj-cs"/>
              </a:rPr>
              <a:t>Použitá literatura: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smtClean="0">
                <a:solidFill>
                  <a:schemeClr val="tx1"/>
                </a:solidFill>
                <a:cs typeface="Arial" pitchFamily="34" charset="0"/>
              </a:rPr>
              <a:t>Kotlík </a:t>
            </a:r>
            <a:r>
              <a:rPr lang="cs-CZ" sz="1400" dirty="0">
                <a:solidFill>
                  <a:schemeClr val="tx1"/>
                </a:solidFill>
                <a:cs typeface="Arial" pitchFamily="34" charset="0"/>
              </a:rPr>
              <a:t>B., Růžičková K. </a:t>
            </a:r>
            <a:r>
              <a:rPr lang="cs-CZ" sz="1400" i="1" dirty="0">
                <a:solidFill>
                  <a:schemeClr val="tx1"/>
                </a:solidFill>
                <a:cs typeface="Arial" pitchFamily="34" charset="0"/>
              </a:rPr>
              <a:t>Chemie I v kostce</a:t>
            </a:r>
            <a:r>
              <a:rPr lang="cs-CZ" sz="1400" dirty="0">
                <a:solidFill>
                  <a:schemeClr val="tx1"/>
                </a:solidFill>
                <a:cs typeface="Arial" pitchFamily="34" charset="0"/>
              </a:rPr>
              <a:t>, Havlíčkův Brod: Fragment, 1996. ISBN </a:t>
            </a:r>
            <a:r>
              <a:rPr lang="cs-CZ" sz="1400" dirty="0" smtClean="0">
                <a:solidFill>
                  <a:schemeClr val="tx1"/>
                </a:solidFill>
                <a:cs typeface="Arial" pitchFamily="34" charset="0"/>
              </a:rPr>
              <a:t>80-7200-056-X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 smtClean="0">
              <a:solidFill>
                <a:schemeClr val="tx1"/>
              </a:solidFill>
              <a:cs typeface="Arial" pitchFamily="34" charset="0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err="1" smtClean="0">
                <a:solidFill>
                  <a:schemeClr val="tx1"/>
                </a:solidFill>
                <a:cs typeface="Times New Roman" pitchFamily="18" charset="0"/>
              </a:rPr>
              <a:t>Beneš.P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, </a:t>
            </a:r>
            <a:r>
              <a:rPr lang="cs-CZ" sz="1400" dirty="0" err="1">
                <a:solidFill>
                  <a:schemeClr val="tx1"/>
                </a:solidFill>
                <a:cs typeface="Times New Roman" pitchFamily="18" charset="0"/>
              </a:rPr>
              <a:t>Pumpr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 V., </a:t>
            </a:r>
            <a:r>
              <a:rPr lang="cs-CZ" sz="1400" dirty="0" err="1">
                <a:solidFill>
                  <a:schemeClr val="tx1"/>
                </a:solidFill>
                <a:cs typeface="Times New Roman" pitchFamily="18" charset="0"/>
              </a:rPr>
              <a:t>Banýr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 J. </a:t>
            </a:r>
            <a:r>
              <a:rPr lang="cs-CZ" sz="1400" i="1" dirty="0">
                <a:solidFill>
                  <a:schemeClr val="tx1"/>
                </a:solidFill>
                <a:cs typeface="Times New Roman" pitchFamily="18" charset="0"/>
              </a:rPr>
              <a:t>Základy praktické chemie 2.díl pro 9.ročník základní školy. 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Praha: Fortuna, 2006. ISBN </a:t>
            </a:r>
            <a:r>
              <a:rPr lang="cs-CZ" sz="1400" dirty="0" smtClean="0">
                <a:solidFill>
                  <a:schemeClr val="tx1"/>
                </a:solidFill>
                <a:cs typeface="Times New Roman" pitchFamily="18" charset="0"/>
              </a:rPr>
              <a:t>80-7168-879-7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 smtClean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smtClean="0">
                <a:solidFill>
                  <a:schemeClr val="tx1"/>
                </a:solidFill>
                <a:ea typeface="+mn-ea"/>
              </a:rPr>
              <a:t>archiv autora</a:t>
            </a:r>
            <a:endParaRPr lang="cs-CZ" sz="1400" dirty="0">
              <a:solidFill>
                <a:schemeClr val="tx1"/>
              </a:solidFill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2724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2">
      <a:dk1>
        <a:srgbClr val="000000"/>
      </a:dk1>
      <a:lt1>
        <a:srgbClr val="FFFFFF"/>
      </a:lt1>
      <a:dk2>
        <a:srgbClr val="0000FF"/>
      </a:dk2>
      <a:lt2>
        <a:srgbClr val="FFFF00"/>
      </a:lt2>
      <a:accent1>
        <a:srgbClr val="FF9900"/>
      </a:accent1>
      <a:accent2>
        <a:srgbClr val="00FFFF"/>
      </a:accent2>
      <a:accent3>
        <a:srgbClr val="AAAAFF"/>
      </a:accent3>
      <a:accent4>
        <a:srgbClr val="DADADA"/>
      </a:accent4>
      <a:accent5>
        <a:srgbClr val="FFCAAA"/>
      </a:accent5>
      <a:accent6>
        <a:srgbClr val="00E7E7"/>
      </a:accent6>
      <a:hlink>
        <a:srgbClr val="FF0000"/>
      </a:hlink>
      <a:folHlink>
        <a:srgbClr val="969696"/>
      </a:folHlink>
    </a:clrScheme>
    <a:fontScheme name="Výchozí návrh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7214</TotalTime>
  <Words>232</Words>
  <Application>Microsoft Office PowerPoint</Application>
  <PresentationFormat>Předvádění na obrazovce (4:3)</PresentationFormat>
  <Paragraphs>72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Výchozí návrh</vt:lpstr>
      <vt:lpstr>ChemSketch</vt:lpstr>
      <vt:lpstr>Snímek 1</vt:lpstr>
      <vt:lpstr>ANOTACE</vt:lpstr>
      <vt:lpstr>Přehled reakcí alkenů a alkynů:</vt:lpstr>
      <vt:lpstr>Proveď heterolytické štěpení u následujících molekul:</vt:lpstr>
      <vt:lpstr>Řešení:</vt:lpstr>
      <vt:lpstr>Urči typ reakce u následujících schémat:</vt:lpstr>
      <vt:lpstr>Řešení:</vt:lpstr>
      <vt:lpstr>Zapiš reakční schémata následujících reakcí: (úroveň základní)</vt:lpstr>
      <vt:lpstr>Řešení:</vt:lpstr>
      <vt:lpstr>Zapiš reakční schémata následujících reakcí: (úroveň pokročilá)</vt:lpstr>
      <vt:lpstr>Řešení:</vt:lpstr>
      <vt:lpstr> 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Myologie</dc:title>
  <dc:creator>Miroslav Pražienka</dc:creator>
  <cp:lastModifiedBy>Veronika</cp:lastModifiedBy>
  <cp:revision>808</cp:revision>
  <dcterms:created xsi:type="dcterms:W3CDTF">2004-03-24T18:19:47Z</dcterms:created>
  <dcterms:modified xsi:type="dcterms:W3CDTF">2014-03-25T05:45:54Z</dcterms:modified>
</cp:coreProperties>
</file>