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73" r:id="rId2"/>
    <p:sldId id="262" r:id="rId3"/>
    <p:sldId id="272" r:id="rId4"/>
    <p:sldId id="269" r:id="rId5"/>
    <p:sldId id="274" r:id="rId6"/>
    <p:sldId id="275" r:id="rId7"/>
    <p:sldId id="276" r:id="rId8"/>
    <p:sldId id="277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VY_32_INOVACE_3B_02_</a:t>
          </a:r>
          <a:r>
            <a:rPr lang="cs-CZ" sz="2000" b="0" dirty="0" err="1" smtClean="0"/>
            <a:t>Vykon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E68A9537-D3F2-4A83-AD5A-A7FA382B26DD}" type="presOf" srcId="{F3C4A836-23AC-4E41-B6D6-51221E7E6743}" destId="{EF104B90-7E69-4918-A202-E6F91FC6E413}" srcOrd="0" destOrd="0" presId="urn:microsoft.com/office/officeart/2008/layout/VerticalCurvedList"/>
    <dgm:cxn modelId="{95024C95-0219-4CA8-81FC-5169466D075F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F88325F5-91B4-414F-9C45-D44AEABA3979}" type="presOf" srcId="{3061F91D-8548-4FCB-A021-DD835A272F0F}" destId="{88F378EC-C3F8-47CD-AEFF-49BA634320F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5D820B5F-6863-45E2-9CF4-EF5D0B3A3F3C}" type="presOf" srcId="{A83A7CFB-B411-4357-9641-4A8443F73655}" destId="{F036299F-AF4D-4DAF-ABF5-87E8CC3FEF1B}" srcOrd="0" destOrd="0" presId="urn:microsoft.com/office/officeart/2008/layout/VerticalCurvedList"/>
    <dgm:cxn modelId="{D312C4DD-BFE8-4A48-ACE2-291BC6FF46CD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BD6D04D-5CC5-47ED-A9F1-917B62E9282D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E141563C-68D9-4E7C-B76F-057F8807D62A}" type="presOf" srcId="{E392F34A-E55D-43D5-AEDD-49027298B816}" destId="{7DCEBD2C-792F-484E-9C96-926E03F540ED}" srcOrd="0" destOrd="0" presId="urn:microsoft.com/office/officeart/2008/layout/VerticalCurvedList"/>
    <dgm:cxn modelId="{EB4D79A1-0EAE-4C8B-A4C2-7513AA0F0398}" type="presOf" srcId="{BA9EE107-A5FB-41C4-9EF1-1CC153B68B3F}" destId="{9C0CD981-713F-47B3-AE2F-2963F2684A6F}" srcOrd="0" destOrd="0" presId="urn:microsoft.com/office/officeart/2008/layout/VerticalCurvedList"/>
    <dgm:cxn modelId="{89D139B9-BE90-4264-A3F5-665209814EA9}" type="presParOf" srcId="{9C0CD981-713F-47B3-AE2F-2963F2684A6F}" destId="{96773A7D-3367-4F53-A2D2-EA5770AFFDB3}" srcOrd="0" destOrd="0" presId="urn:microsoft.com/office/officeart/2008/layout/VerticalCurvedList"/>
    <dgm:cxn modelId="{437C1F4D-B63F-43C0-A18C-136412E7308F}" type="presParOf" srcId="{96773A7D-3367-4F53-A2D2-EA5770AFFDB3}" destId="{F31B7103-6E88-4DB9-9888-CB9E0B3FEEF8}" srcOrd="0" destOrd="0" presId="urn:microsoft.com/office/officeart/2008/layout/VerticalCurvedList"/>
    <dgm:cxn modelId="{D4617F1F-C9A2-49AC-8D7C-7A2B035BAA98}" type="presParOf" srcId="{F31B7103-6E88-4DB9-9888-CB9E0B3FEEF8}" destId="{F7A92DE4-3445-4B9B-AF3D-F2DA6F69C25D}" srcOrd="0" destOrd="0" presId="urn:microsoft.com/office/officeart/2008/layout/VerticalCurvedList"/>
    <dgm:cxn modelId="{40368D8A-000F-4EDF-B9A5-3B8A83ED8A53}" type="presParOf" srcId="{F31B7103-6E88-4DB9-9888-CB9E0B3FEEF8}" destId="{EF104B90-7E69-4918-A202-E6F91FC6E413}" srcOrd="1" destOrd="0" presId="urn:microsoft.com/office/officeart/2008/layout/VerticalCurvedList"/>
    <dgm:cxn modelId="{10F50DCC-C2BF-437F-95BD-5DAD6952CA27}" type="presParOf" srcId="{F31B7103-6E88-4DB9-9888-CB9E0B3FEEF8}" destId="{F5A5022A-2B1C-4F3B-B289-BC099E9CE92F}" srcOrd="2" destOrd="0" presId="urn:microsoft.com/office/officeart/2008/layout/VerticalCurvedList"/>
    <dgm:cxn modelId="{C4C62AC1-BD7F-4DB1-AB42-9A1CA6F3765C}" type="presParOf" srcId="{F31B7103-6E88-4DB9-9888-CB9E0B3FEEF8}" destId="{F16BA6F4-95DE-4E28-BF94-6459A70C4A6D}" srcOrd="3" destOrd="0" presId="urn:microsoft.com/office/officeart/2008/layout/VerticalCurvedList"/>
    <dgm:cxn modelId="{0DF501C9-426F-4A10-AD20-D04E4AFB5FAE}" type="presParOf" srcId="{96773A7D-3367-4F53-A2D2-EA5770AFFDB3}" destId="{F036299F-AF4D-4DAF-ABF5-87E8CC3FEF1B}" srcOrd="1" destOrd="0" presId="urn:microsoft.com/office/officeart/2008/layout/VerticalCurvedList"/>
    <dgm:cxn modelId="{B75E6601-7DCD-4A3F-BEB3-8117846A9410}" type="presParOf" srcId="{96773A7D-3367-4F53-A2D2-EA5770AFFDB3}" destId="{40B95986-31F6-48A6-A8D8-D04AC3BEDA92}" srcOrd="2" destOrd="0" presId="urn:microsoft.com/office/officeart/2008/layout/VerticalCurvedList"/>
    <dgm:cxn modelId="{6700A68E-7F87-4B06-8B19-1822C8D0D1C5}" type="presParOf" srcId="{40B95986-31F6-48A6-A8D8-D04AC3BEDA92}" destId="{112F553D-60C2-4CC4-948D-0369F51C4DB0}" srcOrd="0" destOrd="0" presId="urn:microsoft.com/office/officeart/2008/layout/VerticalCurvedList"/>
    <dgm:cxn modelId="{4AABDCEF-2D4D-4F49-B610-5403E3A33D1B}" type="presParOf" srcId="{96773A7D-3367-4F53-A2D2-EA5770AFFDB3}" destId="{A1781B13-DE10-4169-ABDE-0384026A6B34}" srcOrd="3" destOrd="0" presId="urn:microsoft.com/office/officeart/2008/layout/VerticalCurvedList"/>
    <dgm:cxn modelId="{4AAAAB10-ABF0-4B17-B716-12DFE0DE6340}" type="presParOf" srcId="{96773A7D-3367-4F53-A2D2-EA5770AFFDB3}" destId="{65CD74A9-3E7B-49D7-95DD-EB8B72D6CA84}" srcOrd="4" destOrd="0" presId="urn:microsoft.com/office/officeart/2008/layout/VerticalCurvedList"/>
    <dgm:cxn modelId="{C9618757-6B46-471D-B9E3-740EC162D531}" type="presParOf" srcId="{65CD74A9-3E7B-49D7-95DD-EB8B72D6CA84}" destId="{2741B69B-255D-4143-BECE-5BD9035A4FC6}" srcOrd="0" destOrd="0" presId="urn:microsoft.com/office/officeart/2008/layout/VerticalCurvedList"/>
    <dgm:cxn modelId="{48066052-6C47-4F1F-8A4F-9CECA2F9120E}" type="presParOf" srcId="{96773A7D-3367-4F53-A2D2-EA5770AFFDB3}" destId="{7DCEBD2C-792F-484E-9C96-926E03F540ED}" srcOrd="5" destOrd="0" presId="urn:microsoft.com/office/officeart/2008/layout/VerticalCurvedList"/>
    <dgm:cxn modelId="{6080E928-639E-4EAF-8E8B-F77490C2EE57}" type="presParOf" srcId="{96773A7D-3367-4F53-A2D2-EA5770AFFDB3}" destId="{8E391AE5-35EA-4A7F-ACFF-6E662A0BD046}" srcOrd="6" destOrd="0" presId="urn:microsoft.com/office/officeart/2008/layout/VerticalCurvedList"/>
    <dgm:cxn modelId="{FEA54BDF-556B-4DF0-A0CE-1D4B8C0CA0BE}" type="presParOf" srcId="{8E391AE5-35EA-4A7F-ACFF-6E662A0BD046}" destId="{EB133F34-59A3-4639-B813-3EF5396EC28B}" srcOrd="0" destOrd="0" presId="urn:microsoft.com/office/officeart/2008/layout/VerticalCurvedList"/>
    <dgm:cxn modelId="{803CBDC5-D3FA-4DC1-8815-DDABF7D9F3F8}" type="presParOf" srcId="{96773A7D-3367-4F53-A2D2-EA5770AFFDB3}" destId="{88F378EC-C3F8-47CD-AEFF-49BA634320FB}" srcOrd="7" destOrd="0" presId="urn:microsoft.com/office/officeart/2008/layout/VerticalCurvedList"/>
    <dgm:cxn modelId="{0AE451C8-B415-4056-B17B-A589A813DFF9}" type="presParOf" srcId="{96773A7D-3367-4F53-A2D2-EA5770AFFDB3}" destId="{0C1D6B2A-9239-4220-B9D4-EF24FF044C0E}" srcOrd="8" destOrd="0" presId="urn:microsoft.com/office/officeart/2008/layout/VerticalCurvedList"/>
    <dgm:cxn modelId="{7B778326-700A-4665-8ACB-42D5B7126029}" type="presParOf" srcId="{0C1D6B2A-9239-4220-B9D4-EF24FF044C0E}" destId="{A6FEC19F-0F90-4EC7-BB21-E0ADFEFFA617}" srcOrd="0" destOrd="0" presId="urn:microsoft.com/office/officeart/2008/layout/VerticalCurvedList"/>
    <dgm:cxn modelId="{30730E85-BED9-42A0-8051-CCC3CFB858B8}" type="presParOf" srcId="{96773A7D-3367-4F53-A2D2-EA5770AFFDB3}" destId="{CAE44C5F-81A1-4D30-8D3F-2E663ECAC700}" srcOrd="9" destOrd="0" presId="urn:microsoft.com/office/officeart/2008/layout/VerticalCurvedList"/>
    <dgm:cxn modelId="{57B4BC7D-D8B9-4DB9-A647-45B8DF77CD2A}" type="presParOf" srcId="{96773A7D-3367-4F53-A2D2-EA5770AFFDB3}" destId="{053E2699-E7D5-4B6C-A824-2ED732C32228}" srcOrd="10" destOrd="0" presId="urn:microsoft.com/office/officeart/2008/layout/VerticalCurvedList"/>
    <dgm:cxn modelId="{AB6B3274-47DE-44D5-B8D3-99C78D5DF920}" type="presParOf" srcId="{053E2699-E7D5-4B6C-A824-2ED732C32228}" destId="{D00E28E9-7A94-4DBE-BF47-6DC8F169B300}" srcOrd="0" destOrd="0" presId="urn:microsoft.com/office/officeart/2008/layout/VerticalCurvedList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59441304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71744"/>
            <a:ext cx="8429683" cy="3786213"/>
          </a:xfrm>
        </p:spPr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zavedení pojmu Výkon: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4: motivace. Na snímku 4 mají žáci za úkol porovnat práci, kterou vykonají závodníci, kteří vystoupají na vrchol Sněžky v různých časech. Při kliknutí na špatnou odpověď pole ztmavne. Klikneme-li na správnou odpověď, pole bude mít růžovou barvu.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5: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6: žáci mají za úkol porovnat výkon závodníků. Při kliknutí na špatnou odpověď pole ztmavne. Klikneme-li na správnou odpověď, pole bude mít růžovou barvu.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Příklady 7 – 8: postupně je řešen příklad na výpočet výkonu. Řešení probíhá postupně (je animováno).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9: příklady na procvičení samostatnou prací žáků.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10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564" y="1124744"/>
            <a:ext cx="7008000" cy="5256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772816"/>
            <a:ext cx="6396968" cy="478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071670" y="6429396"/>
            <a:ext cx="31432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1: Sněžka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6596390"/>
            <a:ext cx="33575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Obr. 2: Poštovna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0667608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428868"/>
            <a:ext cx="8568951" cy="35612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červnu se v Krkonoších uskutečnil druhý ročník závodu horských nosičů Sněžka </a:t>
            </a:r>
            <a:r>
              <a:rPr lang="cs-CZ" dirty="0" err="1" smtClean="0"/>
              <a:t>Sherpa</a:t>
            </a:r>
            <a:r>
              <a:rPr lang="cs-CZ" dirty="0" smtClean="0"/>
              <a:t> cup. Závodníci mají za úkol vystoupat z Pece pod Sněžkou na vrchol nejvyšší hory ČR se zátěží 40 kg (ženy pouze 20 kg).</a:t>
            </a:r>
          </a:p>
          <a:p>
            <a:pPr marL="0" indent="0">
              <a:buNone/>
            </a:pPr>
            <a:r>
              <a:rPr lang="cs-CZ" dirty="0" smtClean="0"/>
              <a:t>Nejrychlejší závodník zdolal cestu z Pece pod Sněžkou na vrchol Sněžky za 83 minut. Pomalejší závodníci cestu zvládly přibližně za 3 hodiny.</a:t>
            </a:r>
          </a:p>
          <a:p>
            <a:pPr marL="0" indent="0">
              <a:buNone/>
            </a:pPr>
            <a:r>
              <a:rPr lang="cs-CZ" b="1" dirty="0" smtClean="0"/>
              <a:t>Kdo si myslíš, že vykonal větší práci?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643578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Rychlejší závodník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143240" y="5643578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Pomalejší závodník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6072198" y="5643578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Všichni stejnou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571744"/>
            <a:ext cx="850112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cs-CZ" sz="2400" dirty="0" smtClean="0"/>
              <a:t>= fyzikální veličina</a:t>
            </a:r>
          </a:p>
          <a:p>
            <a:pPr>
              <a:spcAft>
                <a:spcPts val="2400"/>
              </a:spcAft>
            </a:pPr>
            <a:r>
              <a:rPr lang="cs-CZ" sz="2400" dirty="0" smtClean="0"/>
              <a:t>Popisuje, jakou práci je síla schopná vykonat za jednotku času.</a:t>
            </a:r>
          </a:p>
          <a:p>
            <a:pPr>
              <a:spcAft>
                <a:spcPts val="2400"/>
              </a:spcAft>
            </a:pPr>
            <a:r>
              <a:rPr lang="cs-CZ" sz="2400" dirty="0" smtClean="0"/>
              <a:t>Značíme: P</a:t>
            </a:r>
          </a:p>
          <a:p>
            <a:pPr>
              <a:spcAft>
                <a:spcPts val="2400"/>
              </a:spcAft>
            </a:pPr>
            <a:r>
              <a:rPr lang="cs-CZ" sz="2400" dirty="0" smtClean="0"/>
              <a:t>Jednotky: W (watt)</a:t>
            </a:r>
          </a:p>
          <a:p>
            <a:pPr>
              <a:spcAft>
                <a:spcPts val="2400"/>
              </a:spcAft>
            </a:pPr>
            <a:r>
              <a:rPr lang="cs-CZ" sz="2400" dirty="0" smtClean="0"/>
              <a:t>Počítáme:</a:t>
            </a:r>
          </a:p>
          <a:p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857356" y="5143512"/>
          <a:ext cx="749300" cy="711200"/>
        </p:xfrm>
        <a:graphic>
          <a:graphicData uri="http://schemas.openxmlformats.org/presentationml/2006/ole">
            <p:oleObj spid="_x0000_s1026" name="Rovnice" r:id="rId3" imgW="74916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Návrat k závodu </a:t>
            </a:r>
            <a:r>
              <a:rPr lang="cs-CZ" dirty="0" err="1" smtClean="0"/>
              <a:t>Sherpa</a:t>
            </a:r>
            <a:r>
              <a:rPr lang="cs-CZ" dirty="0" smtClean="0"/>
              <a:t> </a:t>
            </a:r>
            <a:r>
              <a:rPr lang="cs-CZ" dirty="0" err="1" smtClean="0"/>
              <a:t>cup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28596" y="2714620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Práci sice vykonali všichni stejnou, ale čí výkon byl vyšší?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71472" y="4071942"/>
            <a:ext cx="321471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Rychlejšího závodníka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000232" y="5214950"/>
            <a:ext cx="321471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Pomalejšího závodníka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4714876" y="4214818"/>
            <a:ext cx="3214710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Všech stejný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5720" y="2571744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Vzpěrač zvedne činku o hmotnosti 180 kg do výšky 0,8 m za</a:t>
            </a:r>
            <a:br>
              <a:rPr lang="cs-CZ" sz="2400" dirty="0" smtClean="0"/>
            </a:br>
            <a:r>
              <a:rPr lang="cs-CZ" sz="2400" dirty="0" smtClean="0"/>
              <a:t>1 s. Vypočítej jeho výkon.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29124" y="4143380"/>
            <a:ext cx="4464496" cy="6743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Vypíšeme si, co ze zadání známe.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3786190"/>
            <a:ext cx="2857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180 kg</a:t>
            </a:r>
          </a:p>
          <a:p>
            <a:r>
              <a:rPr lang="cs-CZ" sz="2400" dirty="0" smtClean="0"/>
              <a:t>s = 0,8 m</a:t>
            </a:r>
          </a:p>
          <a:p>
            <a:r>
              <a:rPr lang="cs-CZ" sz="2400" dirty="0" smtClean="0"/>
              <a:t>t = 1 s</a:t>
            </a:r>
          </a:p>
          <a:p>
            <a:r>
              <a:rPr lang="cs-CZ" sz="2400" dirty="0" smtClean="0"/>
              <a:t>P = ?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214422"/>
            <a:ext cx="82153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180 kg</a:t>
            </a:r>
          </a:p>
          <a:p>
            <a:r>
              <a:rPr lang="cs-CZ" sz="2400" dirty="0" smtClean="0"/>
              <a:t>s = 0,8 m</a:t>
            </a:r>
          </a:p>
          <a:p>
            <a:r>
              <a:rPr lang="cs-CZ" sz="2400" dirty="0" smtClean="0"/>
              <a:t>t = 1 s</a:t>
            </a:r>
          </a:p>
          <a:p>
            <a:r>
              <a:rPr lang="cs-CZ" sz="2400" dirty="0" smtClean="0"/>
              <a:t>P = ?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W = F · s = m · g · s</a:t>
            </a:r>
          </a:p>
          <a:p>
            <a:r>
              <a:rPr lang="cs-CZ" sz="2400" dirty="0" smtClean="0"/>
              <a:t>W = 180 · 10 · 0,8</a:t>
            </a:r>
          </a:p>
          <a:p>
            <a:r>
              <a:rPr lang="cs-CZ" sz="2400" dirty="0" smtClean="0"/>
              <a:t>W = 1 440 J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/>
              <a:t>P = 1 440 W</a:t>
            </a:r>
          </a:p>
          <a:p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14282" y="2786058"/>
            <a:ext cx="321471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Čárový popisek 2 6"/>
          <p:cNvSpPr/>
          <p:nvPr/>
        </p:nvSpPr>
        <p:spPr>
          <a:xfrm>
            <a:off x="4357686" y="2714620"/>
            <a:ext cx="4032448" cy="61405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89715"/>
              <a:gd name="adj6" fmla="val -7294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Napíšeme vzorec.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Čárový popisek 2 7"/>
          <p:cNvSpPr/>
          <p:nvPr/>
        </p:nvSpPr>
        <p:spPr>
          <a:xfrm>
            <a:off x="4357686" y="4786322"/>
            <a:ext cx="4032448" cy="614058"/>
          </a:xfrm>
          <a:prstGeom prst="borderCallout2">
            <a:avLst>
              <a:gd name="adj1" fmla="val 38915"/>
              <a:gd name="adj2" fmla="val -4790"/>
              <a:gd name="adj3" fmla="val 39761"/>
              <a:gd name="adj4" fmla="val -11406"/>
              <a:gd name="adj5" fmla="val 109674"/>
              <a:gd name="adj6" fmla="val -65542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Dosadíme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Čárový popisek 2 8"/>
          <p:cNvSpPr/>
          <p:nvPr/>
        </p:nvSpPr>
        <p:spPr>
          <a:xfrm>
            <a:off x="4357686" y="6000768"/>
            <a:ext cx="4032448" cy="614058"/>
          </a:xfrm>
          <a:prstGeom prst="borderCallout2">
            <a:avLst>
              <a:gd name="adj1" fmla="val 84181"/>
              <a:gd name="adj2" fmla="val -5928"/>
              <a:gd name="adj3" fmla="val 84181"/>
              <a:gd name="adj4" fmla="val -13575"/>
              <a:gd name="adj5" fmla="val 34061"/>
              <a:gd name="adj6" fmla="val -55559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Vypočítáme.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19459" name="Object 3"/>
          <p:cNvGraphicFramePr>
            <a:graphicFrameLocks noChangeAspect="1"/>
          </p:cNvGraphicFramePr>
          <p:nvPr/>
        </p:nvGraphicFramePr>
        <p:xfrm>
          <a:off x="428596" y="2928934"/>
          <a:ext cx="749300" cy="711200"/>
        </p:xfrm>
        <a:graphic>
          <a:graphicData uri="http://schemas.openxmlformats.org/presentationml/2006/ole">
            <p:oleObj spid="_x0000_s19459" name="Rovnice" r:id="rId3" imgW="749160" imgH="711000" progId="Equation.3">
              <p:embed/>
            </p:oleObj>
          </a:graphicData>
        </a:graphic>
      </p:graphicFrame>
      <p:sp>
        <p:nvSpPr>
          <p:cNvPr id="11" name="Čárový popisek 2 10"/>
          <p:cNvSpPr/>
          <p:nvPr/>
        </p:nvSpPr>
        <p:spPr>
          <a:xfrm>
            <a:off x="4357686" y="3643314"/>
            <a:ext cx="4032448" cy="857256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35796"/>
              <a:gd name="adj6" fmla="val -3456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Neznáme práci. Budeme ji muset dopočítat.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19461" name="Object 5"/>
          <p:cNvGraphicFramePr>
            <a:graphicFrameLocks noChangeAspect="1"/>
          </p:cNvGraphicFramePr>
          <p:nvPr/>
        </p:nvGraphicFramePr>
        <p:xfrm>
          <a:off x="428596" y="5072074"/>
          <a:ext cx="1054100" cy="711200"/>
        </p:xfrm>
        <a:graphic>
          <a:graphicData uri="http://schemas.openxmlformats.org/presentationml/2006/ole">
            <p:oleObj spid="_x0000_s19461" name="Rovnice" r:id="rId4" imgW="105408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procvičení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564904"/>
            <a:ext cx="8568951" cy="3561259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Stroj vykoná práci 2000 J za 0,5 s. Jaký je jeho výkon?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Elektromotor zvedal kabinu výtahu o hmotnosti 350 kg rovnoměrným pohybem do pátého patra 7 s. S jakým výkonem elektromotor pracoval, když výškový rozdíl jednoho patra jsou 3 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061789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9.2.2014]. Dostupný na WWW: http://upload.wikimedia.org/wikipedia/commons/8/8a/%C5%9Anie%C5%BCka_z_zachodu.jpg 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9.2.2014]. Dostupný na WWW: http://upload.wikimedia.org/wikipedia/commons/a/a6/Sn%C4%9B%C5%BEka%2C_nov%C3%A1_po%C5%A1tovna.jpg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505</TotalTime>
  <Words>556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Rovnice</vt:lpstr>
      <vt:lpstr>Základní škola a Mateřská škola Bílá Třemešná, okres Trutnov</vt:lpstr>
      <vt:lpstr>Anotace</vt:lpstr>
      <vt:lpstr>Snímek 3</vt:lpstr>
      <vt:lpstr>Snímek 4</vt:lpstr>
      <vt:lpstr>Výkon</vt:lpstr>
      <vt:lpstr>Návrat k závodu Sherpa cup</vt:lpstr>
      <vt:lpstr>Příklad</vt:lpstr>
      <vt:lpstr>Snímek 8</vt:lpstr>
      <vt:lpstr>Příklady na procvičení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54</cp:revision>
  <dcterms:created xsi:type="dcterms:W3CDTF">2013-05-10T12:01:16Z</dcterms:created>
  <dcterms:modified xsi:type="dcterms:W3CDTF">2014-03-11T13:10:48Z</dcterms:modified>
</cp:coreProperties>
</file>