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80" r:id="rId2"/>
    <p:sldId id="262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8" r:id="rId12"/>
    <p:sldId id="277" r:id="rId13"/>
    <p:sldId id="27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VY_32_INOVACE_3B_03_</a:t>
          </a:r>
          <a:r>
            <a:rPr lang="cs-CZ" sz="2000" b="0" dirty="0" err="1" smtClean="0"/>
            <a:t>Delka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VY_32_INOVACE_3B_03_</a:t>
          </a:r>
          <a:r>
            <a:rPr lang="cs-CZ" sz="2000" b="0" kern="1200" dirty="0" err="1" smtClean="0"/>
            <a:t>Delka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500306"/>
            <a:ext cx="8501121" cy="3857651"/>
          </a:xfrm>
        </p:spPr>
        <p:txBody>
          <a:bodyPr>
            <a:normAutofit fontScale="85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30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zavedení pojmu Délka: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3 – 4 slouží jako motivace k zavedení fyzikální veličiny délka.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5 – 7 jsou výkladové.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8 – 12 učí žáky převádět jednotky délky. Nabízíme jim dvě možnosti převodu (tradiční – pomocí násobení a dělení čísly 10 a 1000) a pomocí tabulky. Snímek 12 slouží k vysvětlení práce s tabulkou. Při kliknutí se vždy objeví jeden bod a názorná ukázka na tabulce.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13 slouží k procvičení převodů jednotek délky. Při každém kliknutí se objeví jedna správná odpověď.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14 stránek a je určen k interaktivní výuce.</a:t>
            </a:r>
          </a:p>
          <a:p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chytil větší rybu?</a:t>
            </a:r>
            <a:endParaRPr lang="cs-CZ" dirty="0"/>
          </a:p>
        </p:txBody>
      </p:sp>
      <p:pic>
        <p:nvPicPr>
          <p:cNvPr id="5" name="Zástupný symbol pro obsah 4" descr="rybar_velk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00100" y="2714620"/>
            <a:ext cx="1917909" cy="3451225"/>
          </a:xfrm>
        </p:spPr>
      </p:pic>
      <p:pic>
        <p:nvPicPr>
          <p:cNvPr id="6" name="Obrázek 5" descr="rybar_ma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00760" y="2714620"/>
            <a:ext cx="2484335" cy="3444539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714612" y="278605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Karel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57818" y="307181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Honzík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Skutečnost</a:t>
            </a:r>
            <a:endParaRPr lang="cs-CZ" dirty="0"/>
          </a:p>
        </p:txBody>
      </p:sp>
      <p:pic>
        <p:nvPicPr>
          <p:cNvPr id="5" name="Zástupný symbol pro obsah 4" descr="rybar_velky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2786058"/>
            <a:ext cx="1917909" cy="3451225"/>
          </a:xfrm>
        </p:spPr>
      </p:pic>
      <p:pic>
        <p:nvPicPr>
          <p:cNvPr id="6" name="Obrázek 5" descr="rybar_ma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28860" y="3929066"/>
            <a:ext cx="1687693" cy="2340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143372" y="2428868"/>
            <a:ext cx="45720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Karel a </a:t>
            </a:r>
            <a:r>
              <a:rPr lang="cs-CZ" sz="2400" dirty="0" err="1" smtClean="0"/>
              <a:t>Honzík</a:t>
            </a:r>
            <a:r>
              <a:rPr lang="cs-CZ" sz="2400" dirty="0" smtClean="0"/>
              <a:t> jsou otec se synem, kteří si vyšli na ryby společně.</a:t>
            </a:r>
          </a:p>
          <a:p>
            <a:r>
              <a:rPr lang="cs-CZ" sz="2400" dirty="0" smtClean="0"/>
              <a:t>Aby nebyla fotografie v </a:t>
            </a:r>
            <a:r>
              <a:rPr lang="cs-CZ" sz="2400" dirty="0" err="1" smtClean="0"/>
              <a:t>Honzíkově</a:t>
            </a:r>
            <a:r>
              <a:rPr lang="cs-CZ" sz="2400" dirty="0" smtClean="0"/>
              <a:t> případě „prázdná“ </a:t>
            </a:r>
            <a:r>
              <a:rPr lang="cs-CZ" sz="2400" dirty="0" smtClean="0"/>
              <a:t>,bylo </a:t>
            </a:r>
            <a:r>
              <a:rPr lang="cs-CZ" sz="2400" dirty="0" smtClean="0"/>
              <a:t>na fotoaparátu použito větší přiblížení.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143372" y="5214950"/>
            <a:ext cx="46434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Ryba je ve skutečnosti stejně velká, jak jsme zjistili měřením její délky.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2143116"/>
            <a:ext cx="10001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Karel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314324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Honzík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357422" y="2675467"/>
            <a:ext cx="6500857" cy="345069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</a:rPr>
              <a:t>= fyzikální veličina</a:t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Značíme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i="1" dirty="0" smtClean="0">
                <a:solidFill>
                  <a:schemeClr val="tx1"/>
                </a:solidFill>
              </a:rPr>
              <a:t>d</a:t>
            </a:r>
            <a:r>
              <a:rPr lang="cs-CZ" dirty="0" smtClean="0">
                <a:solidFill>
                  <a:schemeClr val="tx1"/>
                </a:solidFill>
              </a:rPr>
              <a:t> nebo </a:t>
            </a:r>
            <a:r>
              <a:rPr lang="cs-CZ" i="1" dirty="0" smtClean="0">
                <a:solidFill>
                  <a:schemeClr val="tx1"/>
                </a:solidFill>
              </a:rPr>
              <a:t>l </a:t>
            </a:r>
            <a:r>
              <a:rPr lang="cs-CZ" dirty="0" smtClean="0">
                <a:solidFill>
                  <a:schemeClr val="tx1"/>
                </a:solidFill>
              </a:rPr>
              <a:t>(délka nebo </a:t>
            </a:r>
            <a:r>
              <a:rPr lang="cs-CZ" dirty="0" err="1" smtClean="0">
                <a:solidFill>
                  <a:schemeClr val="tx1"/>
                </a:solidFill>
              </a:rPr>
              <a:t>length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Jednotky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m (metr)</a:t>
            </a:r>
          </a:p>
          <a:p>
            <a:pPr>
              <a:buNone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Obrázek 4" descr="vykricni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596" y="2143116"/>
            <a:ext cx="1779250" cy="3600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Historické jednotky délky</a:t>
            </a:r>
            <a:endParaRPr lang="cs-CZ" dirty="0"/>
          </a:p>
        </p:txBody>
      </p:sp>
      <p:pic>
        <p:nvPicPr>
          <p:cNvPr id="5" name="Zástupný symbol pro obsah 4" descr="Vitruvian_Man_Measurements_cs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14480" y="1331153"/>
            <a:ext cx="5484603" cy="5526847"/>
          </a:xfrm>
        </p:spPr>
      </p:pic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Současnost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85721" y="2675467"/>
            <a:ext cx="3643338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Mezinárodní prototyp metru uložený v Mezinárodním úřadu pro míry a váhy (Francie).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" name="Obrázek 5" descr="Platinum-Iridium_meter_ba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2786058"/>
            <a:ext cx="4443436" cy="2880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jednotky délky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414338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km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3174" y="4143380"/>
            <a:ext cx="7143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7686" y="414338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3636" y="4071942"/>
            <a:ext cx="571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cm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86710" y="4071942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mm</a:t>
            </a:r>
            <a:endParaRPr lang="cs-CZ" sz="2400" dirty="0"/>
          </a:p>
        </p:txBody>
      </p:sp>
      <p:sp>
        <p:nvSpPr>
          <p:cNvPr id="13" name="Kruhová šipka 12"/>
          <p:cNvSpPr/>
          <p:nvPr/>
        </p:nvSpPr>
        <p:spPr>
          <a:xfrm>
            <a:off x="100010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1"/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Kruhová šipka 13"/>
          <p:cNvSpPr/>
          <p:nvPr/>
        </p:nvSpPr>
        <p:spPr>
          <a:xfrm>
            <a:off x="2786050" y="3214686"/>
            <a:ext cx="1928826" cy="1428760"/>
          </a:xfrm>
          <a:prstGeom prst="circularArrow">
            <a:avLst>
              <a:gd name="adj1" fmla="val 5288"/>
              <a:gd name="adj2" fmla="val 1142319"/>
              <a:gd name="adj3" fmla="val 20501448"/>
              <a:gd name="adj4" fmla="val 10800000"/>
              <a:gd name="adj5" fmla="val 12500"/>
            </a:avLst>
          </a:prstGeom>
          <a:solidFill>
            <a:schemeClr val="tx1"/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Kruhová šipka 17"/>
          <p:cNvSpPr/>
          <p:nvPr/>
        </p:nvSpPr>
        <p:spPr>
          <a:xfrm>
            <a:off x="457200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1"/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>
            <a:off x="635795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1"/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Kruhová šipka 19"/>
          <p:cNvSpPr/>
          <p:nvPr/>
        </p:nvSpPr>
        <p:spPr>
          <a:xfrm rot="10800000">
            <a:off x="1071538" y="4071942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1"/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Kruhová šipka 20"/>
          <p:cNvSpPr/>
          <p:nvPr/>
        </p:nvSpPr>
        <p:spPr>
          <a:xfrm rot="10800000">
            <a:off x="2857488" y="4071942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1"/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Kruhová šipka 21"/>
          <p:cNvSpPr/>
          <p:nvPr/>
        </p:nvSpPr>
        <p:spPr>
          <a:xfrm rot="10800000">
            <a:off x="4643438" y="4071942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1"/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Kruhová šipka 22"/>
          <p:cNvSpPr/>
          <p:nvPr/>
        </p:nvSpPr>
        <p:spPr>
          <a:xfrm rot="10800000">
            <a:off x="6429388" y="4071942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1"/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428728" y="278605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1000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28992" y="2786058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10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214942" y="2786058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10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000892" y="2786058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· 10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143768" y="557214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: 10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357818" y="557214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: 10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500430" y="5572140"/>
            <a:ext cx="6429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: 10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500166" y="557214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: 1000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/>
      <p:bldP spid="25" grpId="0"/>
      <p:bldP spid="26" grpId="0"/>
      <p:bldP spid="27" grpId="0"/>
      <p:bldP spid="28" grpId="0"/>
      <p:bldP spid="30" grpId="0"/>
      <p:bldP spid="31" grpId="0"/>
      <p:bldP spid="3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 pomocí tabulky</a:t>
            </a:r>
            <a:endParaRPr lang="cs-CZ" dirty="0"/>
          </a:p>
        </p:txBody>
      </p:sp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1500166" y="3714752"/>
          <a:ext cx="6095999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500034" y="2285992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Jiná možnost převádění jednotek délky.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00034" y="3214686"/>
            <a:ext cx="507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Potřebuji tabulku:</a:t>
            </a:r>
          </a:p>
        </p:txBody>
      </p:sp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143240" y="3357562"/>
            <a:ext cx="4429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Převeď 25 metrů na centimetry!</a:t>
            </a:r>
            <a:endParaRPr lang="cs-CZ" sz="2400" b="1" dirty="0"/>
          </a:p>
        </p:txBody>
      </p:sp>
      <p:pic>
        <p:nvPicPr>
          <p:cNvPr id="4" name="Obrázek 3" descr="otazni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5786" y="1643050"/>
            <a:ext cx="1892432" cy="3600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214810" y="3357562"/>
            <a:ext cx="271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Použiji tabulku!</a:t>
            </a:r>
          </a:p>
        </p:txBody>
      </p:sp>
      <p:pic>
        <p:nvPicPr>
          <p:cNvPr id="5" name="Obrázek 4" descr="sov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928670"/>
            <a:ext cx="1160447" cy="1440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00166" y="4857760"/>
          <a:ext cx="6095999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km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cm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mm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071670" y="1571612"/>
            <a:ext cx="55007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Najdu jednotky, ze kterých převádím.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71670" y="1928802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Hodnotu v metrech napíši tak, aby pod metry bylo číslo na místě jednotek.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71670" y="2643182"/>
            <a:ext cx="6715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3. Zakryji místa za jednotkami, na které převádím.</a:t>
            </a:r>
            <a:endParaRPr lang="cs-CZ" sz="2400" dirty="0"/>
          </a:p>
        </p:txBody>
      </p:sp>
      <p:sp>
        <p:nvSpPr>
          <p:cNvPr id="9" name="Šipka dolů 8"/>
          <p:cNvSpPr/>
          <p:nvPr/>
        </p:nvSpPr>
        <p:spPr>
          <a:xfrm>
            <a:off x="4143372" y="4143380"/>
            <a:ext cx="857256" cy="642942"/>
          </a:xfrm>
          <a:prstGeom prst="downArrow">
            <a:avLst/>
          </a:prstGeom>
          <a:solidFill>
            <a:schemeClr val="tx1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500166" y="4857760"/>
          <a:ext cx="6095999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dm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cm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2" name="Obdélník 11"/>
          <p:cNvSpPr/>
          <p:nvPr/>
        </p:nvSpPr>
        <p:spPr>
          <a:xfrm>
            <a:off x="6715140" y="4714884"/>
            <a:ext cx="1143008" cy="121444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2071670" y="3000372"/>
            <a:ext cx="60722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Odmyslím si nuly před číslem a výsledek je </a:t>
            </a:r>
            <a:r>
              <a:rPr lang="cs-CZ" sz="2400" b="1" dirty="0" smtClean="0"/>
              <a:t>2500 cm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1" name="Obrázek 10" descr="sova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928670"/>
            <a:ext cx="1160447" cy="14400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 animBg="1"/>
      <p:bldP spid="12" grpId="0" animBg="1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3" name="Obrázek 2" descr="otazni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472" y="1571612"/>
            <a:ext cx="1892432" cy="3600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14678" y="1857364"/>
            <a:ext cx="178595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 cm =</a:t>
            </a:r>
          </a:p>
          <a:p>
            <a:r>
              <a:rPr lang="cs-CZ" sz="2400" dirty="0" smtClean="0"/>
              <a:t>0,5 km =</a:t>
            </a:r>
          </a:p>
          <a:p>
            <a:r>
              <a:rPr lang="cs-CZ" sz="2400" dirty="0" smtClean="0"/>
              <a:t>2,9 m =</a:t>
            </a:r>
          </a:p>
          <a:p>
            <a:r>
              <a:rPr lang="cs-CZ" sz="2400" dirty="0" smtClean="0"/>
              <a:t>13,5 dm =</a:t>
            </a:r>
          </a:p>
          <a:p>
            <a:r>
              <a:rPr lang="cs-CZ" sz="2400" dirty="0" smtClean="0"/>
              <a:t>0,08 m =</a:t>
            </a:r>
          </a:p>
          <a:p>
            <a:r>
              <a:rPr lang="cs-CZ" sz="2400" dirty="0" smtClean="0"/>
              <a:t>2 km =</a:t>
            </a:r>
          </a:p>
          <a:p>
            <a:r>
              <a:rPr lang="cs-CZ" sz="2400" dirty="0" smtClean="0"/>
              <a:t>0,6 dm =</a:t>
            </a:r>
          </a:p>
          <a:p>
            <a:r>
              <a:rPr lang="cs-CZ" sz="2400" dirty="0" smtClean="0"/>
              <a:t>3,14 m =</a:t>
            </a:r>
          </a:p>
          <a:p>
            <a:r>
              <a:rPr lang="cs-CZ" sz="2400" dirty="0" smtClean="0"/>
              <a:t>2 m 18 cm =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86380" y="1857364"/>
            <a:ext cx="18573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mm</a:t>
            </a:r>
          </a:p>
          <a:p>
            <a:r>
              <a:rPr lang="cs-CZ" sz="2400" dirty="0" smtClean="0"/>
              <a:t>m</a:t>
            </a:r>
          </a:p>
          <a:p>
            <a:r>
              <a:rPr lang="cs-CZ" sz="2400" dirty="0" smtClean="0"/>
              <a:t>dm</a:t>
            </a:r>
          </a:p>
          <a:p>
            <a:r>
              <a:rPr lang="cs-CZ" sz="2400" dirty="0" smtClean="0"/>
              <a:t>mm</a:t>
            </a:r>
          </a:p>
          <a:p>
            <a:r>
              <a:rPr lang="cs-CZ" sz="2400" dirty="0" smtClean="0"/>
              <a:t>cm</a:t>
            </a:r>
          </a:p>
          <a:p>
            <a:r>
              <a:rPr lang="cs-CZ" sz="2400" dirty="0" smtClean="0"/>
              <a:t>dm</a:t>
            </a:r>
          </a:p>
          <a:p>
            <a:r>
              <a:rPr lang="cs-CZ" sz="2400" dirty="0" smtClean="0"/>
              <a:t>m</a:t>
            </a:r>
          </a:p>
          <a:p>
            <a:r>
              <a:rPr lang="cs-CZ" sz="2400" dirty="0" smtClean="0"/>
              <a:t>mm</a:t>
            </a:r>
          </a:p>
          <a:p>
            <a:r>
              <a:rPr lang="cs-CZ" sz="2400" dirty="0" smtClean="0"/>
              <a:t>cm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4810" y="185736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130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7686" y="2214554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14810" y="2571744"/>
            <a:ext cx="20717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29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9124" y="2928934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1 350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7686" y="3357562"/>
            <a:ext cx="3000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8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71934" y="3714752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20 000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57686" y="4071942"/>
            <a:ext cx="30718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0,06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6248" y="4429132"/>
            <a:ext cx="23574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3 140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14876" y="4786322"/>
            <a:ext cx="2857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218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RAUNER, Karel. </a:t>
            </a:r>
            <a:r>
              <a:rPr lang="cs-CZ" sz="1400" i="1" dirty="0" smtClean="0">
                <a:solidFill>
                  <a:schemeClr val="tx1"/>
                </a:solidFill>
              </a:rPr>
              <a:t>Fyzika 6: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2004, 120 s. ISBN 80-723-8210-1. </a:t>
            </a:r>
            <a:endParaRPr lang="cs-CZ" sz="1400" dirty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Archiv autora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22.9.2013]. Dostupný na WWW: http://upload.wikimedia.org/wikipedia/commons/6/67/Vitruvian_Man_Measurements_cs.png</a:t>
            </a:r>
          </a:p>
          <a:p>
            <a:pPr lvl="1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AUTOR NEUVEDEN. </a:t>
            </a:r>
            <a:r>
              <a:rPr lang="cs-CZ" sz="1400" i="1" dirty="0" err="1" smtClean="0">
                <a:solidFill>
                  <a:schemeClr val="tx1"/>
                </a:solidFill>
              </a:rPr>
              <a:t>wikipedia.org</a:t>
            </a:r>
            <a:r>
              <a:rPr lang="cs-CZ" sz="1400" dirty="0" smtClean="0">
                <a:solidFill>
                  <a:schemeClr val="tx1"/>
                </a:solidFill>
              </a:rPr>
              <a:t> [online]. [cit. 22.9.2013]. Dostupný na WWW: http://upload.wikimedia.org/wikipedia/commons/b/bb/Platinum-Iridium_meter_bar.jpg </a:t>
            </a:r>
            <a:endParaRPr lang="cs-CZ" sz="1400" dirty="0">
              <a:solidFill>
                <a:schemeClr val="tx1"/>
              </a:solidFill>
            </a:endParaRPr>
          </a:p>
          <a:p>
            <a:pPr marL="0" indent="0">
              <a:buClr>
                <a:schemeClr val="tx1"/>
              </a:buClr>
              <a:buFont typeface="Wingdings" pitchFamily="2" charset="2"/>
              <a:buChar char="Ø"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819</TotalTime>
  <Words>516</Words>
  <Application>Microsoft Office PowerPoint</Application>
  <PresentationFormat>Předvádění na obrazovce (4:3)</PresentationFormat>
  <Paragraphs>141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Kdo chytil větší rybu?</vt:lpstr>
      <vt:lpstr>Skutečnost</vt:lpstr>
      <vt:lpstr>Délka</vt:lpstr>
      <vt:lpstr>Historické jednotky délky</vt:lpstr>
      <vt:lpstr>Současnost</vt:lpstr>
      <vt:lpstr>Další jednotky délky</vt:lpstr>
      <vt:lpstr>Převod pomocí tabulky</vt:lpstr>
      <vt:lpstr>Snímek 10</vt:lpstr>
      <vt:lpstr>Snímek 11</vt:lpstr>
      <vt:lpstr>Snímek 12</vt:lpstr>
      <vt:lpstr>Snímek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84</cp:revision>
  <dcterms:created xsi:type="dcterms:W3CDTF">2013-05-10T12:01:16Z</dcterms:created>
  <dcterms:modified xsi:type="dcterms:W3CDTF">2014-03-25T09:47:52Z</dcterms:modified>
</cp:coreProperties>
</file>