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5"/>
  </p:notesMasterIdLst>
  <p:sldIdLst>
    <p:sldId id="256" r:id="rId2"/>
    <p:sldId id="262" r:id="rId3"/>
    <p:sldId id="264" r:id="rId4"/>
    <p:sldId id="265" r:id="rId5"/>
    <p:sldId id="266" r:id="rId6"/>
    <p:sldId id="267" r:id="rId7"/>
    <p:sldId id="268" r:id="rId8"/>
    <p:sldId id="269" r:id="rId9"/>
    <p:sldId id="263" r:id="rId10"/>
    <p:sldId id="270" r:id="rId11"/>
    <p:sldId id="271" r:id="rId12"/>
    <p:sldId id="272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565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Fyzikální veličiny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VY_32_INOVACE_3B_04_Polohova</a:t>
          </a:r>
          <a:r>
            <a:rPr lang="cs-CZ" sz="2000" b="0" dirty="0" smtClean="0"/>
            <a:t>_energie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Zlomky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VY_32_INOVACE_Základní tvar zlomku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11.3.2014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18AE9-4B8C-4044-88DA-5DF372803845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2405A-7A99-48CA-BFE4-3538177F0F49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21CA5-42B9-46CD-907C-18604C6280BE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FDCED-D975-4FFA-8931-FA4424D1EEBC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36BB9-A602-49D9-8F87-BFD4682B1F3B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D629C-3501-4F94-BDA8-D0B021D18413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A487E-19B9-4485-B9A0-577A56FE90B2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18370-4DE4-410F-94C4-0BD36BBD1AB1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C5ED1-2F5C-4A35-AB73-77FD9AE98CED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41B09-FBC0-4D51-B02E-4D97E3C28D98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3B843-478A-4864-BB1A-A40D2D486827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6CEF5614-F978-4896-8170-6533AECBA1DF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6/65/United_Airlines_B777-200_N780U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23577630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282" y="2214554"/>
            <a:ext cx="871543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2">
                    <a:lumMod val="75000"/>
                  </a:schemeClr>
                </a:solidFill>
              </a:rPr>
              <a:t>Předmět: Fyzika.</a:t>
            </a:r>
          </a:p>
          <a:p>
            <a:pPr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2">
                    <a:lumMod val="75000"/>
                  </a:schemeClr>
                </a:solidFill>
              </a:rPr>
              <a:t>Věková skupina: 8. ročník ZŠ.</a:t>
            </a:r>
          </a:p>
          <a:p>
            <a:pPr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2">
                    <a:lumMod val="75000"/>
                  </a:schemeClr>
                </a:solidFill>
              </a:rPr>
              <a:t>Časová dotace: 35 minut.</a:t>
            </a:r>
          </a:p>
          <a:p>
            <a:pPr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2">
                    <a:lumMod val="75000"/>
                  </a:schemeClr>
                </a:solidFill>
              </a:rPr>
              <a:t>Popis: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Materiál je určen k výkladu pojmu polohová energie v osmém ročníku základní školy.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Je členěn do čtyřech částí:</a:t>
            </a:r>
          </a:p>
          <a:p>
            <a:pPr lvl="2">
              <a:buFont typeface="Wingdings" pitchFamily="2" charset="2"/>
              <a:buChar char="ü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Opakování označení fyzikálních veličin (formou testu se třemi možnostmi odpovědí; při kliknutí na správnou odpověď se zobrazí usměvavý obličej, při klinutí na špatnou odpověď zamračený obličej) – snímky 4 – 9.</a:t>
            </a:r>
          </a:p>
          <a:p>
            <a:pPr lvl="2">
              <a:buFont typeface="Wingdings" pitchFamily="2" charset="2"/>
              <a:buChar char="ü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Opakování pojmu energie – snímek 10.</a:t>
            </a:r>
          </a:p>
          <a:p>
            <a:pPr lvl="2">
              <a:buFont typeface="Wingdings" pitchFamily="2" charset="2"/>
              <a:buChar char="ü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Výklad pojmu polohová energie – snímek 11.</a:t>
            </a:r>
          </a:p>
          <a:p>
            <a:pPr lvl="2">
              <a:buFont typeface="Wingdings" pitchFamily="2" charset="2"/>
              <a:buChar char="ü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Příklady na procvičení – snímek 12.</a:t>
            </a:r>
          </a:p>
          <a:p>
            <a:pPr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2">
                    <a:lumMod val="75000"/>
                  </a:schemeClr>
                </a:solidFill>
              </a:rPr>
              <a:t>Materiál obsahuje 13 stran a je určen k interaktivní výuce.</a:t>
            </a:r>
            <a:endParaRPr lang="cs-CZ" sz="22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fyzikálních veličin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2571744"/>
            <a:ext cx="8715436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Na následujících snímcích vždy vyber správné označení fyzikální veličiny.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Ke každé otázce je na výběr ze tří možností.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Vždy je správná jen jedna odpověď.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Zda jsi odpověděl správně se dozvíš hned po kliknutí.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Fyzikální veličinu dráha označujeme: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714348" y="2714620"/>
            <a:ext cx="3429024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/>
              <a:t>s</a:t>
            </a:r>
            <a:endParaRPr lang="cs-CZ" sz="3000" dirty="0"/>
          </a:p>
        </p:txBody>
      </p:sp>
      <p:sp>
        <p:nvSpPr>
          <p:cNvPr id="5" name="Zaoblený obdélník 4"/>
          <p:cNvSpPr/>
          <p:nvPr/>
        </p:nvSpPr>
        <p:spPr>
          <a:xfrm>
            <a:off x="714348" y="3929066"/>
            <a:ext cx="3429024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/>
              <a:t>t</a:t>
            </a:r>
            <a:endParaRPr lang="cs-CZ" sz="3000" dirty="0"/>
          </a:p>
        </p:txBody>
      </p:sp>
      <p:sp>
        <p:nvSpPr>
          <p:cNvPr id="6" name="Zaoblený obdélník 5"/>
          <p:cNvSpPr/>
          <p:nvPr/>
        </p:nvSpPr>
        <p:spPr>
          <a:xfrm>
            <a:off x="714348" y="5214950"/>
            <a:ext cx="3429024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/>
              <a:t>v</a:t>
            </a:r>
            <a:endParaRPr lang="cs-CZ" sz="3000" dirty="0"/>
          </a:p>
        </p:txBody>
      </p:sp>
      <p:sp>
        <p:nvSpPr>
          <p:cNvPr id="7" name="Veselý obličej 6"/>
          <p:cNvSpPr/>
          <p:nvPr/>
        </p:nvSpPr>
        <p:spPr>
          <a:xfrm>
            <a:off x="6143636" y="2500306"/>
            <a:ext cx="1071570" cy="1071570"/>
          </a:xfrm>
          <a:prstGeom prst="smileyFac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6143636" y="3786190"/>
            <a:ext cx="1071570" cy="1071570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6143636" y="5143512"/>
            <a:ext cx="1071570" cy="1071570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Fyzikální veličinu síla označujeme: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714348" y="2714620"/>
            <a:ext cx="3429024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/>
              <a:t>N</a:t>
            </a:r>
            <a:endParaRPr lang="cs-CZ" sz="3000" dirty="0"/>
          </a:p>
        </p:txBody>
      </p:sp>
      <p:sp>
        <p:nvSpPr>
          <p:cNvPr id="5" name="Zaoblený obdélník 4"/>
          <p:cNvSpPr/>
          <p:nvPr/>
        </p:nvSpPr>
        <p:spPr>
          <a:xfrm>
            <a:off x="714348" y="3929066"/>
            <a:ext cx="3429024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/>
              <a:t>g</a:t>
            </a:r>
            <a:endParaRPr lang="cs-CZ" sz="3000" dirty="0"/>
          </a:p>
        </p:txBody>
      </p:sp>
      <p:sp>
        <p:nvSpPr>
          <p:cNvPr id="6" name="Zaoblený obdélník 5"/>
          <p:cNvSpPr/>
          <p:nvPr/>
        </p:nvSpPr>
        <p:spPr>
          <a:xfrm>
            <a:off x="714348" y="5214950"/>
            <a:ext cx="3429024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/>
              <a:t>F</a:t>
            </a:r>
            <a:endParaRPr lang="cs-CZ" sz="3000" dirty="0"/>
          </a:p>
        </p:txBody>
      </p:sp>
      <p:sp>
        <p:nvSpPr>
          <p:cNvPr id="7" name="Veselý obličej 6"/>
          <p:cNvSpPr/>
          <p:nvPr/>
        </p:nvSpPr>
        <p:spPr>
          <a:xfrm>
            <a:off x="6143636" y="5072074"/>
            <a:ext cx="1071570" cy="1071570"/>
          </a:xfrm>
          <a:prstGeom prst="smileyFac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6143636" y="3786190"/>
            <a:ext cx="1071570" cy="1071570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6143636" y="2571744"/>
            <a:ext cx="1071570" cy="1071570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Fyzikální veličinu práce označujeme: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714348" y="2714620"/>
            <a:ext cx="3429024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/>
              <a:t>J</a:t>
            </a:r>
            <a:endParaRPr lang="cs-CZ" sz="3000" dirty="0"/>
          </a:p>
        </p:txBody>
      </p:sp>
      <p:sp>
        <p:nvSpPr>
          <p:cNvPr id="5" name="Zaoblený obdélník 4"/>
          <p:cNvSpPr/>
          <p:nvPr/>
        </p:nvSpPr>
        <p:spPr>
          <a:xfrm>
            <a:off x="714348" y="3929066"/>
            <a:ext cx="3429024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/>
              <a:t>P</a:t>
            </a:r>
            <a:endParaRPr lang="cs-CZ" sz="3000" dirty="0"/>
          </a:p>
        </p:txBody>
      </p:sp>
      <p:sp>
        <p:nvSpPr>
          <p:cNvPr id="6" name="Zaoblený obdélník 5"/>
          <p:cNvSpPr/>
          <p:nvPr/>
        </p:nvSpPr>
        <p:spPr>
          <a:xfrm>
            <a:off x="714348" y="5214950"/>
            <a:ext cx="3429024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/>
              <a:t>W</a:t>
            </a:r>
            <a:endParaRPr lang="cs-CZ" sz="3000" dirty="0"/>
          </a:p>
        </p:txBody>
      </p:sp>
      <p:sp>
        <p:nvSpPr>
          <p:cNvPr id="7" name="Veselý obličej 6"/>
          <p:cNvSpPr/>
          <p:nvPr/>
        </p:nvSpPr>
        <p:spPr>
          <a:xfrm>
            <a:off x="6215074" y="5072074"/>
            <a:ext cx="1071570" cy="1071570"/>
          </a:xfrm>
          <a:prstGeom prst="smileyFac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6143636" y="3786190"/>
            <a:ext cx="1071570" cy="1071570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6143636" y="2500306"/>
            <a:ext cx="1071570" cy="1071570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Fyzikální veličinu hmotnost označujeme: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714348" y="2714620"/>
            <a:ext cx="3429024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/>
              <a:t>F</a:t>
            </a:r>
            <a:endParaRPr lang="cs-CZ" sz="3000" dirty="0"/>
          </a:p>
        </p:txBody>
      </p:sp>
      <p:sp>
        <p:nvSpPr>
          <p:cNvPr id="5" name="Zaoblený obdélník 4"/>
          <p:cNvSpPr/>
          <p:nvPr/>
        </p:nvSpPr>
        <p:spPr>
          <a:xfrm>
            <a:off x="714348" y="3929066"/>
            <a:ext cx="3429024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/>
              <a:t>m</a:t>
            </a:r>
            <a:endParaRPr lang="cs-CZ" sz="3000" dirty="0"/>
          </a:p>
        </p:txBody>
      </p:sp>
      <p:sp>
        <p:nvSpPr>
          <p:cNvPr id="6" name="Zaoblený obdélník 5"/>
          <p:cNvSpPr/>
          <p:nvPr/>
        </p:nvSpPr>
        <p:spPr>
          <a:xfrm>
            <a:off x="714348" y="5214950"/>
            <a:ext cx="3429024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/>
              <a:t>h</a:t>
            </a:r>
            <a:endParaRPr lang="cs-CZ" sz="3000" dirty="0"/>
          </a:p>
        </p:txBody>
      </p:sp>
      <p:sp>
        <p:nvSpPr>
          <p:cNvPr id="7" name="Veselý obličej 6"/>
          <p:cNvSpPr/>
          <p:nvPr/>
        </p:nvSpPr>
        <p:spPr>
          <a:xfrm>
            <a:off x="6143636" y="3857628"/>
            <a:ext cx="1071570" cy="1071570"/>
          </a:xfrm>
          <a:prstGeom prst="smileyFac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6143636" y="2571744"/>
            <a:ext cx="1071570" cy="1071570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6143636" y="5143512"/>
            <a:ext cx="1071570" cy="1071570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Fyzikální veličinu rychlost označujeme: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714348" y="2714620"/>
            <a:ext cx="3429024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/>
              <a:t>v</a:t>
            </a:r>
            <a:endParaRPr lang="cs-CZ" sz="3000" dirty="0"/>
          </a:p>
        </p:txBody>
      </p:sp>
      <p:sp>
        <p:nvSpPr>
          <p:cNvPr id="5" name="Zaoblený obdélník 4"/>
          <p:cNvSpPr/>
          <p:nvPr/>
        </p:nvSpPr>
        <p:spPr>
          <a:xfrm>
            <a:off x="714348" y="3929066"/>
            <a:ext cx="3429024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/>
              <a:t>s</a:t>
            </a:r>
            <a:endParaRPr lang="cs-CZ" sz="3000" dirty="0"/>
          </a:p>
        </p:txBody>
      </p:sp>
      <p:sp>
        <p:nvSpPr>
          <p:cNvPr id="6" name="Zaoblený obdélník 5"/>
          <p:cNvSpPr/>
          <p:nvPr/>
        </p:nvSpPr>
        <p:spPr>
          <a:xfrm>
            <a:off x="714348" y="5214950"/>
            <a:ext cx="3429024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/>
              <a:t>r</a:t>
            </a:r>
            <a:endParaRPr lang="cs-CZ" sz="3000" dirty="0"/>
          </a:p>
        </p:txBody>
      </p:sp>
      <p:sp>
        <p:nvSpPr>
          <p:cNvPr id="7" name="Veselý obličej 6"/>
          <p:cNvSpPr/>
          <p:nvPr/>
        </p:nvSpPr>
        <p:spPr>
          <a:xfrm>
            <a:off x="6143636" y="2500306"/>
            <a:ext cx="1071570" cy="1071570"/>
          </a:xfrm>
          <a:prstGeom prst="smileyFac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6143636" y="3786190"/>
            <a:ext cx="1071570" cy="1071570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6143636" y="5143512"/>
            <a:ext cx="1071570" cy="1071570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POLOHOVÁ ENERGIE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víme o energii?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2214554"/>
            <a:ext cx="8715436" cy="34624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smtClean="0">
                <a:solidFill>
                  <a:schemeClr val="tx2">
                    <a:lumMod val="75000"/>
                  </a:schemeClr>
                </a:solidFill>
              </a:rPr>
              <a:t>Je to fyzikální veličina.</a:t>
            </a: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smtClean="0">
                <a:solidFill>
                  <a:schemeClr val="tx2">
                    <a:lumMod val="75000"/>
                  </a:schemeClr>
                </a:solidFill>
              </a:rPr>
              <a:t>Vyjadřuje schopnost konat práci.</a:t>
            </a: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smtClean="0">
                <a:solidFill>
                  <a:schemeClr val="tx2">
                    <a:lumMod val="75000"/>
                  </a:schemeClr>
                </a:solidFill>
              </a:rPr>
              <a:t>Jednotky energie jsou joule (J).</a:t>
            </a: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smtClean="0">
                <a:solidFill>
                  <a:schemeClr val="tx2">
                    <a:lumMod val="75000"/>
                  </a:schemeClr>
                </a:solidFill>
              </a:rPr>
              <a:t>Známe dva druhy:</a:t>
            </a: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lvl="2">
              <a:spcAft>
                <a:spcPts val="1800"/>
              </a:spcAft>
              <a:buFont typeface="Wingdings" pitchFamily="2" charset="2"/>
              <a:buChar char="ü"/>
            </a:pPr>
            <a:r>
              <a:rPr lang="cs-CZ" sz="2400" smtClean="0">
                <a:solidFill>
                  <a:schemeClr val="tx2">
                    <a:lumMod val="75000"/>
                  </a:schemeClr>
                </a:solidFill>
              </a:rPr>
              <a:t>polohovou energii</a:t>
            </a: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lvl="2">
              <a:spcAft>
                <a:spcPts val="1800"/>
              </a:spcAft>
              <a:buFont typeface="Wingdings" pitchFamily="2" charset="2"/>
              <a:buChar char="ü"/>
            </a:pPr>
            <a:r>
              <a:rPr lang="cs-CZ" sz="2400" smtClean="0">
                <a:solidFill>
                  <a:schemeClr val="tx2">
                    <a:lumMod val="75000"/>
                  </a:schemeClr>
                </a:solidFill>
              </a:rPr>
              <a:t>pohybovou energii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Polohová energie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4282" y="1928803"/>
            <a:ext cx="8715436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cs-CZ" sz="2400" smtClean="0">
                <a:solidFill>
                  <a:schemeClr val="tx2">
                    <a:lumMod val="75000"/>
                  </a:schemeClr>
                </a:solidFill>
              </a:rPr>
              <a:t>= fyzikální veličina</a:t>
            </a: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smtClean="0">
                <a:solidFill>
                  <a:schemeClr val="tx2">
                    <a:lumMod val="75000"/>
                  </a:schemeClr>
                </a:solidFill>
              </a:rPr>
              <a:t>Je druh mechanické energie.</a:t>
            </a: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smtClean="0">
                <a:solidFill>
                  <a:schemeClr val="tx2">
                    <a:lumMod val="75000"/>
                  </a:schemeClr>
                </a:solidFill>
              </a:rPr>
              <a:t>Těleso zvětšuje svou polohovou energii při zvyšování své nadmořské výšky.</a:t>
            </a: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b="1" u="sng" smtClean="0">
                <a:solidFill>
                  <a:schemeClr val="tx2">
                    <a:lumMod val="75000"/>
                  </a:schemeClr>
                </a:solidFill>
              </a:rPr>
              <a:t>Značíme</a:t>
            </a:r>
            <a:r>
              <a:rPr lang="cs-CZ" sz="2400" smtClean="0">
                <a:solidFill>
                  <a:schemeClr val="tx2">
                    <a:lumMod val="75000"/>
                  </a:schemeClr>
                </a:solidFill>
              </a:rPr>
              <a:t>: </a:t>
            </a:r>
            <a:r>
              <a:rPr lang="cs-CZ" sz="2400" i="1" smtClean="0">
                <a:solidFill>
                  <a:schemeClr val="tx2">
                    <a:lumMod val="75000"/>
                  </a:schemeClr>
                </a:solidFill>
              </a:rPr>
              <a:t>E</a:t>
            </a:r>
            <a:r>
              <a:rPr lang="cs-CZ" sz="2400" i="1" baseline="-25000" smtClean="0">
                <a:solidFill>
                  <a:schemeClr val="tx2">
                    <a:lumMod val="75000"/>
                  </a:schemeClr>
                </a:solidFill>
              </a:rPr>
              <a:t>P</a:t>
            </a:r>
            <a:endParaRPr lang="cs-CZ" sz="2400" i="1" baseline="-250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b="1" u="sng" smtClean="0">
                <a:solidFill>
                  <a:schemeClr val="tx2">
                    <a:lumMod val="75000"/>
                  </a:schemeClr>
                </a:solidFill>
              </a:rPr>
              <a:t>Jednotka</a:t>
            </a:r>
            <a:r>
              <a:rPr lang="cs-CZ" sz="2400" smtClean="0">
                <a:solidFill>
                  <a:schemeClr val="tx2">
                    <a:lumMod val="75000"/>
                  </a:schemeClr>
                </a:solidFill>
              </a:rPr>
              <a:t>: J (joule)</a:t>
            </a: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b="1" u="sng" smtClean="0">
                <a:solidFill>
                  <a:schemeClr val="tx2">
                    <a:lumMod val="75000"/>
                  </a:schemeClr>
                </a:solidFill>
              </a:rPr>
              <a:t>Počítáme</a:t>
            </a:r>
            <a:r>
              <a:rPr lang="cs-CZ" sz="2400" smtClean="0">
                <a:solidFill>
                  <a:schemeClr val="tx2">
                    <a:lumMod val="75000"/>
                  </a:schemeClr>
                </a:solidFill>
              </a:rPr>
              <a:t>: </a:t>
            </a:r>
            <a:r>
              <a:rPr lang="cs-CZ" sz="2400" i="1" smtClean="0">
                <a:solidFill>
                  <a:schemeClr val="tx2">
                    <a:lumMod val="75000"/>
                  </a:schemeClr>
                </a:solidFill>
              </a:rPr>
              <a:t>E</a:t>
            </a:r>
            <a:r>
              <a:rPr lang="cs-CZ" sz="2400" i="1" baseline="-25000" smtClean="0">
                <a:solidFill>
                  <a:schemeClr val="tx2">
                    <a:lumMod val="75000"/>
                  </a:schemeClr>
                </a:solidFill>
              </a:rPr>
              <a:t>P</a:t>
            </a:r>
            <a:r>
              <a:rPr lang="cs-CZ" sz="2400" i="1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smtClean="0">
                <a:solidFill>
                  <a:schemeClr val="tx2">
                    <a:lumMod val="75000"/>
                  </a:schemeClr>
                </a:solidFill>
              </a:rPr>
              <a:t>=</a:t>
            </a:r>
            <a:r>
              <a:rPr lang="cs-CZ" sz="2400" i="1" smtClean="0">
                <a:solidFill>
                  <a:schemeClr val="tx2">
                    <a:lumMod val="75000"/>
                  </a:schemeClr>
                </a:solidFill>
              </a:rPr>
              <a:t> m · g · h</a:t>
            </a:r>
            <a:endParaRPr lang="cs-CZ" sz="2400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spcAft>
                <a:spcPts val="1800"/>
              </a:spcAft>
            </a:pP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00100" y="6072206"/>
            <a:ext cx="13573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hmotnost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57422" y="6072206"/>
            <a:ext cx="1428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g = 10 m/s</a:t>
            </a:r>
            <a:r>
              <a:rPr lang="cs-CZ" sz="2000" baseline="30000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endParaRPr lang="cs-CZ" sz="2000" baseline="30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9058" y="6072206"/>
            <a:ext cx="857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výška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8" name="Přímá spojovací šipka 7"/>
          <p:cNvCxnSpPr>
            <a:stCxn id="4" idx="0"/>
          </p:cNvCxnSpPr>
          <p:nvPr/>
        </p:nvCxnSpPr>
        <p:spPr>
          <a:xfrm rot="5400000" flipH="1" flipV="1">
            <a:off x="1839496" y="5482843"/>
            <a:ext cx="428628" cy="750099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5400000" flipH="1" flipV="1">
            <a:off x="2750331" y="5893611"/>
            <a:ext cx="357190" cy="1588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>
            <a:stCxn id="6" idx="0"/>
          </p:cNvCxnSpPr>
          <p:nvPr/>
        </p:nvCxnSpPr>
        <p:spPr>
          <a:xfrm rot="16200000" flipV="1">
            <a:off x="3679025" y="5393545"/>
            <a:ext cx="428628" cy="928694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na procvičení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4282" y="2571744"/>
            <a:ext cx="8715436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1200"/>
              </a:spcAft>
              <a:buFont typeface="+mj-lt"/>
              <a:buAutoNum type="arabicPeriod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Jakou polohovou energii má jablko o hmotnosti 0,2 kg, které visí na stromě ve výšce 1,5 m?</a:t>
            </a:r>
          </a:p>
          <a:p>
            <a:pPr marL="457200" indent="-457200">
              <a:spcAft>
                <a:spcPts val="1200"/>
              </a:spcAft>
              <a:buFont typeface="+mj-lt"/>
              <a:buAutoNum type="arabicPeriod"/>
            </a:pPr>
            <a:r>
              <a:rPr lang="cs-CZ" sz="2400" smtClean="0">
                <a:solidFill>
                  <a:schemeClr val="tx2">
                    <a:lumMod val="75000"/>
                  </a:schemeClr>
                </a:solidFill>
              </a:rPr>
              <a:t>Dopravní letadlo Boeing 777-200 má vzletovou hmotnost 229 tun a letí ve výšce 10 km nad mořem. Urči jeho polohovou energii.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" name="Obrázek 3" descr="United_Airlines_B777-200_N780U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86380" y="4286256"/>
            <a:ext cx="3000396" cy="200124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286380" y="6286520"/>
            <a:ext cx="30003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>
                    <a:lumMod val="75000"/>
                  </a:schemeClr>
                </a:solidFill>
              </a:rPr>
              <a:t>Obr. 1: </a:t>
            </a:r>
            <a:r>
              <a:rPr lang="cs-CZ" sz="1200" dirty="0" err="1" smtClean="0">
                <a:solidFill>
                  <a:schemeClr val="tx2">
                    <a:lumMod val="75000"/>
                  </a:schemeClr>
                </a:solidFill>
              </a:rPr>
              <a:t>Boeing</a:t>
            </a:r>
            <a:r>
              <a:rPr lang="cs-CZ" sz="1200" dirty="0" smtClean="0">
                <a:solidFill>
                  <a:schemeClr val="tx2">
                    <a:lumMod val="75000"/>
                  </a:schemeClr>
                </a:solidFill>
              </a:rPr>
              <a:t> 777-200</a:t>
            </a:r>
            <a:endParaRPr lang="cs-CZ" sz="12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>
              <a:buClr>
                <a:schemeClr val="tx2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2">
                    <a:lumMod val="75000"/>
                  </a:schemeClr>
                </a:solidFill>
              </a:rPr>
              <a:t>Použitá literatura:</a:t>
            </a:r>
          </a:p>
          <a:p>
            <a:pPr lvl="1">
              <a:buClr>
                <a:schemeClr val="tx2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sz="1300" dirty="0" smtClean="0"/>
              <a:t>RAUNER, Karel. </a:t>
            </a:r>
            <a:r>
              <a:rPr lang="cs-CZ" sz="1300" i="1" dirty="0" smtClean="0"/>
              <a:t>Fyzika 8: učebnice pro základní školy a víceletá gymnázia</a:t>
            </a:r>
            <a:r>
              <a:rPr lang="cs-CZ" sz="1300" dirty="0" smtClean="0"/>
              <a:t>. 1. </a:t>
            </a:r>
            <a:r>
              <a:rPr lang="cs-CZ" sz="1300" dirty="0" err="1" smtClean="0"/>
              <a:t>vyd</a:t>
            </a:r>
            <a:r>
              <a:rPr lang="cs-CZ" sz="1300" dirty="0" smtClean="0"/>
              <a:t>. Plzeň: </a:t>
            </a:r>
            <a:r>
              <a:rPr lang="cs-CZ" sz="1300" dirty="0" err="1" smtClean="0"/>
              <a:t>Fraus</a:t>
            </a:r>
            <a:r>
              <a:rPr lang="cs-CZ" sz="1300" dirty="0" smtClean="0"/>
              <a:t>, 2006, 128 s. ISBN 80-723-8525-9. </a:t>
            </a:r>
            <a:endParaRPr lang="cs-CZ" sz="1300" i="1" u="sng" dirty="0">
              <a:solidFill>
                <a:schemeClr val="tx2">
                  <a:lumMod val="75000"/>
                </a:schemeClr>
              </a:solidFill>
            </a:endParaRPr>
          </a:p>
          <a:p>
            <a:pPr lvl="0">
              <a:buClr>
                <a:schemeClr val="tx2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i="1" u="sng" dirty="0">
                <a:solidFill>
                  <a:schemeClr val="tx2">
                    <a:lumMod val="75000"/>
                  </a:schemeClr>
                </a:solidFill>
              </a:rPr>
              <a:t>Jiné zdroje</a:t>
            </a:r>
            <a:r>
              <a:rPr lang="cs-CZ" i="1" u="sng" dirty="0" smtClean="0">
                <a:solidFill>
                  <a:schemeClr val="tx2">
                    <a:lumMod val="75000"/>
                  </a:schemeClr>
                </a:solidFill>
              </a:rPr>
              <a:t>:</a:t>
            </a:r>
          </a:p>
          <a:p>
            <a:pPr lvl="1">
              <a:buClr>
                <a:schemeClr val="tx2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sz="1300" i="1" dirty="0" smtClean="0">
                <a:solidFill>
                  <a:schemeClr val="tx2">
                    <a:lumMod val="75000"/>
                  </a:schemeClr>
                </a:solidFill>
              </a:rPr>
              <a:t>Obr.1 - </a:t>
            </a:r>
            <a:r>
              <a:rPr lang="cs-CZ" sz="1300" dirty="0" smtClean="0"/>
              <a:t>AUTOR NEUVEDEN. </a:t>
            </a:r>
            <a:r>
              <a:rPr lang="cs-CZ" sz="1300" i="1" dirty="0" err="1" smtClean="0"/>
              <a:t>wikipedia.org</a:t>
            </a:r>
            <a:r>
              <a:rPr lang="cs-CZ" sz="1300" dirty="0" smtClean="0"/>
              <a:t> [online]. [cit. 18.9.2013]. Dostupný na WWW: </a:t>
            </a:r>
            <a:r>
              <a:rPr lang="cs-CZ" sz="1300" dirty="0" smtClean="0">
                <a:hlinkClick r:id="rId2"/>
              </a:rPr>
              <a:t>http://upload.wikimedia.org/wikipedia/commons/6/65/United_Airlines_B777-200_N780UA.jpg</a:t>
            </a:r>
            <a:endParaRPr lang="cs-CZ" sz="1300" dirty="0" smtClean="0"/>
          </a:p>
          <a:p>
            <a:pPr lvl="1">
              <a:buClr>
                <a:schemeClr val="tx2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sz="1300" dirty="0" smtClean="0"/>
              <a:t>Galerie MS Office – klipart. </a:t>
            </a:r>
            <a:endParaRPr lang="cs-CZ" sz="1300" i="1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Clr>
                <a:schemeClr val="tx2">
                  <a:lumMod val="75000"/>
                </a:schemeClr>
              </a:buClr>
              <a:buNone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775</TotalTime>
  <Words>419</Words>
  <Application>Microsoft Office PowerPoint</Application>
  <PresentationFormat>Předvádění na obrazovce (4:3)</PresentationFormat>
  <Paragraphs>72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Základní škola a Mateřská škola Bílá Třemešná, okres Trutnov</vt:lpstr>
      <vt:lpstr>Anotace</vt:lpstr>
      <vt:lpstr>Opakování fyzikálních veličin</vt:lpstr>
      <vt:lpstr>Fyzikální veličinu dráha označujeme:</vt:lpstr>
      <vt:lpstr>Fyzikální veličinu síla označujeme:</vt:lpstr>
      <vt:lpstr>Fyzikální veličinu práce označujeme:</vt:lpstr>
      <vt:lpstr>Fyzikální veličinu hmotnost označujeme:</vt:lpstr>
      <vt:lpstr>Fyzikální veličinu rychlost označujeme:</vt:lpstr>
      <vt:lpstr>POLOHOVÁ ENERGIE</vt:lpstr>
      <vt:lpstr>Co víme o energii?</vt:lpstr>
      <vt:lpstr>Polohová energie</vt:lpstr>
      <vt:lpstr>Příklady na procvičení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85</cp:revision>
  <dcterms:created xsi:type="dcterms:W3CDTF">2013-05-10T12:01:16Z</dcterms:created>
  <dcterms:modified xsi:type="dcterms:W3CDTF">2014-03-11T13:14:50Z</dcterms:modified>
</cp:coreProperties>
</file>