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3"/>
  </p:notesMasterIdLst>
  <p:sldIdLst>
    <p:sldId id="256" r:id="rId2"/>
    <p:sldId id="262" r:id="rId3"/>
    <p:sldId id="267" r:id="rId4"/>
    <p:sldId id="268" r:id="rId5"/>
    <p:sldId id="270" r:id="rId6"/>
    <p:sldId id="271" r:id="rId7"/>
    <p:sldId id="276" r:id="rId8"/>
    <p:sldId id="272" r:id="rId9"/>
    <p:sldId id="277" r:id="rId10"/>
    <p:sldId id="273" r:id="rId11"/>
    <p:sldId id="278" r:id="rId12"/>
    <p:sldId id="274" r:id="rId13"/>
    <p:sldId id="279" r:id="rId14"/>
    <p:sldId id="275" r:id="rId15"/>
    <p:sldId id="280" r:id="rId16"/>
    <p:sldId id="264" r:id="rId17"/>
    <p:sldId id="263" r:id="rId18"/>
    <p:sldId id="265" r:id="rId19"/>
    <p:sldId id="266" r:id="rId20"/>
    <p:sldId id="281" r:id="rId21"/>
    <p:sldId id="26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VY_32_INOVACE_3B_06_</a:t>
          </a:r>
          <a:r>
            <a:rPr lang="cs-CZ" sz="2000" b="0" dirty="0" err="1" smtClean="0"/>
            <a:t>Pohybova</a:t>
          </a:r>
          <a:r>
            <a:rPr lang="cs-CZ" sz="2000" b="0" dirty="0" smtClean="0"/>
            <a:t>_energie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Zlomky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VY_32_INOVACE_Základní tvar zlomku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EFA8F-4745-4073-99AE-0EDA1804699B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96402-FF9D-49F2-99E5-54ED91B1D17D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82BF-2532-463E-9F5F-55763576865D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8F399-260E-415D-9891-5C4B184D7B0F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727D7-1E16-4F26-8832-1075B93FB1FD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AB846-EFB1-4939-A41E-E7CD459260BC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510D0-9BF0-4DF0-9BD2-838F2CCF6311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8289-6F84-44FE-AF77-5022F170548E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30062-625B-455D-AFF9-9A9A31BD1E98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D7C01-874E-4A4F-BA30-AB94AC23EC9D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C97A2-296C-43F0-937E-9161C760C754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ABAAF3C-2F55-4B00-B5E3-7AB5DA04F588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0/07/Usain_Bolt_Olympics_cropped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2357763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675466"/>
            <a:ext cx="8572559" cy="3682491"/>
          </a:xfrm>
        </p:spPr>
        <p:txBody>
          <a:bodyPr>
            <a:normAutofit fontScale="775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Fyzika.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8.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30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je určen k výkladu pojmu pohybová energie v osmém ročníku základní školy.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Je členěn do třech částí: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Opakování fyzikální veličiny a jejich jednotky – žáci mají za úkol přiřadit k šesti fyzikálním veličinám jejich základní jednotku. Při kliknutí na správnou odpověď je zobrazen usměvavý obličej a žák je automaticky posunut na další otázku; při kliknutí na špatnou otázku se zobrazí zamračený obličej přímo na snímku a žák není puštěn na další otázku (snímky 3 – 15).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Výklad – pohybová energie (snímek 17).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Úlohy na procvičení (snímky 17 – 19).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21 stránek a je určen k interaktivní výuce.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Procvičení – fyzikální veličiny a jejich jednotky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643182"/>
            <a:ext cx="8286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Fyzikálním veličinám vždy přiřaď jejich jednotku.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Kliknutím na správnou jednotku se dostaneš na další otázku.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Tvým úkolem je projít úspěšně všemi pěti otázkami.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jednotkou fyzikální veličiny délka je: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28596" y="2571744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newton</a:t>
            </a:r>
            <a:endParaRPr lang="cs-CZ" sz="2400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428596" y="3786190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metr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428596" y="5072074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kilometr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857884" y="3429000"/>
            <a:ext cx="1714512" cy="1714512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xit" presetSubtype="0" fill="hold" grpId="2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xit" presetSubtype="0" fill="hold" grpId="3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7" grpId="2" animBg="1"/>
      <p:bldP spid="7" grpId="3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pic>
        <p:nvPicPr>
          <p:cNvPr id="4" name="Picture 2" descr="C:\Users\msi\AppData\Local\Microsoft\Windows\Temporary Internet Files\Content.IE5\3IN42GUQ\MC90043985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2285992"/>
            <a:ext cx="4236972" cy="3384000"/>
          </a:xfrm>
          <a:prstGeom prst="rect">
            <a:avLst/>
          </a:prstGeom>
          <a:noFill/>
        </p:spPr>
      </p:pic>
    </p:spTree>
  </p:cSld>
  <p:clrMapOvr>
    <a:masterClrMapping/>
  </p:clrMapOvr>
  <p:transition spd="slow" advClick="0" advTm="2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jednotkou fyzikální veličiny síla je: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28596" y="2571744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pascal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428596" y="3786190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kilogram</a:t>
            </a:r>
            <a:endParaRPr lang="cs-CZ" sz="2400" dirty="0"/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428596" y="5072074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newton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857884" y="3429000"/>
            <a:ext cx="1714512" cy="1714512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xit" presetSubtype="0" fill="hold" grpId="2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xit" presetSubtype="0" fill="hold" grpId="3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7" grpId="2" animBg="1"/>
      <p:bldP spid="7" grpId="3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pic>
        <p:nvPicPr>
          <p:cNvPr id="4" name="Picture 2" descr="C:\Users\msi\AppData\Local\Microsoft\Windows\Temporary Internet Files\Content.IE5\3IN42GUQ\MC90043985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2285992"/>
            <a:ext cx="4236972" cy="3384000"/>
          </a:xfrm>
          <a:prstGeom prst="rect">
            <a:avLst/>
          </a:prstGeom>
          <a:noFill/>
        </p:spPr>
      </p:pic>
    </p:spTree>
  </p:cSld>
  <p:clrMapOvr>
    <a:masterClrMapping/>
  </p:clrMapOvr>
  <p:transition spd="slow" advClick="0" advTm="200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jednotkou fyzikální veličiny čas je: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28596" y="2571744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světelný rok</a:t>
            </a:r>
            <a:endParaRPr lang="cs-CZ" sz="2400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428596" y="3786190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sekunda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428596" y="5072074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vteřina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857884" y="3429000"/>
            <a:ext cx="1714512" cy="1714512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xit" presetSubtype="0" fill="hold" grpId="3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7" grpId="2" animBg="1"/>
      <p:bldP spid="7" grpId="3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pic>
        <p:nvPicPr>
          <p:cNvPr id="4" name="Picture 2" descr="C:\Users\msi\AppData\Local\Microsoft\Windows\Temporary Internet Files\Content.IE5\3IN42GUQ\MC90043985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2285992"/>
            <a:ext cx="4236972" cy="3384000"/>
          </a:xfrm>
          <a:prstGeom prst="rect">
            <a:avLst/>
          </a:prstGeom>
          <a:noFill/>
        </p:spPr>
      </p:pic>
    </p:spTree>
  </p:cSld>
  <p:clrMapOvr>
    <a:masterClrMapping/>
  </p:clrMapOvr>
  <p:transition spd="slow" advClick="0" advTm="200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jednotkou fyzikální veličiny hmotnost je: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28596" y="2571744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dekagram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428596" y="3786190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tuna</a:t>
            </a:r>
            <a:endParaRPr lang="cs-CZ" sz="2400" dirty="0"/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428596" y="5072074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kilogram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857884" y="3429000"/>
            <a:ext cx="1714512" cy="1714512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xit" presetSubtype="0" fill="hold" grpId="3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7" grpId="2" animBg="1"/>
      <p:bldP spid="7" grpId="3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pic>
        <p:nvPicPr>
          <p:cNvPr id="4" name="Picture 2" descr="C:\Users\msi\AppData\Local\Microsoft\Windows\Temporary Internet Files\Content.IE5\3IN42GUQ\MC90043985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2285992"/>
            <a:ext cx="4236972" cy="3384000"/>
          </a:xfrm>
          <a:prstGeom prst="rect">
            <a:avLst/>
          </a:prstGeom>
          <a:noFill/>
        </p:spPr>
      </p:pic>
    </p:spTree>
  </p:cSld>
  <p:clrMapOvr>
    <a:masterClrMapping/>
  </p:clrMapOvr>
  <p:transition spd="slow" advClick="0" advTm="200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jednotkou fyzikální veličiny práce je: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28596" y="2571744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newton</a:t>
            </a:r>
            <a:endParaRPr lang="cs-CZ" sz="2400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428596" y="3786190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joule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428596" y="5072074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watt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857884" y="3429000"/>
            <a:ext cx="1714512" cy="1714512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xit" presetSubtype="0" fill="hold" grpId="3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7" grpId="2" animBg="1"/>
      <p:bldP spid="7" grpId="3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pic>
        <p:nvPicPr>
          <p:cNvPr id="4" name="Picture 2" descr="C:\Users\msi\AppData\Local\Microsoft\Windows\Temporary Internet Files\Content.IE5\3IN42GUQ\MC90043985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2285992"/>
            <a:ext cx="4236972" cy="3384000"/>
          </a:xfrm>
          <a:prstGeom prst="rect">
            <a:avLst/>
          </a:prstGeom>
          <a:noFill/>
        </p:spPr>
      </p:pic>
    </p:spTree>
  </p:cSld>
  <p:clrMapOvr>
    <a:masterClrMapping/>
  </p:clrMapOvr>
  <p:transition spd="slow" advClick="0" advTm="200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jednotkou fyzikální veličiny energie je: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28596" y="2571744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pascal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428596" y="3786190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watt</a:t>
            </a:r>
            <a:endParaRPr lang="cs-CZ" sz="2400" dirty="0"/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428596" y="5072074"/>
            <a:ext cx="392909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joule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857884" y="3429000"/>
            <a:ext cx="1714512" cy="1714512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xit" presetSubtype="0" fill="hold" grpId="3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7" grpId="2" animBg="1"/>
      <p:bldP spid="7" grpId="3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pic>
        <p:nvPicPr>
          <p:cNvPr id="4" name="Picture 2" descr="C:\Users\msi\AppData\Local\Microsoft\Windows\Temporary Internet Files\Content.IE5\3IN42GUQ\MC90043985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2285992"/>
            <a:ext cx="4236972" cy="3384000"/>
          </a:xfrm>
          <a:prstGeom prst="rect">
            <a:avLst/>
          </a:prstGeom>
          <a:noFill/>
        </p:spPr>
      </p:pic>
    </p:spTree>
  </p:cSld>
  <p:clrMapOvr>
    <a:masterClrMapping/>
  </p:clrMapOvr>
  <p:transition spd="slow" advClick="0" advTm="200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POHYBOVÁ ENERGIE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Pohybová energie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2285992"/>
            <a:ext cx="7143800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= fyzikální veličina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Je druhem mechanické energie.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Těleso zvyšuje svou pohybovou energii s rostoucí rychlostí.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Značíme: </a:t>
            </a:r>
            <a:r>
              <a:rPr lang="cs-CZ" sz="2400" i="1" dirty="0" smtClean="0"/>
              <a:t>E</a:t>
            </a:r>
            <a:r>
              <a:rPr lang="cs-CZ" sz="2400" i="1" baseline="-25000" dirty="0" smtClean="0"/>
              <a:t>K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Jednotky: J (joule)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Počítáme:</a:t>
            </a:r>
            <a:endParaRPr lang="cs-CZ" sz="2400" baseline="30000" dirty="0"/>
          </a:p>
        </p:txBody>
      </p:sp>
      <p:cxnSp>
        <p:nvCxnSpPr>
          <p:cNvPr id="9" name="Přímá spojovací šipka 8"/>
          <p:cNvCxnSpPr/>
          <p:nvPr/>
        </p:nvCxnSpPr>
        <p:spPr>
          <a:xfrm rot="5400000" flipH="1" flipV="1">
            <a:off x="3107521" y="5750735"/>
            <a:ext cx="428628" cy="3571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6200000" flipV="1">
            <a:off x="3893339" y="5750735"/>
            <a:ext cx="428628" cy="3571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500298" y="6072206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hmotnost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14744" y="6072206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rychlost</a:t>
            </a:r>
            <a:endParaRPr lang="cs-CZ" dirty="0"/>
          </a:p>
        </p:txBody>
      </p:sp>
      <p:pic>
        <p:nvPicPr>
          <p:cNvPr id="10" name="Obrázek 9" descr="vykricni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6644" y="2571744"/>
            <a:ext cx="1725873" cy="3492000"/>
          </a:xfrm>
          <a:prstGeom prst="rect">
            <a:avLst/>
          </a:prstGeom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85984" y="5143512"/>
            <a:ext cx="1927225" cy="739775"/>
          </a:xfrm>
          <a:prstGeom prst="rect">
            <a:avLst/>
          </a:prstGeom>
          <a:noFill/>
        </p:spPr>
      </p:pic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11969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tazni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10" y="2571744"/>
            <a:ext cx="813754" cy="154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Úlohy na procvičení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43042" y="2500306"/>
            <a:ext cx="72866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/>
            <a:r>
              <a:rPr lang="cs-CZ" sz="2400" dirty="0" err="1" smtClean="0"/>
              <a:t>Usain</a:t>
            </a:r>
            <a:r>
              <a:rPr lang="cs-CZ" sz="2400" dirty="0" smtClean="0"/>
              <a:t> </a:t>
            </a:r>
            <a:r>
              <a:rPr lang="cs-CZ" sz="2400" dirty="0" err="1" smtClean="0"/>
              <a:t>Bolt</a:t>
            </a:r>
            <a:r>
              <a:rPr lang="cs-CZ" sz="2400" dirty="0" smtClean="0"/>
              <a:t> dosáhl v běhu na 100 m na MS v atletice v roce 2009 maximální rychlosti 44,72 km/h, při své hmotnosti 94 kg. Jaká byla v ten okamžik jeho pohybová energie?</a:t>
            </a:r>
            <a:endParaRPr lang="cs-CZ" sz="2400" dirty="0"/>
          </a:p>
        </p:txBody>
      </p:sp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0" y="11969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8" name="Rectangle 6"/>
          <p:cNvSpPr>
            <a:spLocks noChangeArrowheads="1"/>
          </p:cNvSpPr>
          <p:nvPr/>
        </p:nvSpPr>
        <p:spPr bwMode="auto">
          <a:xfrm>
            <a:off x="0" y="11969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Obrázek 13" descr="Usain_Bolt_Olympics_croppe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0694" y="3714752"/>
            <a:ext cx="1944000" cy="259200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5929322" y="6357958"/>
            <a:ext cx="121444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 1: </a:t>
            </a:r>
            <a:r>
              <a:rPr lang="cs-CZ" sz="1100" dirty="0" err="1" smtClean="0"/>
              <a:t>Usain</a:t>
            </a:r>
            <a:r>
              <a:rPr lang="cs-CZ" sz="1100" dirty="0" smtClean="0"/>
              <a:t> </a:t>
            </a:r>
            <a:r>
              <a:rPr lang="cs-CZ" sz="1100" dirty="0" err="1" smtClean="0"/>
              <a:t>Bolt</a:t>
            </a:r>
            <a:endParaRPr lang="cs-CZ" sz="11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sov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1142984"/>
            <a:ext cx="1450575" cy="1800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786050" y="1571612"/>
            <a:ext cx="60722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m</a:t>
            </a:r>
            <a:r>
              <a:rPr lang="cs-CZ" sz="2400" dirty="0" smtClean="0"/>
              <a:t> = 94 kg</a:t>
            </a:r>
          </a:p>
          <a:p>
            <a:r>
              <a:rPr lang="cs-CZ" sz="2400" i="1" dirty="0" smtClean="0"/>
              <a:t>v</a:t>
            </a:r>
            <a:r>
              <a:rPr lang="cs-CZ" sz="2400" dirty="0" smtClean="0"/>
              <a:t> = 44,72 km/h = 12,4 m/s</a:t>
            </a:r>
          </a:p>
          <a:p>
            <a:r>
              <a:rPr lang="cs-CZ" sz="2400" i="1" dirty="0" smtClean="0"/>
              <a:t>E</a:t>
            </a:r>
            <a:r>
              <a:rPr lang="cs-CZ" sz="2400" i="1" baseline="-25000" dirty="0" smtClean="0"/>
              <a:t>K</a:t>
            </a:r>
            <a:r>
              <a:rPr lang="cs-CZ" sz="2400" dirty="0" smtClean="0"/>
              <a:t> = ?</a:t>
            </a:r>
          </a:p>
          <a:p>
            <a:endParaRPr lang="cs-CZ" sz="24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571736" y="2857496"/>
            <a:ext cx="4786346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57488" y="2928934"/>
            <a:ext cx="4130675" cy="739775"/>
          </a:xfrm>
          <a:prstGeom prst="rect">
            <a:avLst/>
          </a:prstGeom>
          <a:noFill/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57488" y="3857628"/>
            <a:ext cx="3368675" cy="739775"/>
          </a:xfrm>
          <a:prstGeom prst="rect">
            <a:avLst/>
          </a:prstGeom>
          <a:noFill/>
        </p:spPr>
      </p:pic>
      <p:pic>
        <p:nvPicPr>
          <p:cNvPr id="20481" name="Picture 1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57488" y="4786322"/>
            <a:ext cx="1638300" cy="411163"/>
          </a:xfrm>
          <a:prstGeom prst="rect">
            <a:avLst/>
          </a:prstGeom>
          <a:noFill/>
        </p:spPr>
      </p:pic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486" name="Rectangle 6"/>
          <p:cNvSpPr>
            <a:spLocks noChangeArrowheads="1"/>
          </p:cNvSpPr>
          <p:nvPr/>
        </p:nvSpPr>
        <p:spPr bwMode="auto">
          <a:xfrm>
            <a:off x="0" y="11969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487" name="Rectangle 7"/>
          <p:cNvSpPr>
            <a:spLocks noChangeArrowheads="1"/>
          </p:cNvSpPr>
          <p:nvPr/>
        </p:nvSpPr>
        <p:spPr bwMode="auto">
          <a:xfrm>
            <a:off x="0" y="1936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488" name="Rectangle 8"/>
          <p:cNvSpPr>
            <a:spLocks noChangeArrowheads="1"/>
          </p:cNvSpPr>
          <p:nvPr/>
        </p:nvSpPr>
        <p:spPr bwMode="auto">
          <a:xfrm>
            <a:off x="0" y="26765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489" name="Rectangle 9"/>
          <p:cNvSpPr>
            <a:spLocks noChangeArrowheads="1"/>
          </p:cNvSpPr>
          <p:nvPr/>
        </p:nvSpPr>
        <p:spPr bwMode="auto">
          <a:xfrm>
            <a:off x="0" y="308768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491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492" name="Rectangle 12"/>
          <p:cNvSpPr>
            <a:spLocks noChangeArrowheads="1"/>
          </p:cNvSpPr>
          <p:nvPr/>
        </p:nvSpPr>
        <p:spPr bwMode="auto">
          <a:xfrm>
            <a:off x="0" y="868363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Úlohy na procvičení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71638" y="2571744"/>
            <a:ext cx="68580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V jakém případě bude pohybová energie nulová?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Dvě auta závodí na okruhu. Co můžeme říci o jejich pohybové energii, jestliže první auto má oproti druhému dvojnásobnou hmotnost? (Uvažujme, že jejich rychlost není nulová.)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Červená a modrá kulička, obě mají stejné hmotnosti, se kutálí po stole. Rychlost červené kuličky je dvojnásobná, než rychlost modré kuličky. Co můžeme říct o jejich pohybových energiích?</a:t>
            </a:r>
            <a:endParaRPr lang="cs-CZ" sz="2400" dirty="0"/>
          </a:p>
        </p:txBody>
      </p:sp>
      <p:pic>
        <p:nvPicPr>
          <p:cNvPr id="4" name="Obrázek 3" descr="otazni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2786058"/>
            <a:ext cx="1684281" cy="32040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RAUNER, Karel. </a:t>
            </a:r>
            <a:r>
              <a:rPr lang="cs-CZ" sz="1400" i="1" dirty="0" smtClean="0">
                <a:solidFill>
                  <a:schemeClr val="tx1"/>
                </a:solidFill>
              </a:rPr>
              <a:t>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2006, 128 s. ISBN 80-723-8525-9.</a:t>
            </a:r>
            <a:endParaRPr lang="cs-CZ" sz="1400" i="1" u="sng" dirty="0">
              <a:solidFill>
                <a:schemeClr val="tx1"/>
              </a:solidFill>
            </a:endParaRPr>
          </a:p>
          <a:p>
            <a:pPr lvl="0"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>
                <a:solidFill>
                  <a:schemeClr val="tx1"/>
                </a:solidFill>
              </a:rPr>
              <a:t>Jiné zdroje</a:t>
            </a:r>
            <a:r>
              <a:rPr lang="cs-CZ" i="1" u="sng" dirty="0" smtClean="0">
                <a:solidFill>
                  <a:schemeClr val="tx1"/>
                </a:solidFill>
              </a:rPr>
              <a:t>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Obr. 1: AUTOR NEUVEDEN. </a:t>
            </a:r>
            <a:r>
              <a:rPr lang="cs-CZ" sz="1400" i="1" dirty="0" err="1" smtClean="0">
                <a:solidFill>
                  <a:schemeClr val="tx1"/>
                </a:solidFill>
              </a:rPr>
              <a:t>wikipedia.org</a:t>
            </a:r>
            <a:r>
              <a:rPr lang="cs-CZ" sz="1400" dirty="0" smtClean="0">
                <a:solidFill>
                  <a:schemeClr val="tx1"/>
                </a:solidFill>
              </a:rPr>
              <a:t> [online]. [cit. 21.9.2013]. Dostupný na WWW: </a:t>
            </a:r>
            <a:r>
              <a:rPr lang="cs-CZ" sz="1400" dirty="0" smtClean="0">
                <a:solidFill>
                  <a:schemeClr val="tx1"/>
                </a:solidFill>
                <a:hlinkClick r:id="rId2"/>
              </a:rPr>
              <a:t>http://upload.wikimedia.org/wikipedia/commons/0/07/Usain_Bolt_Olympics_cropped.jpg</a:t>
            </a:r>
            <a:endParaRPr lang="cs-CZ" sz="1400" dirty="0" smtClean="0">
              <a:solidFill>
                <a:schemeClr val="tx1"/>
              </a:solidFill>
            </a:endParaRP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Galerie MS Office – klipart.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Archiv autora.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1158</TotalTime>
  <Words>510</Words>
  <Application>Microsoft Office PowerPoint</Application>
  <PresentationFormat>Předvádění na obrazovce (4:3)</PresentationFormat>
  <Paragraphs>79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Vlnění</vt:lpstr>
      <vt:lpstr>Základní škola a Mateřská škola Bílá Třemešná, okres Trutnov</vt:lpstr>
      <vt:lpstr>Anotace</vt:lpstr>
      <vt:lpstr>Procvičení – fyzikální veličiny a jejich jednotky</vt:lpstr>
      <vt:lpstr>Základní jednotkou fyzikální veličiny délka je:</vt:lpstr>
      <vt:lpstr>Správně!</vt:lpstr>
      <vt:lpstr>Základní jednotkou fyzikální veličiny síla je:</vt:lpstr>
      <vt:lpstr>Správně!</vt:lpstr>
      <vt:lpstr>Základní jednotkou fyzikální veličiny čas je:</vt:lpstr>
      <vt:lpstr>Správně!</vt:lpstr>
      <vt:lpstr>Základní jednotkou fyzikální veličiny hmotnost je:</vt:lpstr>
      <vt:lpstr>Správně!</vt:lpstr>
      <vt:lpstr>Základní jednotkou fyzikální veličiny práce je:</vt:lpstr>
      <vt:lpstr>Správně!</vt:lpstr>
      <vt:lpstr>Základní jednotkou fyzikální veličiny energie je:</vt:lpstr>
      <vt:lpstr>Správně!</vt:lpstr>
      <vt:lpstr>POHYBOVÁ ENERGIE</vt:lpstr>
      <vt:lpstr>Pohybová energie</vt:lpstr>
      <vt:lpstr>Úlohy na procvičení</vt:lpstr>
      <vt:lpstr>Snímek 19</vt:lpstr>
      <vt:lpstr>Úlohy na procvičení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117</cp:revision>
  <dcterms:created xsi:type="dcterms:W3CDTF">2013-05-10T12:01:16Z</dcterms:created>
  <dcterms:modified xsi:type="dcterms:W3CDTF">2014-03-12T08:06:21Z</dcterms:modified>
</cp:coreProperties>
</file>