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65" r:id="rId4"/>
    <p:sldId id="266" r:id="rId5"/>
    <p:sldId id="267" r:id="rId6"/>
    <p:sldId id="263" r:id="rId7"/>
    <p:sldId id="268" r:id="rId8"/>
    <p:sldId id="264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9" r:id="rId17"/>
    <p:sldId id="277" r:id="rId18"/>
    <p:sldId id="278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1800" b="1" dirty="0" smtClean="0"/>
            <a:t>Název</a:t>
          </a:r>
          <a:r>
            <a:rPr lang="cs-CZ" sz="1800" b="1" smtClean="0"/>
            <a:t>: </a:t>
          </a:r>
          <a:r>
            <a:rPr lang="cs-CZ" sz="1800" b="0" smtClean="0"/>
            <a:t>VY_32_INOVACE_3B_07_PRESNOST_A_CHYBY_MERENI</a:t>
          </a:r>
          <a:endParaRPr lang="cs-CZ" sz="18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1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VY_32_INOVACE_Měření délky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428868"/>
            <a:ext cx="8572559" cy="3929089"/>
          </a:xfrm>
        </p:spPr>
        <p:txBody>
          <a:bodyPr>
            <a:normAutofit fontScale="85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Přesnost a chyby měření: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3 - 5: žáci mají za úkol vybrat měřidlo, které je nejvhodnější na měření délky třídy. Pokud vyberou správně, objeví se usměvavý obličej a jsou přesunuti na další snímek. Pokud vyberou nevhodné měřidlo, objeví se unavený obličej a jsou vyzváni k výběru jiného měřidla.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6 – 9: výklad.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11 – 18: úkolem žáků je pojmenovat měřidlo na obrázku. Poté pokračují dál a určí přesnost daného měřidla. Pokud vyberou správně, jsou přesunuti na další snímek. Pokud vyberou špatně, objeví se zamračený obličej a odpověď musí opakovat.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19 stránek a je určen k interaktivní výuce.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měřidlo nejlépe použiješ na měření délky třídy?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357158" y="2643182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pásmo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57158" y="3571876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pravítko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357158" y="4500570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mikrometr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57158" y="5429264"/>
            <a:ext cx="328614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posuvné měřidlo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dirty="0" smtClean="0"/>
              <a:t>Tak to tu budeme hodně dlouho.</a:t>
            </a:r>
            <a:br>
              <a:rPr lang="cs-CZ" sz="3500" dirty="0" smtClean="0"/>
            </a:br>
            <a:r>
              <a:rPr lang="cs-CZ" sz="3500" dirty="0" smtClean="0"/>
              <a:t>Zkus to znovu a lépe!</a:t>
            </a:r>
            <a:endParaRPr lang="cs-CZ" sz="35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6715140" y="5715016"/>
            <a:ext cx="1857388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pic>
        <p:nvPicPr>
          <p:cNvPr id="1030" name="Picture 6" descr="C:\Users\msi\AppData\Local\Microsoft\Windows\Temporary Internet Files\Content.IE5\3IN42GUQ\MC90043437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2714620"/>
            <a:ext cx="3126482" cy="2808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4098" name="Picture 2" descr="C:\Users\msi\AppData\Local\Microsoft\Windows\Temporary Internet Files\Content.IE5\1HTL0X21\MC9004398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78884" y="2660650"/>
            <a:ext cx="3786232" cy="3024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Přesnost a chyby měření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Přesnost měření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643182"/>
            <a:ext cx="79296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Měřený předmět nemusí vždy končit přesně na dílku měřidla.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Přesnost měření je daná velikostí nejmenšího dílku na stupnici použitého měřidla.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6" name="Obrázek 5" descr="pravitko.jpg"/>
          <p:cNvPicPr>
            <a:picLocks noChangeAspect="1"/>
          </p:cNvPicPr>
          <p:nvPr/>
        </p:nvPicPr>
        <p:blipFill>
          <a:blip r:embed="rId2" cstate="print">
            <a:lum bright="20000" contrast="30000"/>
          </a:blip>
          <a:stretch>
            <a:fillRect/>
          </a:stretch>
        </p:blipFill>
        <p:spPr>
          <a:xfrm>
            <a:off x="928662" y="4357694"/>
            <a:ext cx="3675194" cy="2340000"/>
          </a:xfrm>
          <a:prstGeom prst="rect">
            <a:avLst/>
          </a:prstGeom>
        </p:spPr>
      </p:pic>
      <p:sp>
        <p:nvSpPr>
          <p:cNvPr id="8" name="Čárový popisek 2 7"/>
          <p:cNvSpPr/>
          <p:nvPr/>
        </p:nvSpPr>
        <p:spPr>
          <a:xfrm>
            <a:off x="5786446" y="4214818"/>
            <a:ext cx="2786082" cy="1428760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112500"/>
              <a:gd name="adj6" fmla="val -4666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Např. přesnost měření pravítkem je 1 mm.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Chyby měření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71472" y="2571744"/>
            <a:ext cx="80010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Každé fyzikální měření je zatíženo chybami.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3 příčiny chyb: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C00000"/>
                </a:solidFill>
              </a:rPr>
              <a:t>nedokonalost měřeného tělesa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C00000"/>
                </a:solidFill>
              </a:rPr>
              <a:t>nedokonalost měřicího zařízení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C00000"/>
                </a:solidFill>
              </a:rPr>
              <a:t>člověk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6215074" y="3071810"/>
            <a:ext cx="2500330" cy="1357322"/>
          </a:xfrm>
          <a:prstGeom prst="borderCallout1">
            <a:avLst>
              <a:gd name="adj1" fmla="val 49328"/>
              <a:gd name="adj2" fmla="val -4070"/>
              <a:gd name="adj3" fmla="val 34832"/>
              <a:gd name="adj4" fmla="val -32523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Místnost, kterou měřím, není dokonalý čtverec.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Čárový popisek 1 7"/>
          <p:cNvSpPr/>
          <p:nvPr/>
        </p:nvSpPr>
        <p:spPr>
          <a:xfrm>
            <a:off x="5643570" y="4714884"/>
            <a:ext cx="2500330" cy="1071570"/>
          </a:xfrm>
          <a:prstGeom prst="borderCallout1">
            <a:avLst>
              <a:gd name="adj1" fmla="val 49328"/>
              <a:gd name="adj2" fmla="val -4070"/>
              <a:gd name="adj3" fmla="val -55979"/>
              <a:gd name="adj4" fmla="val -20466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Krejčovský metr se časem natáhl.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2285984" y="4929198"/>
            <a:ext cx="2786082" cy="1000132"/>
          </a:xfrm>
          <a:prstGeom prst="borderCallout1">
            <a:avLst>
              <a:gd name="adj1" fmla="val 49328"/>
              <a:gd name="adj2" fmla="val -4070"/>
              <a:gd name="adj3" fmla="val -35497"/>
              <a:gd name="adj4" fmla="val -16448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Špatně jsem se podíval na stupnici.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získat co nejlepší výsledek?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571744"/>
            <a:ext cx="79296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Jednu veličinu měříme vícekrát.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Dále nepracujeme s hodnotami, které se od ostatních výrazně liší (hrubé chyby měření).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Určíme aritmetický průměr všech zbylých měření (hodnoty sečteme a vydělíme je jejich počtem).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Pokud jsme průměr počítali alespoň z deseti hodnot a žádná se výrazně neodlišuje od aritmetického průměru, přidáme jedno desetinné místo navíc oproti přesnosti.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Čárový popisek 1 5"/>
          <p:cNvSpPr/>
          <p:nvPr/>
        </p:nvSpPr>
        <p:spPr>
          <a:xfrm>
            <a:off x="1142976" y="4071942"/>
            <a:ext cx="6215106" cy="1000132"/>
          </a:xfrm>
          <a:prstGeom prst="borderCallout1">
            <a:avLst>
              <a:gd name="adj1" fmla="val -11391"/>
              <a:gd name="adj2" fmla="val 49164"/>
              <a:gd name="adj3" fmla="val -42224"/>
              <a:gd name="adj4" fmla="val 6800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Dále nepracujeme s hodnotami, které se od ostatních výrazně liší.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Změříme pravítkem délku tužky.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0" y="2857496"/>
          <a:ext cx="8072491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00200"/>
                <a:gridCol w="597481"/>
                <a:gridCol w="597481"/>
                <a:gridCol w="597481"/>
                <a:gridCol w="597481"/>
                <a:gridCol w="597481"/>
                <a:gridCol w="597481"/>
                <a:gridCol w="597481"/>
                <a:gridCol w="597481"/>
                <a:gridCol w="597481"/>
                <a:gridCol w="597481"/>
                <a:gridCol w="59748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měření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Hodnota /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9,3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Čárový popisek 1 4"/>
          <p:cNvSpPr/>
          <p:nvPr/>
        </p:nvSpPr>
        <p:spPr>
          <a:xfrm>
            <a:off x="1142976" y="4071942"/>
            <a:ext cx="4071966" cy="1000132"/>
          </a:xfrm>
          <a:prstGeom prst="borderCallout1">
            <a:avLst>
              <a:gd name="adj1" fmla="val -11391"/>
              <a:gd name="adj2" fmla="val 49164"/>
              <a:gd name="adj3" fmla="val -39210"/>
              <a:gd name="adj4" fmla="val 73206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Jednu veličinu měříme vícekrát.</a:t>
            </a:r>
            <a:endParaRPr lang="cs-CZ" sz="2400" dirty="0">
              <a:solidFill>
                <a:srgbClr val="C0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5072066" y="2857496"/>
            <a:ext cx="571504" cy="714380"/>
            <a:chOff x="5072066" y="2857496"/>
            <a:chExt cx="571504" cy="714380"/>
          </a:xfrm>
        </p:grpSpPr>
        <p:cxnSp>
          <p:nvCxnSpPr>
            <p:cNvPr id="8" name="Přímá spojovací čára 7"/>
            <p:cNvCxnSpPr/>
            <p:nvPr/>
          </p:nvCxnSpPr>
          <p:spPr>
            <a:xfrm rot="16200000" flipH="1">
              <a:off x="5000628" y="2928934"/>
              <a:ext cx="714380" cy="571504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>
              <a:off x="5000628" y="2928934"/>
              <a:ext cx="714380" cy="571504"/>
            </a:xfrm>
            <a:prstGeom prst="line">
              <a:avLst/>
            </a:prstGeom>
            <a:ln w="254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Čárový popisek 1 11"/>
          <p:cNvSpPr/>
          <p:nvPr/>
        </p:nvSpPr>
        <p:spPr>
          <a:xfrm>
            <a:off x="928662" y="3786190"/>
            <a:ext cx="7215238" cy="571504"/>
          </a:xfrm>
          <a:prstGeom prst="borderCallout1">
            <a:avLst>
              <a:gd name="adj1" fmla="val 118969"/>
              <a:gd name="adj2" fmla="val 50051"/>
              <a:gd name="adj3" fmla="val 176550"/>
              <a:gd name="adj4" fmla="val 52597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Určíme aritmetický průměr všech zbylých měření.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1071538" y="4929198"/>
          <a:ext cx="6972300" cy="355600"/>
        </p:xfrm>
        <a:graphic>
          <a:graphicData uri="http://schemas.openxmlformats.org/presentationml/2006/ole">
            <p:oleObj spid="_x0000_s2050" name="Rovnice" r:id="rId3" imgW="6972120" imgH="35532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1071538" y="5357826"/>
          <a:ext cx="1320800" cy="342900"/>
        </p:xfrm>
        <a:graphic>
          <a:graphicData uri="http://schemas.openxmlformats.org/presentationml/2006/ole">
            <p:oleObj spid="_x0000_s2051" name="Rovnice" r:id="rId4" imgW="1320480" imgH="342720" progId="Equation.3">
              <p:embed/>
            </p:oleObj>
          </a:graphicData>
        </a:graphic>
      </p:graphicFrame>
      <p:sp>
        <p:nvSpPr>
          <p:cNvPr id="15" name="Čárový popisek 1 14"/>
          <p:cNvSpPr/>
          <p:nvPr/>
        </p:nvSpPr>
        <p:spPr>
          <a:xfrm>
            <a:off x="1000100" y="5786454"/>
            <a:ext cx="7215238" cy="928670"/>
          </a:xfrm>
          <a:prstGeom prst="borderCallout1">
            <a:avLst>
              <a:gd name="adj1" fmla="val -6812"/>
              <a:gd name="adj2" fmla="val 13981"/>
              <a:gd name="adj3" fmla="val -14285"/>
              <a:gd name="adj4" fmla="val 13463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Počítali jsme z 10ti hodnot, žádná se výrazně neliší =&gt;přidáme jedno desetinné místo navíc.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1000100" y="5643578"/>
            <a:ext cx="142876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000100" y="5715016"/>
            <a:ext cx="142876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8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5" grpId="0" animBg="1"/>
      <p:bldP spid="5" grpId="1" animBg="1"/>
      <p:bldP spid="12" grpId="0" animBg="1"/>
      <p:bldP spid="12" grpId="1" animBg="1"/>
      <p:bldP spid="15" grpId="0" animBg="1"/>
      <p:bldP spid="1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Pojmenuj měřidlo na obrázku.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4" name="Obrázek 3" descr="metr_krejcovs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571744"/>
            <a:ext cx="5786011" cy="2556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Přesnost měření krejčovského metru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4" name="Obrázek 3" descr="metr_krejcovs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571744"/>
            <a:ext cx="5786011" cy="2556000"/>
          </a:xfrm>
          <a:prstGeom prst="rect">
            <a:avLst/>
          </a:prstGeom>
        </p:spPr>
      </p:pic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6215074" y="3286124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milimetr</a:t>
            </a:r>
            <a:endParaRPr lang="cs-CZ" sz="2400" dirty="0"/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6215074" y="4071942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centimetr</a:t>
            </a:r>
            <a:endParaRPr lang="cs-CZ" sz="2400" dirty="0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6215074" y="4857760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decimetr</a:t>
            </a:r>
            <a:endParaRPr lang="cs-CZ" sz="24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6215074" y="5643578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desetina milimetru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znovu!</a:t>
            </a:r>
            <a:endParaRPr lang="cs-CZ" dirty="0"/>
          </a:p>
        </p:txBody>
      </p:sp>
      <p:pic>
        <p:nvPicPr>
          <p:cNvPr id="3074" name="Picture 2" descr="C:\Users\msi\AppData\Local\Microsoft\Windows\Temporary Internet Files\Content.IE5\C1GZ05P0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3790" y="2468561"/>
            <a:ext cx="3216420" cy="3276000"/>
          </a:xfrm>
          <a:prstGeom prst="rect">
            <a:avLst/>
          </a:prstGeom>
          <a:noFill/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858016" y="5929330"/>
            <a:ext cx="178595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3" name="Picture 2" descr="C:\Users\msi\AppData\Local\Microsoft\Windows\Temporary Internet Files\Content.IE5\1HTL0X21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714620"/>
            <a:ext cx="3271809" cy="3312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Pojmenuj měřidlo na obrázku.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suple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4" y="2571744"/>
            <a:ext cx="5787117" cy="3852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Přesnost měření posuvného měřidla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6215074" y="3286124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milimetr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215074" y="4071942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centimetr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6215074" y="4857760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decimetr</a:t>
            </a:r>
            <a:endParaRPr lang="cs-CZ" sz="24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6215074" y="5643578"/>
            <a:ext cx="2714644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desetina milimetru</a:t>
            </a:r>
            <a:endParaRPr lang="cs-CZ" sz="2400" dirty="0"/>
          </a:p>
        </p:txBody>
      </p:sp>
      <p:pic>
        <p:nvPicPr>
          <p:cNvPr id="10" name="Obrázek 9" descr="supler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4" y="2571744"/>
            <a:ext cx="5787117" cy="3852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znovu!</a:t>
            </a:r>
            <a:endParaRPr lang="cs-CZ" dirty="0"/>
          </a:p>
        </p:txBody>
      </p:sp>
      <p:pic>
        <p:nvPicPr>
          <p:cNvPr id="3074" name="Picture 2" descr="C:\Users\msi\AppData\Local\Microsoft\Windows\Temporary Internet Files\Content.IE5\C1GZ05P0\MC90043439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3790" y="2468561"/>
            <a:ext cx="3216420" cy="3276000"/>
          </a:xfrm>
          <a:prstGeom prst="rect">
            <a:avLst/>
          </a:prstGeom>
          <a:noFill/>
        </p:spPr>
      </p:pic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858016" y="5929330"/>
            <a:ext cx="178595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pic>
        <p:nvPicPr>
          <p:cNvPr id="3" name="Picture 2" descr="C:\Users\msi\AppData\Local\Microsoft\Windows\Temporary Internet Files\Content.IE5\1HTL0X21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2714620"/>
            <a:ext cx="3271809" cy="331200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RAUNER, Karel. </a:t>
            </a:r>
            <a:r>
              <a:rPr lang="cs-CZ" sz="18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800" dirty="0" smtClean="0">
                <a:solidFill>
                  <a:schemeClr val="tx1"/>
                </a:solidFill>
              </a:rPr>
              <a:t>. 1. </a:t>
            </a:r>
            <a:r>
              <a:rPr lang="cs-CZ" sz="1800" dirty="0" err="1" smtClean="0">
                <a:solidFill>
                  <a:schemeClr val="tx1"/>
                </a:solidFill>
              </a:rPr>
              <a:t>vyd</a:t>
            </a:r>
            <a:r>
              <a:rPr lang="cs-CZ" sz="1800" dirty="0" smtClean="0">
                <a:solidFill>
                  <a:schemeClr val="tx1"/>
                </a:solidFill>
              </a:rPr>
              <a:t>. Plzeň: </a:t>
            </a:r>
            <a:r>
              <a:rPr lang="cs-CZ" sz="1800" dirty="0" err="1" smtClean="0">
                <a:solidFill>
                  <a:schemeClr val="tx1"/>
                </a:solidFill>
              </a:rPr>
              <a:t>Fraus</a:t>
            </a:r>
            <a:r>
              <a:rPr lang="cs-CZ" sz="1800" dirty="0" smtClean="0">
                <a:solidFill>
                  <a:schemeClr val="tx1"/>
                </a:solidFill>
              </a:rPr>
              <a:t>, 2004, 120 s. ISBN 80-723-8210-1. </a:t>
            </a:r>
            <a:endParaRPr lang="cs-CZ" sz="1800" i="1" u="sng" dirty="0" smtClean="0">
              <a:solidFill>
                <a:schemeClr val="tx1"/>
              </a:solidFill>
            </a:endParaRPr>
          </a:p>
          <a:p>
            <a:pPr lvl="0">
              <a:buClrTx/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Galerie MS Office – klipart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sz="1600" dirty="0" smtClean="0">
                <a:solidFill>
                  <a:schemeClr val="tx1"/>
                </a:solidFill>
              </a:rPr>
              <a:t>Archiv autora.</a:t>
            </a:r>
            <a:endParaRPr lang="cs-CZ" sz="1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1908</TotalTime>
  <Words>530</Words>
  <Application>Microsoft Office PowerPoint</Application>
  <PresentationFormat>Předvádění na obrazovce (4:3)</PresentationFormat>
  <Paragraphs>110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Vlnění</vt:lpstr>
      <vt:lpstr>Rovnice</vt:lpstr>
      <vt:lpstr>Základní škola a Mateřská škola Bílá Třemešná, okres Trutnov</vt:lpstr>
      <vt:lpstr>Anotace</vt:lpstr>
      <vt:lpstr>Jaké měřidlo nejlépe použiješ na měření délky třídy?</vt:lpstr>
      <vt:lpstr>Tak to tu budeme hodně dlouho. Zkus to znovu a lépe!</vt:lpstr>
      <vt:lpstr>Výborně!</vt:lpstr>
      <vt:lpstr>Přesnost a chyby měření</vt:lpstr>
      <vt:lpstr>Přesnost měření</vt:lpstr>
      <vt:lpstr>Chyby měření</vt:lpstr>
      <vt:lpstr>Jak získat co nejlepší výsledek?</vt:lpstr>
      <vt:lpstr>Změříme pravítkem délku tužky.</vt:lpstr>
      <vt:lpstr>Pojmenuj měřidlo na obrázku.</vt:lpstr>
      <vt:lpstr>Přesnost měření krejčovského metru je:</vt:lpstr>
      <vt:lpstr>Zkus to znovu!</vt:lpstr>
      <vt:lpstr>Správně!</vt:lpstr>
      <vt:lpstr>Pojmenuj měřidlo na obrázku.</vt:lpstr>
      <vt:lpstr>Přesnost měření posuvného měřidla je:</vt:lpstr>
      <vt:lpstr>Zkus to znovu!</vt:lpstr>
      <vt:lpstr>Správně!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159</cp:revision>
  <dcterms:created xsi:type="dcterms:W3CDTF">2013-05-10T12:01:16Z</dcterms:created>
  <dcterms:modified xsi:type="dcterms:W3CDTF">2014-03-12T08:07:49Z</dcterms:modified>
</cp:coreProperties>
</file>