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80" r:id="rId2"/>
    <p:sldId id="262" r:id="rId3"/>
    <p:sldId id="271" r:id="rId4"/>
    <p:sldId id="281" r:id="rId5"/>
    <p:sldId id="287" r:id="rId6"/>
    <p:sldId id="274" r:id="rId7"/>
    <p:sldId id="282" r:id="rId8"/>
    <p:sldId id="283" r:id="rId9"/>
    <p:sldId id="284" r:id="rId10"/>
    <p:sldId id="285" r:id="rId11"/>
    <p:sldId id="286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445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VY_32_INOVACE_3B_08_Hmotnost</a:t>
          </a:r>
          <a:endParaRPr lang="cs-CZ" sz="2000" b="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6FDD9AF-629D-4F2B-A4CB-C8E6EC915D8B}" type="presOf" srcId="{8D78E2D7-18A7-41DD-9962-57B3FE2BEBDD}" destId="{A1781B13-DE10-4169-ABDE-0384026A6B34}" srcOrd="0" destOrd="0" presId="urn:microsoft.com/office/officeart/2008/layout/VerticalCurvedList"/>
    <dgm:cxn modelId="{476D9BC4-E312-49E5-A85E-A779B997C14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D775BCD-9750-4331-8589-9BA10BCFC593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8E6FD8-888D-4388-8A99-CB56D0C21272}" type="presOf" srcId="{F3C4A836-23AC-4E41-B6D6-51221E7E6743}" destId="{EF104B90-7E69-4918-A202-E6F91FC6E413}" srcOrd="0" destOrd="0" presId="urn:microsoft.com/office/officeart/2008/layout/VerticalCurvedList"/>
    <dgm:cxn modelId="{EB1E5AF1-44F5-4FF3-9487-66831E2AAAC3}" type="presOf" srcId="{A6F0E638-0CDE-4E1F-BB57-10C18463C623}" destId="{7DCEBD2C-792F-484E-9C96-926E03F540ED}" srcOrd="0" destOrd="1" presId="urn:microsoft.com/office/officeart/2008/layout/VerticalCurvedList"/>
    <dgm:cxn modelId="{4AF101F4-437E-4B21-AA5E-A8D85C8E8FCC}" type="presOf" srcId="{BA9EE107-A5FB-41C4-9EF1-1CC153B68B3F}" destId="{9C0CD981-713F-47B3-AE2F-2963F2684A6F}" srcOrd="0" destOrd="0" presId="urn:microsoft.com/office/officeart/2008/layout/VerticalCurvedList"/>
    <dgm:cxn modelId="{20BAAB03-1B5E-4799-B6DD-3D41B1CEA143}" type="presOf" srcId="{E392F34A-E55D-43D5-AEDD-49027298B816}" destId="{7DCEBD2C-792F-484E-9C96-926E03F540ED}" srcOrd="0" destOrd="0" presId="urn:microsoft.com/office/officeart/2008/layout/VerticalCurvedList"/>
    <dgm:cxn modelId="{31CEF6DC-03D4-4BE7-BEAF-318E00EE23AE}" type="presOf" srcId="{60B5D622-D348-4384-9EFA-863CA4F7B7A3}" destId="{CAE44C5F-81A1-4D30-8D3F-2E663ECAC700}" srcOrd="0" destOrd="0" presId="urn:microsoft.com/office/officeart/2008/layout/VerticalCurvedList"/>
    <dgm:cxn modelId="{61672AAB-E3E4-4166-B6AB-817D28230071}" type="presParOf" srcId="{9C0CD981-713F-47B3-AE2F-2963F2684A6F}" destId="{96773A7D-3367-4F53-A2D2-EA5770AFFDB3}" srcOrd="0" destOrd="0" presId="urn:microsoft.com/office/officeart/2008/layout/VerticalCurvedList"/>
    <dgm:cxn modelId="{45208CC9-237A-4F9D-8290-0183FF453FEB}" type="presParOf" srcId="{96773A7D-3367-4F53-A2D2-EA5770AFFDB3}" destId="{F31B7103-6E88-4DB9-9888-CB9E0B3FEEF8}" srcOrd="0" destOrd="0" presId="urn:microsoft.com/office/officeart/2008/layout/VerticalCurvedList"/>
    <dgm:cxn modelId="{0138BA4A-DF63-4ED4-8039-142A6D9D75C0}" type="presParOf" srcId="{F31B7103-6E88-4DB9-9888-CB9E0B3FEEF8}" destId="{F7A92DE4-3445-4B9B-AF3D-F2DA6F69C25D}" srcOrd="0" destOrd="0" presId="urn:microsoft.com/office/officeart/2008/layout/VerticalCurvedList"/>
    <dgm:cxn modelId="{1D5FEE84-AE5F-438E-9F65-81A04E9B71DF}" type="presParOf" srcId="{F31B7103-6E88-4DB9-9888-CB9E0B3FEEF8}" destId="{EF104B90-7E69-4918-A202-E6F91FC6E413}" srcOrd="1" destOrd="0" presId="urn:microsoft.com/office/officeart/2008/layout/VerticalCurvedList"/>
    <dgm:cxn modelId="{E73FBEEB-660F-4166-BDB2-321122DAA313}" type="presParOf" srcId="{F31B7103-6E88-4DB9-9888-CB9E0B3FEEF8}" destId="{F5A5022A-2B1C-4F3B-B289-BC099E9CE92F}" srcOrd="2" destOrd="0" presId="urn:microsoft.com/office/officeart/2008/layout/VerticalCurvedList"/>
    <dgm:cxn modelId="{C1AA1A3C-754C-4E99-9C44-0705339BF0A2}" type="presParOf" srcId="{F31B7103-6E88-4DB9-9888-CB9E0B3FEEF8}" destId="{F16BA6F4-95DE-4E28-BF94-6459A70C4A6D}" srcOrd="3" destOrd="0" presId="urn:microsoft.com/office/officeart/2008/layout/VerticalCurvedList"/>
    <dgm:cxn modelId="{858590C9-BBFB-44A6-BA23-B3ECD7C236E2}" type="presParOf" srcId="{96773A7D-3367-4F53-A2D2-EA5770AFFDB3}" destId="{F036299F-AF4D-4DAF-ABF5-87E8CC3FEF1B}" srcOrd="1" destOrd="0" presId="urn:microsoft.com/office/officeart/2008/layout/VerticalCurvedList"/>
    <dgm:cxn modelId="{E3925E14-92D9-4BBD-9AF8-581BB396B683}" type="presParOf" srcId="{96773A7D-3367-4F53-A2D2-EA5770AFFDB3}" destId="{40B95986-31F6-48A6-A8D8-D04AC3BEDA92}" srcOrd="2" destOrd="0" presId="urn:microsoft.com/office/officeart/2008/layout/VerticalCurvedList"/>
    <dgm:cxn modelId="{D79EFFB1-3FE5-4264-AC4F-147091254356}" type="presParOf" srcId="{40B95986-31F6-48A6-A8D8-D04AC3BEDA92}" destId="{112F553D-60C2-4CC4-948D-0369F51C4DB0}" srcOrd="0" destOrd="0" presId="urn:microsoft.com/office/officeart/2008/layout/VerticalCurvedList"/>
    <dgm:cxn modelId="{559DE3F9-997E-4F8A-9620-82B07A65FF61}" type="presParOf" srcId="{96773A7D-3367-4F53-A2D2-EA5770AFFDB3}" destId="{A1781B13-DE10-4169-ABDE-0384026A6B34}" srcOrd="3" destOrd="0" presId="urn:microsoft.com/office/officeart/2008/layout/VerticalCurvedList"/>
    <dgm:cxn modelId="{9600156E-42A9-4B1D-9FB2-12E7B23DC211}" type="presParOf" srcId="{96773A7D-3367-4F53-A2D2-EA5770AFFDB3}" destId="{65CD74A9-3E7B-49D7-95DD-EB8B72D6CA84}" srcOrd="4" destOrd="0" presId="urn:microsoft.com/office/officeart/2008/layout/VerticalCurvedList"/>
    <dgm:cxn modelId="{B0A2BCF0-94F3-4A17-A55C-0942C18E6334}" type="presParOf" srcId="{65CD74A9-3E7B-49D7-95DD-EB8B72D6CA84}" destId="{2741B69B-255D-4143-BECE-5BD9035A4FC6}" srcOrd="0" destOrd="0" presId="urn:microsoft.com/office/officeart/2008/layout/VerticalCurvedList"/>
    <dgm:cxn modelId="{082133FB-3AE4-4940-BA1C-15542FAE9BBA}" type="presParOf" srcId="{96773A7D-3367-4F53-A2D2-EA5770AFFDB3}" destId="{7DCEBD2C-792F-484E-9C96-926E03F540ED}" srcOrd="5" destOrd="0" presId="urn:microsoft.com/office/officeart/2008/layout/VerticalCurvedList"/>
    <dgm:cxn modelId="{697E254C-9DF5-4B5E-BA4C-CEE04E09690E}" type="presParOf" srcId="{96773A7D-3367-4F53-A2D2-EA5770AFFDB3}" destId="{8E391AE5-35EA-4A7F-ACFF-6E662A0BD046}" srcOrd="6" destOrd="0" presId="urn:microsoft.com/office/officeart/2008/layout/VerticalCurvedList"/>
    <dgm:cxn modelId="{1637B12A-A125-4373-AABE-6C151019EB9D}" type="presParOf" srcId="{8E391AE5-35EA-4A7F-ACFF-6E662A0BD046}" destId="{EB133F34-59A3-4639-B813-3EF5396EC28B}" srcOrd="0" destOrd="0" presId="urn:microsoft.com/office/officeart/2008/layout/VerticalCurvedList"/>
    <dgm:cxn modelId="{C00B4B0D-5977-49E0-877B-20D62B8006E0}" type="presParOf" srcId="{96773A7D-3367-4F53-A2D2-EA5770AFFDB3}" destId="{88F378EC-C3F8-47CD-AEFF-49BA634320FB}" srcOrd="7" destOrd="0" presId="urn:microsoft.com/office/officeart/2008/layout/VerticalCurvedList"/>
    <dgm:cxn modelId="{62C8B811-282E-49EF-8C11-CBD8879039D2}" type="presParOf" srcId="{96773A7D-3367-4F53-A2D2-EA5770AFFDB3}" destId="{0C1D6B2A-9239-4220-B9D4-EF24FF044C0E}" srcOrd="8" destOrd="0" presId="urn:microsoft.com/office/officeart/2008/layout/VerticalCurvedList"/>
    <dgm:cxn modelId="{910B3D7E-20C7-4719-89C1-B35DCF9B8EE8}" type="presParOf" srcId="{0C1D6B2A-9239-4220-B9D4-EF24FF044C0E}" destId="{A6FEC19F-0F90-4EC7-BB21-E0ADFEFFA617}" srcOrd="0" destOrd="0" presId="urn:microsoft.com/office/officeart/2008/layout/VerticalCurvedList"/>
    <dgm:cxn modelId="{4075191F-465B-4BC7-8DFD-B21259028D82}" type="presParOf" srcId="{96773A7D-3367-4F53-A2D2-EA5770AFFDB3}" destId="{CAE44C5F-81A1-4D30-8D3F-2E663ECAC700}" srcOrd="9" destOrd="0" presId="urn:microsoft.com/office/officeart/2008/layout/VerticalCurvedList"/>
    <dgm:cxn modelId="{73B8740F-7840-49D2-A4BA-D672B6019620}" type="presParOf" srcId="{96773A7D-3367-4F53-A2D2-EA5770AFFDB3}" destId="{053E2699-E7D5-4B6C-A824-2ED732C32228}" srcOrd="10" destOrd="0" presId="urn:microsoft.com/office/officeart/2008/layout/VerticalCurvedList"/>
    <dgm:cxn modelId="{72AF21EF-6744-4EB0-AD98-84756C6A3AC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r>
            <a:rPr lang="cs-CZ" sz="2000" b="0" kern="1200" smtClean="0"/>
            <a:t>Delka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675466"/>
            <a:ext cx="8429683" cy="3611053"/>
          </a:xfrm>
        </p:spPr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Hmotnost: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 je výkladový.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4: žáci mají za úkol vybrat další jednotky hmotnosti. Pokud kliknou na správnou, přebarví se na světle modrou. Kliknou-li na jednotku, která není jednotkou času, přebarví se tmavě.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5: žáky seznamuje s dalšími jednotkami hmotnosti používanými v angloamerické měrné soustavě.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6: Převody jednotek času. Při kliknutí se postupně objevují převodní vztahy.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7 – 11: závěrečné opakování. Žáci mají za úkol zodpovědět otázky. Na výběr mají ze třech možností, z nichž jedna je správná. Pokud vyberou špatně, objeví se zamračený obličej. Odpoví-li správně, objeví se usměvavý obličej.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12 stránek a je určen k 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Hmotnost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357422" y="2675467"/>
            <a:ext cx="6500857" cy="345069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= fyzikální veličina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Značíme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i="1" dirty="0" smtClean="0">
                <a:solidFill>
                  <a:schemeClr val="tx1"/>
                </a:solidFill>
              </a:rPr>
              <a:t>m </a:t>
            </a:r>
            <a:r>
              <a:rPr lang="cs-CZ" dirty="0" smtClean="0">
                <a:solidFill>
                  <a:schemeClr val="tx1"/>
                </a:solidFill>
              </a:rPr>
              <a:t>(</a:t>
            </a:r>
            <a:r>
              <a:rPr lang="cs-CZ" dirty="0" err="1" smtClean="0">
                <a:solidFill>
                  <a:schemeClr val="tx1"/>
                </a:solidFill>
              </a:rPr>
              <a:t>mass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Jednotky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kg (kilogram)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vykric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2143116"/>
            <a:ext cx="177925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207504"/>
            <a:ext cx="51771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 vybrat další jednotky hmotnosti.</a:t>
            </a:r>
          </a:p>
          <a:p>
            <a:r>
              <a:rPr lang="cs-CZ" sz="2400" dirty="0" smtClean="0"/>
              <a:t>Pozor, některé se u nás nepoužívají.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539552" y="3744207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libra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4788024" y="3632270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unce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4933884" y="5517232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metrický cent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1259632" y="5374316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tuna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3093012" y="4533381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gram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2519772" y="3029209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pascal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6434755" y="4533381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newton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9835217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86058"/>
            <a:ext cx="81439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Mezinárodní soustava jednotek používá kilogram a jeho násobky.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Tzv. angloamerická měrná soustava (Velká Británie a USA) používá i jiné jednotky hmotnosti (unce, libra, …).</a:t>
            </a:r>
          </a:p>
          <a:p>
            <a:pPr>
              <a:spcAft>
                <a:spcPts val="1200"/>
              </a:spcAft>
            </a:pP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jednotky hmotnosti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844" y="4143380"/>
            <a:ext cx="76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t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14480" y="4143380"/>
            <a:ext cx="1088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q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28992" y="414338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kg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07785" y="4071942"/>
            <a:ext cx="13216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dkg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58016" y="4071942"/>
            <a:ext cx="174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g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Kruhová šipka 12"/>
          <p:cNvSpPr/>
          <p:nvPr/>
        </p:nvSpPr>
        <p:spPr>
          <a:xfrm>
            <a:off x="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Kruhová šipka 13"/>
          <p:cNvSpPr/>
          <p:nvPr/>
        </p:nvSpPr>
        <p:spPr>
          <a:xfrm>
            <a:off x="1785950" y="3214686"/>
            <a:ext cx="1928826" cy="1428760"/>
          </a:xfrm>
          <a:prstGeom prst="circularArrow">
            <a:avLst>
              <a:gd name="adj1" fmla="val 5288"/>
              <a:gd name="adj2" fmla="val 1142319"/>
              <a:gd name="adj3" fmla="val 20501448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Kruhová šipka 17"/>
          <p:cNvSpPr/>
          <p:nvPr/>
        </p:nvSpPr>
        <p:spPr>
          <a:xfrm>
            <a:off x="357190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>
            <a:off x="535785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Kruhová šipka 19"/>
          <p:cNvSpPr/>
          <p:nvPr/>
        </p:nvSpPr>
        <p:spPr>
          <a:xfrm rot="10800000">
            <a:off x="0" y="4000504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Kruhová šipka 20"/>
          <p:cNvSpPr/>
          <p:nvPr/>
        </p:nvSpPr>
        <p:spPr>
          <a:xfrm rot="10800000">
            <a:off x="1785950" y="4000504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Kruhová šipka 21"/>
          <p:cNvSpPr/>
          <p:nvPr/>
        </p:nvSpPr>
        <p:spPr>
          <a:xfrm rot="10800000">
            <a:off x="3571900" y="4000504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Kruhová šipka 22"/>
          <p:cNvSpPr/>
          <p:nvPr/>
        </p:nvSpPr>
        <p:spPr>
          <a:xfrm rot="10800000">
            <a:off x="5357850" y="4000504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0034" y="278605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28860" y="278605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43372" y="2786058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929322" y="2786058"/>
            <a:ext cx="1017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72198" y="5572140"/>
            <a:ext cx="102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143372" y="557214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57422" y="5572140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28596" y="5572140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9" name="Kruhová šipka 28"/>
          <p:cNvSpPr/>
          <p:nvPr/>
        </p:nvSpPr>
        <p:spPr>
          <a:xfrm>
            <a:off x="707233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429652" y="4143380"/>
            <a:ext cx="874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mg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4" name="Kruhová šipka 33"/>
          <p:cNvSpPr/>
          <p:nvPr/>
        </p:nvSpPr>
        <p:spPr>
          <a:xfrm rot="10800000">
            <a:off x="7072330" y="4000504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00958" y="2786058"/>
            <a:ext cx="1017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643834" y="5572140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/>
      <p:bldP spid="25" grpId="0"/>
      <p:bldP spid="26" grpId="0"/>
      <p:bldP spid="27" grpId="0"/>
      <p:bldP spid="28" grpId="0"/>
      <p:bldP spid="30" grpId="0"/>
      <p:bldP spid="31" grpId="0"/>
      <p:bldP spid="32" grpId="0"/>
      <p:bldP spid="29" grpId="0" animBg="1"/>
      <p:bldP spid="34" grpId="0" animBg="1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86058"/>
            <a:ext cx="81439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Na následujících snímcích vyber správnou odpověď.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Pokud vybereš špatně, musíš odpovídat znovu.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Když vybereš správně, můžeš pokračovat dál.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jednotkou hmotnosti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metr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gram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kilogram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Hmotnost označujeme písmenem: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4643446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264318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4500570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2643182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gramů je 1 kilogram?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100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1000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250 gramů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polovina kilogramu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471488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2,5 kilogramu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371475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čtvrtina kilogramu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464344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RAUNER, Karel. </a:t>
            </a:r>
            <a:r>
              <a:rPr lang="cs-CZ" sz="14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2004, 120 s. ISBN 80-723-8210-1. </a:t>
            </a: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zdroje: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Archiv autora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850</TotalTime>
  <Words>392</Words>
  <Application>Microsoft Office PowerPoint</Application>
  <PresentationFormat>Předvádění na obrazovce (4:3)</PresentationFormat>
  <Paragraphs>91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Hmotnost</vt:lpstr>
      <vt:lpstr>Jednotky hmotnosti</vt:lpstr>
      <vt:lpstr>Jednotky hmotnosti</vt:lpstr>
      <vt:lpstr>Další jednotky hmotnosti</vt:lpstr>
      <vt:lpstr>Závěrečné opakování</vt:lpstr>
      <vt:lpstr>Základní jednotkou hmotnosti je:</vt:lpstr>
      <vt:lpstr>Hmotnost označujeme písmenem:</vt:lpstr>
      <vt:lpstr>Kolik gramů je 1 kilogram?</vt:lpstr>
      <vt:lpstr>250 gramů je: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93</cp:revision>
  <dcterms:created xsi:type="dcterms:W3CDTF">2013-05-10T12:01:16Z</dcterms:created>
  <dcterms:modified xsi:type="dcterms:W3CDTF">2014-03-12T08:09:20Z</dcterms:modified>
</cp:coreProperties>
</file>