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80" r:id="rId2"/>
    <p:sldId id="262" r:id="rId3"/>
    <p:sldId id="281" r:id="rId4"/>
    <p:sldId id="282" r:id="rId5"/>
    <p:sldId id="283" r:id="rId6"/>
    <p:sldId id="284" r:id="rId7"/>
    <p:sldId id="285" r:id="rId8"/>
    <p:sldId id="28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445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VY_32_INOVACE_3B_09_UCINNOST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75466"/>
            <a:ext cx="8572559" cy="3682491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Účinnost: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5: opakování výpočtů práce a výkonu. Žáci mají za úkol v časovém limitu vyřešit příklad. Čas vyprší ve chvíli, kdy modře zabarví celý obdélník a ozve se zvuk výstřelu.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6 – 8: výklad.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9 stránek a je určen k interaktivní výuce.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práce a výkon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643182"/>
            <a:ext cx="7715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Dostaneš dva příklady. Vítězem se stává ten, kdo v časovém limitu správně vyřeší postupně oba dva příklady.</a:t>
            </a:r>
          </a:p>
          <a:p>
            <a:endParaRPr lang="cs-CZ" sz="2400" dirty="0" smtClean="0"/>
          </a:p>
          <a:p>
            <a:r>
              <a:rPr lang="cs-CZ" sz="2400" dirty="0" smtClean="0"/>
              <a:t>Nyní máš chvíli na zopakování vzorců na výpočet práce a výkonu.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14348" y="4857760"/>
            <a:ext cx="7786742" cy="4286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4348" y="4857760"/>
            <a:ext cx="7786742" cy="42862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1" name="MS900097502[1].wav"/>
          </p:nvPr>
        </p:nvPicPr>
        <p:blipFill>
          <a:blip r:embed="rId3"/>
          <a:stretch>
            <a:fillRect/>
          </a:stretch>
        </p:blipFill>
        <p:spPr>
          <a:xfrm>
            <a:off x="5857884" y="5857892"/>
            <a:ext cx="244475" cy="24447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43306" y="5715016"/>
            <a:ext cx="4143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ZAČÍNÁME!!!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612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12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714348" y="4857760"/>
            <a:ext cx="7786742" cy="4286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643182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práci vykoná </a:t>
            </a:r>
            <a:r>
              <a:rPr lang="cs-CZ" sz="2400" dirty="0" err="1" smtClean="0"/>
              <a:t>Lojzík</a:t>
            </a:r>
            <a:r>
              <a:rPr lang="cs-CZ" sz="2400" dirty="0" smtClean="0"/>
              <a:t> při šplhu o tyči, jestliže jeho hmotnost je 52 kg a výšku 5 metrů zdolá za 12 sekund?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14348" y="4857760"/>
            <a:ext cx="7786742" cy="42862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MS900097502[1].wav">
            <a:hlinkClick r:id="" action="ppaction://media"/>
          </p:cNvPr>
          <p:cNvPicPr>
            <a:picLocks noRot="1" noChangeAspect="1"/>
          </p:cNvPicPr>
          <p:nvPr>
            <a:wavAudioFile r:embed="rId1" name="MS900097502[1].wav"/>
          </p:nvPr>
        </p:nvPicPr>
        <p:blipFill>
          <a:blip r:embed="rId3"/>
          <a:stretch>
            <a:fillRect/>
          </a:stretch>
        </p:blipFill>
        <p:spPr>
          <a:xfrm>
            <a:off x="5857884" y="5857892"/>
            <a:ext cx="244475" cy="24447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14348" y="407194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Výsledek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108" y="407194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2 600 J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9" dur="899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99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0" grpId="0" animBg="1"/>
      <p:bldP spid="5" grpId="0" animBg="1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714348" y="4857760"/>
            <a:ext cx="7786742" cy="4286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643182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byl výkon dělníka na stavbě, který na laně zdvihl kbelík s pískem o hmotnosti 15 kg do výšky 12 metrů za 30 sekund?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14348" y="4857760"/>
            <a:ext cx="7786742" cy="42862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MS900097502[1].wav">
            <a:hlinkClick r:id="" action="ppaction://media"/>
          </p:cNvPr>
          <p:cNvPicPr>
            <a:picLocks noRot="1" noChangeAspect="1"/>
          </p:cNvPicPr>
          <p:nvPr>
            <a:wavAudioFile r:embed="rId1" name="MS900097502[1].wav"/>
          </p:nvPr>
        </p:nvPicPr>
        <p:blipFill>
          <a:blip r:embed="rId3"/>
          <a:stretch>
            <a:fillRect/>
          </a:stretch>
        </p:blipFill>
        <p:spPr>
          <a:xfrm>
            <a:off x="5857884" y="5857892"/>
            <a:ext cx="244475" cy="24447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14348" y="407194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Výsledek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108" y="407194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60 W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9" dur="1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0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0" grpId="0" animBg="1"/>
      <p:bldP spid="5" grpId="0" animBg="1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Účinnost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Účinnost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643182"/>
            <a:ext cx="792961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Při konání práce se její část vždy spotřebuje na tzv. neužitečnou práci.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 smtClean="0"/>
              <a:t>Účinnost je fyzikální veličina.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 smtClean="0"/>
              <a:t>Vyjadřuje poměr mezi užitečnou prací a dodanou energií.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u="sng" dirty="0" smtClean="0"/>
              <a:t>Značíme: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u="sng" dirty="0" smtClean="0"/>
              <a:t>Jednotky:</a:t>
            </a:r>
          </a:p>
          <a:p>
            <a:pPr>
              <a:spcBef>
                <a:spcPts val="12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u="sng" dirty="0" smtClean="0"/>
              <a:t>Počítáme:</a:t>
            </a:r>
            <a:endParaRPr lang="cs-CZ" sz="24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3108" y="4572008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ym typeface="Symbol"/>
              </a:rPr>
              <a:t> (éta)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5072074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ym typeface="Symbol"/>
              </a:rPr>
              <a:t>žádné nemá</a:t>
            </a:r>
            <a:endParaRPr lang="cs-CZ" sz="2400" b="1" dirty="0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2357422" y="5572140"/>
          <a:ext cx="1270000" cy="812800"/>
        </p:xfrm>
        <a:graphic>
          <a:graphicData uri="http://schemas.openxmlformats.org/presentationml/2006/ole">
            <p:oleObj spid="_x0000_s1026" name="Rovnice" r:id="rId3" imgW="1269720" imgH="812520" progId="Equation.3">
              <p:embed/>
            </p:oleObj>
          </a:graphicData>
        </a:graphic>
      </p:graphicFrame>
      <p:sp>
        <p:nvSpPr>
          <p:cNvPr id="19" name="Obdélník 18"/>
          <p:cNvSpPr/>
          <p:nvPr/>
        </p:nvSpPr>
        <p:spPr>
          <a:xfrm>
            <a:off x="4429124" y="5357826"/>
            <a:ext cx="4143404" cy="42862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sym typeface="Symbol"/>
              </a:rPr>
              <a:t>užitečná (vykonaná) práce</a:t>
            </a:r>
            <a:endParaRPr lang="cs-CZ" sz="2400" dirty="0" smtClean="0">
              <a:solidFill>
                <a:srgbClr val="C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29124" y="5929330"/>
            <a:ext cx="4143404" cy="42862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sym typeface="Symbol"/>
              </a:rPr>
              <a:t>dodaná energie</a:t>
            </a:r>
            <a:endParaRPr lang="cs-CZ" sz="2400" dirty="0" smtClean="0">
              <a:solidFill>
                <a:srgbClr val="C0000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rot="10800000" flipV="1">
            <a:off x="3643306" y="5572140"/>
            <a:ext cx="714380" cy="14287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 flipV="1">
            <a:off x="3643306" y="6143644"/>
            <a:ext cx="714380" cy="7143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1472" y="2571744"/>
            <a:ext cx="807249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Účinnost je vždy menší než 1.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Často ji vyjadřujeme v procentech.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Účinnost lze počítat i ze vzorce:</a:t>
            </a:r>
          </a:p>
        </p:txBody>
      </p:sp>
      <p:graphicFrame>
        <p:nvGraphicFramePr>
          <p:cNvPr id="21506" name="Object 2"/>
          <p:cNvGraphicFramePr>
            <a:graphicFrameLocks noChangeAspect="1"/>
          </p:cNvGraphicFramePr>
          <p:nvPr/>
        </p:nvGraphicFramePr>
        <p:xfrm>
          <a:off x="5437188" y="2928938"/>
          <a:ext cx="2286000" cy="812800"/>
        </p:xfrm>
        <a:graphic>
          <a:graphicData uri="http://schemas.openxmlformats.org/presentationml/2006/ole">
            <p:oleObj spid="_x0000_s21506" name="Rovnice" r:id="rId3" imgW="2286000" imgH="812520" progId="Equation.3">
              <p:embed/>
            </p:oleObj>
          </a:graphicData>
        </a:graphic>
      </p:graphicFrame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0" y="12652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1511" name="Object 7"/>
          <p:cNvGraphicFramePr>
            <a:graphicFrameLocks noChangeAspect="1"/>
          </p:cNvGraphicFramePr>
          <p:nvPr/>
        </p:nvGraphicFramePr>
        <p:xfrm>
          <a:off x="5586413" y="4000500"/>
          <a:ext cx="1257300" cy="812800"/>
        </p:xfrm>
        <a:graphic>
          <a:graphicData uri="http://schemas.openxmlformats.org/presentationml/2006/ole">
            <p:oleObj spid="_x0000_s21511" name="Rovnice" r:id="rId4" imgW="1257120" imgH="81252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7358082" y="3929066"/>
            <a:ext cx="1500198" cy="50006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výkon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4643446"/>
            <a:ext cx="1500198" cy="50006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příkon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 rot="10800000">
            <a:off x="6715140" y="4143380"/>
            <a:ext cx="571504" cy="158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6715140" y="4643446"/>
            <a:ext cx="571504" cy="21590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6">
                                            <p:subSp spid="_x0000_s2150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2004, 120 s. ISBN 80-723-8210-1. 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1017</TotalTime>
  <Words>337</Words>
  <Application>Microsoft Office PowerPoint</Application>
  <PresentationFormat>Předvádění na obrazovce (4:3)</PresentationFormat>
  <Paragraphs>57</Paragraphs>
  <Slides>9</Slides>
  <Notes>0</Notes>
  <HiddenSlides>0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Vlnění</vt:lpstr>
      <vt:lpstr>Rovnice</vt:lpstr>
      <vt:lpstr>Základní škola a Mateřská škola Bílá Třemešná, okres Trutnov</vt:lpstr>
      <vt:lpstr>Anotace</vt:lpstr>
      <vt:lpstr>Opakování práce a výkon</vt:lpstr>
      <vt:lpstr>Příklad 1</vt:lpstr>
      <vt:lpstr>Příklad 2</vt:lpstr>
      <vt:lpstr>Účinnost</vt:lpstr>
      <vt:lpstr>Účinnost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111</cp:revision>
  <dcterms:created xsi:type="dcterms:W3CDTF">2013-05-10T12:01:16Z</dcterms:created>
  <dcterms:modified xsi:type="dcterms:W3CDTF">2014-03-12T08:10:42Z</dcterms:modified>
</cp:coreProperties>
</file>