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5"/>
  </p:notesMasterIdLst>
  <p:sldIdLst>
    <p:sldId id="280" r:id="rId2"/>
    <p:sldId id="262" r:id="rId3"/>
    <p:sldId id="287" r:id="rId4"/>
    <p:sldId id="281" r:id="rId5"/>
    <p:sldId id="293" r:id="rId6"/>
    <p:sldId id="294" r:id="rId7"/>
    <p:sldId id="295" r:id="rId8"/>
    <p:sldId id="288" r:id="rId9"/>
    <p:sldId id="289" r:id="rId10"/>
    <p:sldId id="290" r:id="rId11"/>
    <p:sldId id="291" r:id="rId12"/>
    <p:sldId id="292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888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Fyzikální veličiny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VY_32_INOVACE_3B_10_</a:t>
          </a:r>
          <a:r>
            <a:rPr lang="cs-CZ" sz="2000" b="0" dirty="0" err="1" smtClean="0"/>
            <a:t>Prevody</a:t>
          </a:r>
          <a:r>
            <a:rPr lang="cs-CZ" sz="2000" b="0" dirty="0" smtClean="0"/>
            <a:t>_jednotek_hmotnosti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2331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66FDD9AF-629D-4F2B-A4CB-C8E6EC915D8B}" type="presOf" srcId="{8D78E2D7-18A7-41DD-9962-57B3FE2BEBDD}" destId="{A1781B13-DE10-4169-ABDE-0384026A6B34}" srcOrd="0" destOrd="0" presId="urn:microsoft.com/office/officeart/2008/layout/VerticalCurvedList"/>
    <dgm:cxn modelId="{476D9BC4-E312-49E5-A85E-A779B997C141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8D775BCD-9750-4331-8589-9BA10BCFC593}" type="presOf" srcId="{3061F91D-8548-4FCB-A021-DD835A272F0F}" destId="{88F378EC-C3F8-47CD-AEFF-49BA634320FB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A48E6FD8-888D-4388-8A99-CB56D0C21272}" type="presOf" srcId="{F3C4A836-23AC-4E41-B6D6-51221E7E6743}" destId="{EF104B90-7E69-4918-A202-E6F91FC6E413}" srcOrd="0" destOrd="0" presId="urn:microsoft.com/office/officeart/2008/layout/VerticalCurvedList"/>
    <dgm:cxn modelId="{EB1E5AF1-44F5-4FF3-9487-66831E2AAAC3}" type="presOf" srcId="{A6F0E638-0CDE-4E1F-BB57-10C18463C623}" destId="{7DCEBD2C-792F-484E-9C96-926E03F540ED}" srcOrd="0" destOrd="1" presId="urn:microsoft.com/office/officeart/2008/layout/VerticalCurvedList"/>
    <dgm:cxn modelId="{4AF101F4-437E-4B21-AA5E-A8D85C8E8FCC}" type="presOf" srcId="{BA9EE107-A5FB-41C4-9EF1-1CC153B68B3F}" destId="{9C0CD981-713F-47B3-AE2F-2963F2684A6F}" srcOrd="0" destOrd="0" presId="urn:microsoft.com/office/officeart/2008/layout/VerticalCurvedList"/>
    <dgm:cxn modelId="{20BAAB03-1B5E-4799-B6DD-3D41B1CEA143}" type="presOf" srcId="{E392F34A-E55D-43D5-AEDD-49027298B816}" destId="{7DCEBD2C-792F-484E-9C96-926E03F540ED}" srcOrd="0" destOrd="0" presId="urn:microsoft.com/office/officeart/2008/layout/VerticalCurvedList"/>
    <dgm:cxn modelId="{31CEF6DC-03D4-4BE7-BEAF-318E00EE23AE}" type="presOf" srcId="{60B5D622-D348-4384-9EFA-863CA4F7B7A3}" destId="{CAE44C5F-81A1-4D30-8D3F-2E663ECAC700}" srcOrd="0" destOrd="0" presId="urn:microsoft.com/office/officeart/2008/layout/VerticalCurvedList"/>
    <dgm:cxn modelId="{61672AAB-E3E4-4166-B6AB-817D28230071}" type="presParOf" srcId="{9C0CD981-713F-47B3-AE2F-2963F2684A6F}" destId="{96773A7D-3367-4F53-A2D2-EA5770AFFDB3}" srcOrd="0" destOrd="0" presId="urn:microsoft.com/office/officeart/2008/layout/VerticalCurvedList"/>
    <dgm:cxn modelId="{45208CC9-237A-4F9D-8290-0183FF453FEB}" type="presParOf" srcId="{96773A7D-3367-4F53-A2D2-EA5770AFFDB3}" destId="{F31B7103-6E88-4DB9-9888-CB9E0B3FEEF8}" srcOrd="0" destOrd="0" presId="urn:microsoft.com/office/officeart/2008/layout/VerticalCurvedList"/>
    <dgm:cxn modelId="{0138BA4A-DF63-4ED4-8039-142A6D9D75C0}" type="presParOf" srcId="{F31B7103-6E88-4DB9-9888-CB9E0B3FEEF8}" destId="{F7A92DE4-3445-4B9B-AF3D-F2DA6F69C25D}" srcOrd="0" destOrd="0" presId="urn:microsoft.com/office/officeart/2008/layout/VerticalCurvedList"/>
    <dgm:cxn modelId="{1D5FEE84-AE5F-438E-9F65-81A04E9B71DF}" type="presParOf" srcId="{F31B7103-6E88-4DB9-9888-CB9E0B3FEEF8}" destId="{EF104B90-7E69-4918-A202-E6F91FC6E413}" srcOrd="1" destOrd="0" presId="urn:microsoft.com/office/officeart/2008/layout/VerticalCurvedList"/>
    <dgm:cxn modelId="{E73FBEEB-660F-4166-BDB2-321122DAA313}" type="presParOf" srcId="{F31B7103-6E88-4DB9-9888-CB9E0B3FEEF8}" destId="{F5A5022A-2B1C-4F3B-B289-BC099E9CE92F}" srcOrd="2" destOrd="0" presId="urn:microsoft.com/office/officeart/2008/layout/VerticalCurvedList"/>
    <dgm:cxn modelId="{C1AA1A3C-754C-4E99-9C44-0705339BF0A2}" type="presParOf" srcId="{F31B7103-6E88-4DB9-9888-CB9E0B3FEEF8}" destId="{F16BA6F4-95DE-4E28-BF94-6459A70C4A6D}" srcOrd="3" destOrd="0" presId="urn:microsoft.com/office/officeart/2008/layout/VerticalCurvedList"/>
    <dgm:cxn modelId="{858590C9-BBFB-44A6-BA23-B3ECD7C236E2}" type="presParOf" srcId="{96773A7D-3367-4F53-A2D2-EA5770AFFDB3}" destId="{F036299F-AF4D-4DAF-ABF5-87E8CC3FEF1B}" srcOrd="1" destOrd="0" presId="urn:microsoft.com/office/officeart/2008/layout/VerticalCurvedList"/>
    <dgm:cxn modelId="{E3925E14-92D9-4BBD-9AF8-581BB396B683}" type="presParOf" srcId="{96773A7D-3367-4F53-A2D2-EA5770AFFDB3}" destId="{40B95986-31F6-48A6-A8D8-D04AC3BEDA92}" srcOrd="2" destOrd="0" presId="urn:microsoft.com/office/officeart/2008/layout/VerticalCurvedList"/>
    <dgm:cxn modelId="{D79EFFB1-3FE5-4264-AC4F-147091254356}" type="presParOf" srcId="{40B95986-31F6-48A6-A8D8-D04AC3BEDA92}" destId="{112F553D-60C2-4CC4-948D-0369F51C4DB0}" srcOrd="0" destOrd="0" presId="urn:microsoft.com/office/officeart/2008/layout/VerticalCurvedList"/>
    <dgm:cxn modelId="{559DE3F9-997E-4F8A-9620-82B07A65FF61}" type="presParOf" srcId="{96773A7D-3367-4F53-A2D2-EA5770AFFDB3}" destId="{A1781B13-DE10-4169-ABDE-0384026A6B34}" srcOrd="3" destOrd="0" presId="urn:microsoft.com/office/officeart/2008/layout/VerticalCurvedList"/>
    <dgm:cxn modelId="{9600156E-42A9-4B1D-9FB2-12E7B23DC211}" type="presParOf" srcId="{96773A7D-3367-4F53-A2D2-EA5770AFFDB3}" destId="{65CD74A9-3E7B-49D7-95DD-EB8B72D6CA84}" srcOrd="4" destOrd="0" presId="urn:microsoft.com/office/officeart/2008/layout/VerticalCurvedList"/>
    <dgm:cxn modelId="{B0A2BCF0-94F3-4A17-A55C-0942C18E6334}" type="presParOf" srcId="{65CD74A9-3E7B-49D7-95DD-EB8B72D6CA84}" destId="{2741B69B-255D-4143-BECE-5BD9035A4FC6}" srcOrd="0" destOrd="0" presId="urn:microsoft.com/office/officeart/2008/layout/VerticalCurvedList"/>
    <dgm:cxn modelId="{082133FB-3AE4-4940-BA1C-15542FAE9BBA}" type="presParOf" srcId="{96773A7D-3367-4F53-A2D2-EA5770AFFDB3}" destId="{7DCEBD2C-792F-484E-9C96-926E03F540ED}" srcOrd="5" destOrd="0" presId="urn:microsoft.com/office/officeart/2008/layout/VerticalCurvedList"/>
    <dgm:cxn modelId="{697E254C-9DF5-4B5E-BA4C-CEE04E09690E}" type="presParOf" srcId="{96773A7D-3367-4F53-A2D2-EA5770AFFDB3}" destId="{8E391AE5-35EA-4A7F-ACFF-6E662A0BD046}" srcOrd="6" destOrd="0" presId="urn:microsoft.com/office/officeart/2008/layout/VerticalCurvedList"/>
    <dgm:cxn modelId="{1637B12A-A125-4373-AABE-6C151019EB9D}" type="presParOf" srcId="{8E391AE5-35EA-4A7F-ACFF-6E662A0BD046}" destId="{EB133F34-59A3-4639-B813-3EF5396EC28B}" srcOrd="0" destOrd="0" presId="urn:microsoft.com/office/officeart/2008/layout/VerticalCurvedList"/>
    <dgm:cxn modelId="{C00B4B0D-5977-49E0-877B-20D62B8006E0}" type="presParOf" srcId="{96773A7D-3367-4F53-A2D2-EA5770AFFDB3}" destId="{88F378EC-C3F8-47CD-AEFF-49BA634320FB}" srcOrd="7" destOrd="0" presId="urn:microsoft.com/office/officeart/2008/layout/VerticalCurvedList"/>
    <dgm:cxn modelId="{62C8B811-282E-49EF-8C11-CBD8879039D2}" type="presParOf" srcId="{96773A7D-3367-4F53-A2D2-EA5770AFFDB3}" destId="{0C1D6B2A-9239-4220-B9D4-EF24FF044C0E}" srcOrd="8" destOrd="0" presId="urn:microsoft.com/office/officeart/2008/layout/VerticalCurvedList"/>
    <dgm:cxn modelId="{910B3D7E-20C7-4719-89C1-B35DCF9B8EE8}" type="presParOf" srcId="{0C1D6B2A-9239-4220-B9D4-EF24FF044C0E}" destId="{A6FEC19F-0F90-4EC7-BB21-E0ADFEFFA617}" srcOrd="0" destOrd="0" presId="urn:microsoft.com/office/officeart/2008/layout/VerticalCurvedList"/>
    <dgm:cxn modelId="{4075191F-465B-4BC7-8DFD-B21259028D82}" type="presParOf" srcId="{96773A7D-3367-4F53-A2D2-EA5770AFFDB3}" destId="{CAE44C5F-81A1-4D30-8D3F-2E663ECAC700}" srcOrd="9" destOrd="0" presId="urn:microsoft.com/office/officeart/2008/layout/VerticalCurvedList"/>
    <dgm:cxn modelId="{73B8740F-7840-49D2-A4BA-D672B6019620}" type="presParOf" srcId="{96773A7D-3367-4F53-A2D2-EA5770AFFDB3}" destId="{053E2699-E7D5-4B6C-A824-2ED732C32228}" srcOrd="10" destOrd="0" presId="urn:microsoft.com/office/officeart/2008/layout/VerticalCurvedList"/>
    <dgm:cxn modelId="{72AF21EF-6744-4EB0-AD98-84756C6A3AC3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 dirty="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Fyzikální veličiny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VY_32_INOVACE_Měření hmotnosti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23577630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00306"/>
            <a:ext cx="8572559" cy="3857652"/>
          </a:xfrm>
        </p:spPr>
        <p:txBody>
          <a:bodyPr>
            <a:normAutofit fontScale="850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Fyzika.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6.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20 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slouží k výkladu téma </a:t>
            </a:r>
            <a:r>
              <a:rPr lang="cs-CZ" dirty="0" smtClean="0">
                <a:solidFill>
                  <a:schemeClr val="tx1"/>
                </a:solidFill>
              </a:rPr>
              <a:t>Převody jednotek hmotnosti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3: opakování poznatků o hmotnosti.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4 - 9: </a:t>
            </a:r>
            <a:r>
              <a:rPr lang="cs-CZ" dirty="0" smtClean="0">
                <a:solidFill>
                  <a:schemeClr val="tx1"/>
                </a:solidFill>
              </a:rPr>
              <a:t>Převody jednotek hmotnosti. Žákům jsou nejprve předloženy dvě možnosti převodů jednotek hmotnosti (snímky 5 a 6). Snímky jsou postupně animovány. Poté mají za úkol provést 7 převodů. Po kliknutí se zobrazí správné odpovědi.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8 – 12: závěrečné opakování. Žáci mají za úkol zodpovědět otázky. Na výběr mají ze třech možností, z nichž jedna je správná. Pokud vyberou špatně, objeví se zamračený obličej. Odpoví-li správně, objeví se usměvavý obličej.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13 stránek a je určen k interaktivní výuce.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už víme o hmotnosti?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714612" y="3143248"/>
            <a:ext cx="614366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Hmotnost je …………………..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Značíme ji …………..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Základní jednotka hmotnosti je …………..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9124" y="3071810"/>
            <a:ext cx="25003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fyzikální veličina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14810" y="3571876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m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58016" y="4071942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kilogram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8" name="Obrázek 7" descr="otaznik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2285992"/>
            <a:ext cx="1759979" cy="334800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Převody jednotek hmotnosti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Převody jednotek hmotnosti pomocí násobení.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844" y="4143380"/>
            <a:ext cx="76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t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480" y="4143380"/>
            <a:ext cx="10886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q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28992" y="414338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kg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07785" y="4071942"/>
            <a:ext cx="13216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dkg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58016" y="4071942"/>
            <a:ext cx="174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Kruhová šipka 12"/>
          <p:cNvSpPr/>
          <p:nvPr/>
        </p:nvSpPr>
        <p:spPr>
          <a:xfrm>
            <a:off x="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Kruhová šipka 13"/>
          <p:cNvSpPr/>
          <p:nvPr/>
        </p:nvSpPr>
        <p:spPr>
          <a:xfrm>
            <a:off x="1785950" y="3214686"/>
            <a:ext cx="1928826" cy="1428760"/>
          </a:xfrm>
          <a:prstGeom prst="circularArrow">
            <a:avLst>
              <a:gd name="adj1" fmla="val 5288"/>
              <a:gd name="adj2" fmla="val 1142319"/>
              <a:gd name="adj3" fmla="val 20501448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Kruhová šipka 17"/>
          <p:cNvSpPr/>
          <p:nvPr/>
        </p:nvSpPr>
        <p:spPr>
          <a:xfrm>
            <a:off x="357190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>
            <a:off x="535785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0800000">
            <a:off x="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Kruhová šipka 20"/>
          <p:cNvSpPr/>
          <p:nvPr/>
        </p:nvSpPr>
        <p:spPr>
          <a:xfrm rot="10800000">
            <a:off x="178595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Kruhová šipka 21"/>
          <p:cNvSpPr/>
          <p:nvPr/>
        </p:nvSpPr>
        <p:spPr>
          <a:xfrm rot="10800000">
            <a:off x="357190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Kruhová šipka 22"/>
          <p:cNvSpPr/>
          <p:nvPr/>
        </p:nvSpPr>
        <p:spPr>
          <a:xfrm rot="10800000">
            <a:off x="535785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00034" y="2786058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28860" y="2786058"/>
            <a:ext cx="928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143372" y="2786058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929322" y="2786058"/>
            <a:ext cx="101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72198" y="5572140"/>
            <a:ext cx="102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143372" y="557214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57422" y="5572140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428596" y="557214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9" name="Kruhová šipka 28"/>
          <p:cNvSpPr/>
          <p:nvPr/>
        </p:nvSpPr>
        <p:spPr>
          <a:xfrm>
            <a:off x="7072330" y="3214686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8429652" y="4143380"/>
            <a:ext cx="874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mg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4" name="Kruhová šipka 33"/>
          <p:cNvSpPr/>
          <p:nvPr/>
        </p:nvSpPr>
        <p:spPr>
          <a:xfrm rot="10800000">
            <a:off x="7072330" y="4000504"/>
            <a:ext cx="1928826" cy="1428760"/>
          </a:xfrm>
          <a:prstGeom prst="circularArrow">
            <a:avLst>
              <a:gd name="adj1" fmla="val 4973"/>
              <a:gd name="adj2" fmla="val 1142319"/>
              <a:gd name="adj3" fmla="val 20545049"/>
              <a:gd name="adj4" fmla="val 10800000"/>
              <a:gd name="adj5" fmla="val 12500"/>
            </a:avLst>
          </a:prstGeom>
          <a:solidFill>
            <a:schemeClr val="tx2">
              <a:lumMod val="75000"/>
            </a:schemeClr>
          </a:solidFill>
          <a:ln w="158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500958" y="2786058"/>
            <a:ext cx="1017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·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643834" y="5572140"/>
            <a:ext cx="107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: 1000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011326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/>
      <p:bldP spid="25" grpId="0"/>
      <p:bldP spid="26" grpId="0"/>
      <p:bldP spid="27" grpId="0"/>
      <p:bldP spid="28" grpId="0"/>
      <p:bldP spid="30" grpId="0"/>
      <p:bldP spid="31" grpId="0"/>
      <p:bldP spid="32" grpId="0"/>
      <p:bldP spid="29" grpId="0" animBg="1"/>
      <p:bldP spid="34" grpId="0" animBg="1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Převod jednotek hmotnosti pomocí řady.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28596" y="2857496"/>
          <a:ext cx="8286810" cy="44227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681"/>
                <a:gridCol w="828681"/>
                <a:gridCol w="828681"/>
                <a:gridCol w="828681"/>
                <a:gridCol w="828681"/>
                <a:gridCol w="828681"/>
                <a:gridCol w="828681"/>
                <a:gridCol w="828681"/>
                <a:gridCol w="828681"/>
                <a:gridCol w="828681"/>
              </a:tblGrid>
              <a:tr h="44227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dkg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00034" y="3429000"/>
            <a:ext cx="800105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 tolik míst, o kolik se musím posunout v tabulce mezi jednotkami, posunu desetinnou čárku v čísle.</a:t>
            </a:r>
          </a:p>
          <a:p>
            <a:endParaRPr lang="cs-CZ" sz="2400" dirty="0" smtClean="0"/>
          </a:p>
          <a:p>
            <a:r>
              <a:rPr lang="cs-CZ" sz="2400" dirty="0" smtClean="0"/>
              <a:t>Pozor! Musím dodržet směr.</a:t>
            </a:r>
          </a:p>
          <a:p>
            <a:endParaRPr lang="cs-CZ" sz="2400" dirty="0" smtClean="0"/>
          </a:p>
          <a:p>
            <a:r>
              <a:rPr lang="cs-CZ" sz="2400" dirty="0" smtClean="0"/>
              <a:t>Převeď: 3,5 dekagramů na miligramy.</a:t>
            </a:r>
          </a:p>
          <a:p>
            <a:r>
              <a:rPr lang="cs-CZ" sz="2400" dirty="0" smtClean="0"/>
              <a:t>3,5 dkg = </a:t>
            </a:r>
            <a:endParaRPr lang="cs-CZ" sz="2400" dirty="0"/>
          </a:p>
        </p:txBody>
      </p:sp>
      <p:sp>
        <p:nvSpPr>
          <p:cNvPr id="8" name="Oválný popisek 7"/>
          <p:cNvSpPr/>
          <p:nvPr/>
        </p:nvSpPr>
        <p:spPr>
          <a:xfrm>
            <a:off x="5572132" y="4286256"/>
            <a:ext cx="3429024" cy="17859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 kolik míst se musím posunout v tabulce mezi dkg na g?</a:t>
            </a:r>
            <a:endParaRPr lang="cs-CZ" sz="2400" dirty="0"/>
          </a:p>
        </p:txBody>
      </p:sp>
      <p:pic>
        <p:nvPicPr>
          <p:cNvPr id="1026" name="Picture 2" descr="C:\Users\msi\AppData\Local\Microsoft\Windows\Temporary Internet Files\Content.IE5\PKML8IXM\MC90028171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0800000">
            <a:off x="4857752" y="1714488"/>
            <a:ext cx="553811" cy="1168148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>
            <a:off x="5572132" y="4286256"/>
            <a:ext cx="3429024" cy="17859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Musím se posunout o 4 místa doprava.</a:t>
            </a:r>
            <a:endParaRPr lang="cs-CZ" sz="2400" dirty="0"/>
          </a:p>
        </p:txBody>
      </p:sp>
      <p:sp>
        <p:nvSpPr>
          <p:cNvPr id="11" name="Oválný popisek 10"/>
          <p:cNvSpPr/>
          <p:nvPr/>
        </p:nvSpPr>
        <p:spPr>
          <a:xfrm>
            <a:off x="5572132" y="4286256"/>
            <a:ext cx="3429024" cy="17859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Kam musím tedy posunout desetinnou čárku?</a:t>
            </a:r>
            <a:endParaRPr lang="cs-CZ" sz="2400" dirty="0"/>
          </a:p>
        </p:txBody>
      </p:sp>
      <p:sp>
        <p:nvSpPr>
          <p:cNvPr id="12" name="Oválný popisek 11"/>
          <p:cNvSpPr/>
          <p:nvPr/>
        </p:nvSpPr>
        <p:spPr>
          <a:xfrm>
            <a:off x="5572132" y="4286256"/>
            <a:ext cx="3429024" cy="17859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Desetinnou čárku musím posunou o 4 místa doprava.</a:t>
            </a:r>
            <a:endParaRPr lang="cs-CZ" sz="2400" dirty="0"/>
          </a:p>
        </p:txBody>
      </p:sp>
      <p:sp>
        <p:nvSpPr>
          <p:cNvPr id="14" name="Oválný popisek 13"/>
          <p:cNvSpPr/>
          <p:nvPr/>
        </p:nvSpPr>
        <p:spPr>
          <a:xfrm>
            <a:off x="5572132" y="4286256"/>
            <a:ext cx="3429024" cy="178595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Volná místa doplním nulami.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14480" y="5643578"/>
            <a:ext cx="14750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35000 mg</a:t>
            </a: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0.08889 C 0.01215 -0.09885 0.02465 -0.10811 0.03576 -0.08519 C 0.04687 -0.06181 0.05278 0.05162 0.06649 0.05092 C 0.08021 0.05023 0.10278 -0.08658 0.11771 -0.08889 C 0.13281 -0.09144 0.14132 0.03564 0.1566 0.03564 C 0.17205 0.03564 0.19514 -0.08889 0.20989 -0.08889 C 0.22482 -0.08889 0.23142 0.03495 0.24583 0.03564 C 0.26007 0.03634 0.28021 -0.08264 0.29601 -0.08519 C 0.31163 -0.0875 0.32587 -0.03357 0.3401 0.0206 " pathEditMode="relative" rAng="0" ptsTypes="aaaaaaaaA">
                                      <p:cBhvr>
                                        <p:cTn id="34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" y="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1" grpId="0" animBg="1"/>
      <p:bldP spid="12" grpId="0" animBg="1"/>
      <p:bldP spid="14" grpId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Převeď: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1538" y="2428868"/>
            <a:ext cx="344196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130 kg =		dkg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0,15 dkg =		mg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0,5 t =			kg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44,6 kg =		mg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74,1 q =		g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10,3 t =			kg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38,9 q =		kg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7422" y="2428868"/>
            <a:ext cx="1643074" cy="3913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13000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1500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500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44600000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7410000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10300</a:t>
            </a:r>
          </a:p>
          <a:p>
            <a:pPr>
              <a:lnSpc>
                <a:spcPct val="15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3890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034" y="2786058"/>
            <a:ext cx="81439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400" dirty="0" smtClean="0"/>
              <a:t>Na následujících snímcích vyber správnou odpověď.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Pokud vybereš špatně, musíš odpovídat znovu.</a:t>
            </a:r>
          </a:p>
          <a:p>
            <a:pPr>
              <a:spcAft>
                <a:spcPts val="1200"/>
              </a:spcAft>
            </a:pPr>
            <a:r>
              <a:rPr lang="cs-CZ" sz="2400" dirty="0" smtClean="0"/>
              <a:t>Když vybereš správně, můžeš pokračovat dál.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Jeden metrický cent je: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1000 kilogramů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 kilogramů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 kilogramů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5 gramů je: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4643446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0,05 dekagramů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 dekagramů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264318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0,5 dekagramů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4500570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2643182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200 gramů je: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dekagramy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364331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2000 dekagramů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4572008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 dekagramů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4572008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642910" y="2714620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500 tun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642910" y="4714884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0,05 tun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642910" y="3714752"/>
            <a:ext cx="392909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 tun</a:t>
            </a:r>
            <a:endParaRPr lang="cs-CZ" sz="2400" dirty="0"/>
          </a:p>
        </p:txBody>
      </p:sp>
      <p:sp>
        <p:nvSpPr>
          <p:cNvPr id="7" name="Veselý obličej 6"/>
          <p:cNvSpPr/>
          <p:nvPr/>
        </p:nvSpPr>
        <p:spPr>
          <a:xfrm>
            <a:off x="5357818" y="2571744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57818" y="4643446"/>
            <a:ext cx="1000132" cy="1000132"/>
          </a:xfrm>
          <a:prstGeom prst="smileyFace">
            <a:avLst>
              <a:gd name="adj" fmla="val -4653"/>
            </a:avLst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357818" y="3571876"/>
            <a:ext cx="1000132" cy="1000132"/>
          </a:xfrm>
          <a:prstGeom prst="smileyFace">
            <a:avLst>
              <a:gd name="adj" fmla="val 4653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50 metrických centů je:</a:t>
            </a:r>
            <a:endParaRPr lang="cs-CZ" sz="3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xit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 animBg="1"/>
      <p:bldP spid="8" grpId="1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r>
              <a:rPr lang="cs-CZ" i="1" u="sng" dirty="0" smtClean="0"/>
              <a:t>Použitá literatura:</a:t>
            </a:r>
          </a:p>
          <a:p>
            <a:pPr lvl="1"/>
            <a:r>
              <a:rPr lang="cs-CZ" sz="1400" dirty="0" smtClean="0"/>
              <a:t>RAUNER, Karel. </a:t>
            </a:r>
            <a:r>
              <a:rPr lang="cs-CZ" sz="1400" i="1" dirty="0" smtClean="0"/>
              <a:t>Fyzika 6: učebnice pro základní školy a víceletá gymnázia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2004, 120 s. ISBN 80-723-8210-1. </a:t>
            </a:r>
            <a:endParaRPr lang="cs-CZ" sz="1400" dirty="0"/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</a:t>
            </a:r>
            <a:r>
              <a:rPr lang="cs-CZ" i="1" u="sng" dirty="0" smtClean="0">
                <a:solidFill>
                  <a:srgbClr val="073E87"/>
                </a:solidFill>
              </a:rPr>
              <a:t>:</a:t>
            </a:r>
          </a:p>
          <a:p>
            <a:pPr lvl="1">
              <a:buClr>
                <a:srgbClr val="31B6FD"/>
              </a:buClr>
            </a:pPr>
            <a:r>
              <a:rPr lang="cs-CZ" sz="1400" dirty="0" smtClean="0"/>
              <a:t>Galerie MS Office klipart.</a:t>
            </a:r>
            <a:endParaRPr lang="cs-CZ" sz="1400" dirty="0" smtClean="0"/>
          </a:p>
          <a:p>
            <a:pPr lvl="1">
              <a:buClr>
                <a:srgbClr val="31B6FD"/>
              </a:buClr>
            </a:pPr>
            <a:endParaRPr lang="cs-CZ" sz="1400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1333</TotalTime>
  <Words>455</Words>
  <Application>Microsoft Office PowerPoint</Application>
  <PresentationFormat>Předvádění na obrazovce (4:3)</PresentationFormat>
  <Paragraphs>112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Vlnění</vt:lpstr>
      <vt:lpstr>Základní škola a Mateřská škola Bílá Třemešná, okres Trutnov</vt:lpstr>
      <vt:lpstr>Anotace</vt:lpstr>
      <vt:lpstr>Co už víme o hmotnosti?</vt:lpstr>
      <vt:lpstr>Převody jednotek hmotnosti</vt:lpstr>
      <vt:lpstr>Převody jednotek hmotnosti pomocí násobení.</vt:lpstr>
      <vt:lpstr>Převod jednotek hmotnosti pomocí řady.</vt:lpstr>
      <vt:lpstr>Převeď:</vt:lpstr>
      <vt:lpstr>Závěrečné opakování</vt:lpstr>
      <vt:lpstr>Jeden metrický cent je:</vt:lpstr>
      <vt:lpstr>5 gramů je:</vt:lpstr>
      <vt:lpstr>200 gramů je:</vt:lpstr>
      <vt:lpstr>50 metrických centů je: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128</cp:revision>
  <dcterms:created xsi:type="dcterms:W3CDTF">2013-05-10T12:01:16Z</dcterms:created>
  <dcterms:modified xsi:type="dcterms:W3CDTF">2014-03-13T14:00:09Z</dcterms:modified>
</cp:coreProperties>
</file>