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80" r:id="rId2"/>
    <p:sldId id="262" r:id="rId3"/>
    <p:sldId id="287" r:id="rId4"/>
    <p:sldId id="281" r:id="rId5"/>
    <p:sldId id="282" r:id="rId6"/>
    <p:sldId id="283" r:id="rId7"/>
    <p:sldId id="284" r:id="rId8"/>
    <p:sldId id="285" r:id="rId9"/>
    <p:sldId id="286" r:id="rId10"/>
    <p:sldId id="288" r:id="rId11"/>
    <p:sldId id="289" r:id="rId12"/>
    <p:sldId id="290" r:id="rId13"/>
    <p:sldId id="291" r:id="rId14"/>
    <p:sldId id="292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445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VY_32_INOVACE_3B_11_</a:t>
          </a:r>
          <a:r>
            <a:rPr lang="cs-CZ" sz="2000" b="0" dirty="0" err="1" smtClean="0"/>
            <a:t>Mereni</a:t>
          </a:r>
          <a:r>
            <a:rPr lang="cs-CZ" sz="2000" b="0" dirty="0" smtClean="0"/>
            <a:t>_hmotnosti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VY_32_INOVACE_Měření hmotnosti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1/Balance_roberval_30kg.jpg" TargetMode="External"/><Relationship Id="rId2" Type="http://schemas.openxmlformats.org/officeDocument/2006/relationships/hyperlink" Target="http://upload.wikimedia.org/wikipedia/commons/e/e2/Balance_a_fleau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0/04/Vaha_KERN_-_PEJ_2200-2M_-_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00306"/>
            <a:ext cx="8572559" cy="3857652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Měření hmotnosti: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poznatků o hmotnosti.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4 - 9: Měření hmotnosti. Na snímku 6 se při kliknutí postupně zobrazují fotografie vah, které souvisí s daným pojmem. Na snímku 8 nají žáci za úkol určit hmotnost váženého tělesa, když znají hmotnosti závaží, kterými jsme váhu uvedli do rovnováhy. Pomocí tlačítka „Odpověď“ přejdeme na další snímek s výpočtem a správnou odpovědí.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10 – 14: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15 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hmotnosti?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3143248"/>
            <a:ext cx="614366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Hmotnost je …………………..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Značíme ji 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Základní jednotka hmotnosti je …………..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9124" y="3071810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fyzikální veličina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357187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m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407194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kilogram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 descr="otaz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285992"/>
            <a:ext cx="1759979" cy="334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hmotnosti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Vážení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643182"/>
            <a:ext cx="84296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Měření hmotnosti označujeme jako vážení.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Využíváme toho, že Země přitahuje všechna tělesa.</a:t>
            </a:r>
          </a:p>
          <a:p>
            <a:r>
              <a:rPr lang="cs-CZ" sz="2400" dirty="0" smtClean="0"/>
              <a:t>	Čím větší hmotnost těleso má, tím víc ho Země přitahuje.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Jak říkáme měřícímu zařízení?</a:t>
            </a:r>
          </a:p>
          <a:p>
            <a:r>
              <a:rPr lang="cs-CZ" sz="2400" dirty="0" smtClean="0"/>
              <a:t>	Váhy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Váhy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48880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Rovnoramenné váhy</a:t>
            </a:r>
          </a:p>
          <a:p>
            <a:endParaRPr lang="cs-CZ" sz="2400" dirty="0" smtClean="0"/>
          </a:p>
          <a:p>
            <a:r>
              <a:rPr lang="cs-CZ" sz="2400" dirty="0" smtClean="0"/>
              <a:t>Digitální laboratorní váhy</a:t>
            </a:r>
          </a:p>
          <a:p>
            <a:endParaRPr lang="cs-CZ" sz="2400" dirty="0" smtClean="0"/>
          </a:p>
          <a:p>
            <a:r>
              <a:rPr lang="cs-CZ" sz="2400" dirty="0" smtClean="0"/>
              <a:t>Osobní pružinové váhy</a:t>
            </a:r>
          </a:p>
          <a:p>
            <a:endParaRPr lang="cs-CZ" sz="2400" dirty="0" smtClean="0"/>
          </a:p>
          <a:p>
            <a:r>
              <a:rPr lang="cs-CZ" sz="2400" dirty="0" smtClean="0"/>
              <a:t>Obchodní váhy</a:t>
            </a:r>
            <a:endParaRPr lang="cs-CZ" sz="2400" dirty="0"/>
          </a:p>
        </p:txBody>
      </p:sp>
      <p:pic>
        <p:nvPicPr>
          <p:cNvPr id="10" name="Obrázek 9" descr="Balance_a_fleau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477" y="2571744"/>
            <a:ext cx="3610704" cy="371477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214942" y="6357958"/>
            <a:ext cx="34290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1: Rovnoramenné váhy - jazýčkové</a:t>
            </a:r>
            <a:endParaRPr lang="cs-CZ" sz="1100" dirty="0"/>
          </a:p>
        </p:txBody>
      </p:sp>
      <p:pic>
        <p:nvPicPr>
          <p:cNvPr id="12" name="Obrázek 11" descr="Balance_roberval_30k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3500438"/>
            <a:ext cx="4409725" cy="194127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000628" y="5500702"/>
            <a:ext cx="33575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2: Rovnoramenné váhy - kuchyňské</a:t>
            </a:r>
            <a:endParaRPr lang="cs-CZ" sz="1100" dirty="0"/>
          </a:p>
        </p:txBody>
      </p:sp>
      <p:pic>
        <p:nvPicPr>
          <p:cNvPr id="14" name="Obrázek 13" descr="Vaha_KERN_-_PEJ_2200-2M_-_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48120" y="2643182"/>
            <a:ext cx="4908795" cy="3681596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857752" y="6357958"/>
            <a:ext cx="33575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3: Digitální váhy</a:t>
            </a:r>
            <a:endParaRPr lang="cs-CZ" sz="11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3" grpId="0"/>
      <p:bldP spid="13" grpId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jednu misku vah dáme vážené těleso.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druhou misku vah dáváme závaží tak dlouho, až se misky vyrovnají.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Hmotnost váženého tělesa je součtem hmotností závaží na misce vah.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Rovnoramenné váhy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406193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848872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Při vážení jsme zjistili, že rovnováhu na váze jsme dosáhli se závažími o hmotnostech: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100 g, 50 g, 1 g, 200 mg, 50 cg a 2 cg.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Jakou hmotnost mělo vážené těleso?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436096" y="5013176"/>
            <a:ext cx="28803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Odpověď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4494285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02129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 g + 50 g + 1 g + 200 mg + 50 cg + 2 cg =</a:t>
            </a:r>
          </a:p>
          <a:p>
            <a:endParaRPr lang="cs-CZ" sz="2400" dirty="0" smtClean="0"/>
          </a:p>
          <a:p>
            <a:r>
              <a:rPr lang="cs-CZ" sz="2400" dirty="0" smtClean="0"/>
              <a:t>= 100 g + 50 g + 1 g + 0,2 g + 0,5 g + 0,02 g = </a:t>
            </a:r>
            <a:r>
              <a:rPr lang="cs-CZ" sz="2400" b="1" dirty="0" smtClean="0"/>
              <a:t>151,72 g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32161708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hmotnosti tělesa označujeme jako: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hmotnost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hmotnostní zlomek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vážení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Při vážení jsme k vyrovnání použili závaží o hmotnostech 3 g, 1 g, 2 cg a 200 mg. Jaká byla hmotnost váženého tělesa?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4,04 g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4,4 g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4,22 g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Při vážení jsme k vyrovnání použili závaží o hmotnostech 2 g, 1 g, 50 cg a 150 mg. Jaká byla hmotnost váženého tělesa?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3,2 g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8,15 g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3,65 g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2,09 g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1,24 g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1,19 g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Při vážení jsme k vyrovnání použili závaží o hmotnostech 1 g, 2 cg a 150 mg a 20 mg. Jaká byla hmotnost váženého tělesa?</a:t>
            </a:r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sz="1400" dirty="0" smtClean="0"/>
              <a:t>RAUNER, Karel. </a:t>
            </a:r>
            <a:r>
              <a:rPr lang="cs-CZ" sz="1400" i="1" dirty="0" smtClean="0"/>
              <a:t>Fyzika 6: učebnice pro základní školy a víceletá gymnázia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2004, 120 s. ISBN 80-723-8210-1. </a:t>
            </a:r>
            <a:endParaRPr lang="cs-CZ" sz="1400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10.2.2014]. Dostupný na WWW: </a:t>
            </a:r>
            <a:r>
              <a:rPr lang="cs-CZ" sz="1400" dirty="0" smtClean="0">
                <a:hlinkClick r:id="rId2"/>
              </a:rPr>
              <a:t>http://upload.wikimedia.org/wikipedia/commons/e/e2/Balance_a_fleau.jpg</a:t>
            </a:r>
            <a:endParaRPr lang="cs-CZ" sz="1400" dirty="0" smtClean="0"/>
          </a:p>
          <a:p>
            <a:pPr lvl="1">
              <a:buClr>
                <a:srgbClr val="31B6FD"/>
              </a:buClr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10.2.2014]. Dostupný na WWW: </a:t>
            </a:r>
            <a:r>
              <a:rPr lang="cs-CZ" sz="1400" dirty="0" smtClean="0">
                <a:hlinkClick r:id="rId3"/>
              </a:rPr>
              <a:t>http://upload.wikimedia.org/wikipedia/commons/1/11/Balance_roberval_30kg.jpg</a:t>
            </a:r>
            <a:endParaRPr lang="cs-CZ" sz="1400" dirty="0" smtClean="0"/>
          </a:p>
          <a:p>
            <a:pPr lvl="1">
              <a:buClr>
                <a:srgbClr val="31B6FD"/>
              </a:buClr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10.2.2014]. Dostupný na WWW: </a:t>
            </a:r>
            <a:r>
              <a:rPr lang="cs-CZ" sz="1400" dirty="0" smtClean="0">
                <a:hlinkClick r:id="rId4"/>
              </a:rPr>
              <a:t>http://upload.wikimedia.org/wikipedia/commons/0/04/Vaha_KERN_-_PEJ_2200-2M_-_03.jpg</a:t>
            </a:r>
            <a:endParaRPr lang="cs-CZ" sz="1400" dirty="0" smtClean="0"/>
          </a:p>
          <a:p>
            <a:pPr lvl="1">
              <a:buClr>
                <a:srgbClr val="31B6FD"/>
              </a:buClr>
            </a:pPr>
            <a:endParaRPr lang="cs-CZ" sz="1400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1288</TotalTime>
  <Words>626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Co už víme o hmotnosti?</vt:lpstr>
      <vt:lpstr>Měření hmotnosti</vt:lpstr>
      <vt:lpstr>Vážení</vt:lpstr>
      <vt:lpstr>Váhy</vt:lpstr>
      <vt:lpstr>Rovnoramenné váhy</vt:lpstr>
      <vt:lpstr>Snímek 8</vt:lpstr>
      <vt:lpstr>Snímek 9</vt:lpstr>
      <vt:lpstr>Závěrečné opakování</vt:lpstr>
      <vt:lpstr>Měření hmotnosti tělesa označujeme jako:</vt:lpstr>
      <vt:lpstr>Při vážení jsme k vyrovnání použili závaží o hmotnostech 3 g, 1 g, 2 cg a 200 mg. Jaká byla hmotnost váženého tělesa?</vt:lpstr>
      <vt:lpstr>Při vážení jsme k vyrovnání použili závaží o hmotnostech 2 g, 1 g, 50 cg a 150 mg. Jaká byla hmotnost váženého tělesa?</vt:lpstr>
      <vt:lpstr>Při vážení jsme k vyrovnání použili závaží o hmotnostech 1 g, 2 cg a 150 mg a 20 mg. Jaká byla hmotnost váženého tělesa?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123</cp:revision>
  <dcterms:created xsi:type="dcterms:W3CDTF">2013-05-10T12:01:16Z</dcterms:created>
  <dcterms:modified xsi:type="dcterms:W3CDTF">2014-03-12T08:12:03Z</dcterms:modified>
</cp:coreProperties>
</file>