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8"/>
  </p:notesMasterIdLst>
  <p:sldIdLst>
    <p:sldId id="280" r:id="rId2"/>
    <p:sldId id="262" r:id="rId3"/>
    <p:sldId id="284" r:id="rId4"/>
    <p:sldId id="298" r:id="rId5"/>
    <p:sldId id="299" r:id="rId6"/>
    <p:sldId id="300" r:id="rId7"/>
    <p:sldId id="289" r:id="rId8"/>
    <p:sldId id="288" r:id="rId9"/>
    <p:sldId id="290" r:id="rId10"/>
    <p:sldId id="293" r:id="rId11"/>
    <p:sldId id="292" r:id="rId12"/>
    <p:sldId id="301" r:id="rId13"/>
    <p:sldId id="302" r:id="rId14"/>
    <p:sldId id="297" r:id="rId15"/>
    <p:sldId id="294" r:id="rId16"/>
    <p:sldId id="26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Fyzikální veličiny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</a:t>
          </a:r>
          <a:r>
            <a:rPr lang="cs-CZ" sz="2000" b="1" smtClean="0"/>
            <a:t>: </a:t>
          </a:r>
          <a:r>
            <a:rPr lang="cs-CZ" sz="2000" b="0" smtClean="0"/>
            <a:t>VY_32_INOVACE_3B_12_TEPLO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Simona Lehrausová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Podzim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66FDD9AF-629D-4F2B-A4CB-C8E6EC915D8B}" type="presOf" srcId="{8D78E2D7-18A7-41DD-9962-57B3FE2BEBDD}" destId="{A1781B13-DE10-4169-ABDE-0384026A6B34}" srcOrd="0" destOrd="0" presId="urn:microsoft.com/office/officeart/2008/layout/VerticalCurvedList"/>
    <dgm:cxn modelId="{476D9BC4-E312-49E5-A85E-A779B997C141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8D775BCD-9750-4331-8589-9BA10BCFC593}" type="presOf" srcId="{3061F91D-8548-4FCB-A021-DD835A272F0F}" destId="{88F378EC-C3F8-47CD-AEFF-49BA634320FB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A48E6FD8-888D-4388-8A99-CB56D0C21272}" type="presOf" srcId="{F3C4A836-23AC-4E41-B6D6-51221E7E6743}" destId="{EF104B90-7E69-4918-A202-E6F91FC6E413}" srcOrd="0" destOrd="0" presId="urn:microsoft.com/office/officeart/2008/layout/VerticalCurvedList"/>
    <dgm:cxn modelId="{EB1E5AF1-44F5-4FF3-9487-66831E2AAAC3}" type="presOf" srcId="{A6F0E638-0CDE-4E1F-BB57-10C18463C623}" destId="{7DCEBD2C-792F-484E-9C96-926E03F540ED}" srcOrd="0" destOrd="1" presId="urn:microsoft.com/office/officeart/2008/layout/VerticalCurvedList"/>
    <dgm:cxn modelId="{4AF101F4-437E-4B21-AA5E-A8D85C8E8FCC}" type="presOf" srcId="{BA9EE107-A5FB-41C4-9EF1-1CC153B68B3F}" destId="{9C0CD981-713F-47B3-AE2F-2963F2684A6F}" srcOrd="0" destOrd="0" presId="urn:microsoft.com/office/officeart/2008/layout/VerticalCurvedList"/>
    <dgm:cxn modelId="{20BAAB03-1B5E-4799-B6DD-3D41B1CEA143}" type="presOf" srcId="{E392F34A-E55D-43D5-AEDD-49027298B816}" destId="{7DCEBD2C-792F-484E-9C96-926E03F540ED}" srcOrd="0" destOrd="0" presId="urn:microsoft.com/office/officeart/2008/layout/VerticalCurvedList"/>
    <dgm:cxn modelId="{31CEF6DC-03D4-4BE7-BEAF-318E00EE23AE}" type="presOf" srcId="{60B5D622-D348-4384-9EFA-863CA4F7B7A3}" destId="{CAE44C5F-81A1-4D30-8D3F-2E663ECAC700}" srcOrd="0" destOrd="0" presId="urn:microsoft.com/office/officeart/2008/layout/VerticalCurvedList"/>
    <dgm:cxn modelId="{61672AAB-E3E4-4166-B6AB-817D28230071}" type="presParOf" srcId="{9C0CD981-713F-47B3-AE2F-2963F2684A6F}" destId="{96773A7D-3367-4F53-A2D2-EA5770AFFDB3}" srcOrd="0" destOrd="0" presId="urn:microsoft.com/office/officeart/2008/layout/VerticalCurvedList"/>
    <dgm:cxn modelId="{45208CC9-237A-4F9D-8290-0183FF453FEB}" type="presParOf" srcId="{96773A7D-3367-4F53-A2D2-EA5770AFFDB3}" destId="{F31B7103-6E88-4DB9-9888-CB9E0B3FEEF8}" srcOrd="0" destOrd="0" presId="urn:microsoft.com/office/officeart/2008/layout/VerticalCurvedList"/>
    <dgm:cxn modelId="{0138BA4A-DF63-4ED4-8039-142A6D9D75C0}" type="presParOf" srcId="{F31B7103-6E88-4DB9-9888-CB9E0B3FEEF8}" destId="{F7A92DE4-3445-4B9B-AF3D-F2DA6F69C25D}" srcOrd="0" destOrd="0" presId="urn:microsoft.com/office/officeart/2008/layout/VerticalCurvedList"/>
    <dgm:cxn modelId="{1D5FEE84-AE5F-438E-9F65-81A04E9B71DF}" type="presParOf" srcId="{F31B7103-6E88-4DB9-9888-CB9E0B3FEEF8}" destId="{EF104B90-7E69-4918-A202-E6F91FC6E413}" srcOrd="1" destOrd="0" presId="urn:microsoft.com/office/officeart/2008/layout/VerticalCurvedList"/>
    <dgm:cxn modelId="{E73FBEEB-660F-4166-BDB2-321122DAA313}" type="presParOf" srcId="{F31B7103-6E88-4DB9-9888-CB9E0B3FEEF8}" destId="{F5A5022A-2B1C-4F3B-B289-BC099E9CE92F}" srcOrd="2" destOrd="0" presId="urn:microsoft.com/office/officeart/2008/layout/VerticalCurvedList"/>
    <dgm:cxn modelId="{C1AA1A3C-754C-4E99-9C44-0705339BF0A2}" type="presParOf" srcId="{F31B7103-6E88-4DB9-9888-CB9E0B3FEEF8}" destId="{F16BA6F4-95DE-4E28-BF94-6459A70C4A6D}" srcOrd="3" destOrd="0" presId="urn:microsoft.com/office/officeart/2008/layout/VerticalCurvedList"/>
    <dgm:cxn modelId="{858590C9-BBFB-44A6-BA23-B3ECD7C236E2}" type="presParOf" srcId="{96773A7D-3367-4F53-A2D2-EA5770AFFDB3}" destId="{F036299F-AF4D-4DAF-ABF5-87E8CC3FEF1B}" srcOrd="1" destOrd="0" presId="urn:microsoft.com/office/officeart/2008/layout/VerticalCurvedList"/>
    <dgm:cxn modelId="{E3925E14-92D9-4BBD-9AF8-581BB396B683}" type="presParOf" srcId="{96773A7D-3367-4F53-A2D2-EA5770AFFDB3}" destId="{40B95986-31F6-48A6-A8D8-D04AC3BEDA92}" srcOrd="2" destOrd="0" presId="urn:microsoft.com/office/officeart/2008/layout/VerticalCurvedList"/>
    <dgm:cxn modelId="{D79EFFB1-3FE5-4264-AC4F-147091254356}" type="presParOf" srcId="{40B95986-31F6-48A6-A8D8-D04AC3BEDA92}" destId="{112F553D-60C2-4CC4-948D-0369F51C4DB0}" srcOrd="0" destOrd="0" presId="urn:microsoft.com/office/officeart/2008/layout/VerticalCurvedList"/>
    <dgm:cxn modelId="{559DE3F9-997E-4F8A-9620-82B07A65FF61}" type="presParOf" srcId="{96773A7D-3367-4F53-A2D2-EA5770AFFDB3}" destId="{A1781B13-DE10-4169-ABDE-0384026A6B34}" srcOrd="3" destOrd="0" presId="urn:microsoft.com/office/officeart/2008/layout/VerticalCurvedList"/>
    <dgm:cxn modelId="{9600156E-42A9-4B1D-9FB2-12E7B23DC211}" type="presParOf" srcId="{96773A7D-3367-4F53-A2D2-EA5770AFFDB3}" destId="{65CD74A9-3E7B-49D7-95DD-EB8B72D6CA84}" srcOrd="4" destOrd="0" presId="urn:microsoft.com/office/officeart/2008/layout/VerticalCurvedList"/>
    <dgm:cxn modelId="{B0A2BCF0-94F3-4A17-A55C-0942C18E6334}" type="presParOf" srcId="{65CD74A9-3E7B-49D7-95DD-EB8B72D6CA84}" destId="{2741B69B-255D-4143-BECE-5BD9035A4FC6}" srcOrd="0" destOrd="0" presId="urn:microsoft.com/office/officeart/2008/layout/VerticalCurvedList"/>
    <dgm:cxn modelId="{082133FB-3AE4-4940-BA1C-15542FAE9BBA}" type="presParOf" srcId="{96773A7D-3367-4F53-A2D2-EA5770AFFDB3}" destId="{7DCEBD2C-792F-484E-9C96-926E03F540ED}" srcOrd="5" destOrd="0" presId="urn:microsoft.com/office/officeart/2008/layout/VerticalCurvedList"/>
    <dgm:cxn modelId="{697E254C-9DF5-4B5E-BA4C-CEE04E09690E}" type="presParOf" srcId="{96773A7D-3367-4F53-A2D2-EA5770AFFDB3}" destId="{8E391AE5-35EA-4A7F-ACFF-6E662A0BD046}" srcOrd="6" destOrd="0" presId="urn:microsoft.com/office/officeart/2008/layout/VerticalCurvedList"/>
    <dgm:cxn modelId="{1637B12A-A125-4373-AABE-6C151019EB9D}" type="presParOf" srcId="{8E391AE5-35EA-4A7F-ACFF-6E662A0BD046}" destId="{EB133F34-59A3-4639-B813-3EF5396EC28B}" srcOrd="0" destOrd="0" presId="urn:microsoft.com/office/officeart/2008/layout/VerticalCurvedList"/>
    <dgm:cxn modelId="{C00B4B0D-5977-49E0-877B-20D62B8006E0}" type="presParOf" srcId="{96773A7D-3367-4F53-A2D2-EA5770AFFDB3}" destId="{88F378EC-C3F8-47CD-AEFF-49BA634320FB}" srcOrd="7" destOrd="0" presId="urn:microsoft.com/office/officeart/2008/layout/VerticalCurvedList"/>
    <dgm:cxn modelId="{62C8B811-282E-49EF-8C11-CBD8879039D2}" type="presParOf" srcId="{96773A7D-3367-4F53-A2D2-EA5770AFFDB3}" destId="{0C1D6B2A-9239-4220-B9D4-EF24FF044C0E}" srcOrd="8" destOrd="0" presId="urn:microsoft.com/office/officeart/2008/layout/VerticalCurvedList"/>
    <dgm:cxn modelId="{910B3D7E-20C7-4719-89C1-B35DCF9B8EE8}" type="presParOf" srcId="{0C1D6B2A-9239-4220-B9D4-EF24FF044C0E}" destId="{A6FEC19F-0F90-4EC7-BB21-E0ADFEFFA617}" srcOrd="0" destOrd="0" presId="urn:microsoft.com/office/officeart/2008/layout/VerticalCurvedList"/>
    <dgm:cxn modelId="{4075191F-465B-4BC7-8DFD-B21259028D82}" type="presParOf" srcId="{96773A7D-3367-4F53-A2D2-EA5770AFFDB3}" destId="{CAE44C5F-81A1-4D30-8D3F-2E663ECAC700}" srcOrd="9" destOrd="0" presId="urn:microsoft.com/office/officeart/2008/layout/VerticalCurvedList"/>
    <dgm:cxn modelId="{73B8740F-7840-49D2-A4BA-D672B6019620}" type="presParOf" srcId="{96773A7D-3367-4F53-A2D2-EA5770AFFDB3}" destId="{053E2699-E7D5-4B6C-A824-2ED732C32228}" srcOrd="10" destOrd="0" presId="urn:microsoft.com/office/officeart/2008/layout/VerticalCurvedList"/>
    <dgm:cxn modelId="{72AF21EF-6744-4EB0-AD98-84756C6A3AC3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Simona Lehrausová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Podzim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 dirty="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Fyzikální veličiny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</a:t>
          </a:r>
          <a:r>
            <a:rPr lang="cs-CZ" sz="2000" b="1" kern="1200" smtClean="0"/>
            <a:t>: </a:t>
          </a:r>
          <a:r>
            <a:rPr lang="cs-CZ" sz="2000" b="0" kern="1200" smtClean="0"/>
            <a:t>VY_32_INOVACE_3B_12_TEPLO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25.3.2014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25.3.2014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25.3.2014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25.3.2014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25.3.2014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25.3.2014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25.3.2014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25.3.2014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25.3.2014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25.3.2014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25.3.2014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25.3.2014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slide" Target="slide8.xml"/><Relationship Id="rId5" Type="http://schemas.openxmlformats.org/officeDocument/2006/relationships/slide" Target="slide7.xml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5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audio" Target="../media/audio1.wav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2235776306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xmlns="" val="73622383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7158" y="2500306"/>
            <a:ext cx="8429683" cy="3857652"/>
          </a:xfrm>
        </p:spPr>
        <p:txBody>
          <a:bodyPr>
            <a:normAutofit fontScale="77500" lnSpcReduction="2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Předmět: Fyzika.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Věková skupina: 8. ročník ZŠ.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Časová dotace: 30 minut.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Popis: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slouží k zavedení pojmu Teplo: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3 – 5: výklad.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6 – 11: žáci mají za úkol správně odpovědět na zadanou otázku. Vybírají ze dvou nabízených možností. Pokud odpoví špatně, objeví se zamračený obličej a odpověď musí opakovat. Pokud odpoví správně, objeví se usměvavý obličej a pokračujeme dál.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12 – 13: vzorový příklad.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14 – 15: příklad k samostatné práci. Žáci mají za úkol vyřešit příklad v určeném časovém limitu. Ten vyprší ve chvíli, kdy se celý obdélník zabarví modře a ozve se zvuk výstřelu.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obsahuje 16 stránek a je určen k interaktivní výuce.</a:t>
            </a:r>
          </a:p>
          <a:p>
            <a:pPr>
              <a:buNone/>
            </a:pPr>
            <a:endParaRPr lang="cs-CZ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724860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Teplo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Teplo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85720" y="2571744"/>
            <a:ext cx="85725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/>
              <a:t>Teplo je fyzikální veličina.</a:t>
            </a:r>
          </a:p>
          <a:p>
            <a:pPr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/>
              <a:t>Udává energii, kterou si vyměňují tělesa různé teploty.</a:t>
            </a:r>
          </a:p>
          <a:p>
            <a:pPr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/>
              <a:t>Značíme: Q</a:t>
            </a:r>
          </a:p>
          <a:p>
            <a:pPr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/>
              <a:t>Jednotky: J (joule)</a:t>
            </a:r>
          </a:p>
          <a:p>
            <a:pPr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/>
              <a:t>Počítáme: Q = c · m · (t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– t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)</a:t>
            </a:r>
            <a:endParaRPr lang="cs-CZ" sz="2400" dirty="0"/>
          </a:p>
        </p:txBody>
      </p:sp>
      <p:sp>
        <p:nvSpPr>
          <p:cNvPr id="6" name="Čárový popisek 2 5"/>
          <p:cNvSpPr/>
          <p:nvPr/>
        </p:nvSpPr>
        <p:spPr>
          <a:xfrm>
            <a:off x="360423" y="5841268"/>
            <a:ext cx="3528392" cy="504056"/>
          </a:xfrm>
          <a:prstGeom prst="borderCallout2">
            <a:avLst>
              <a:gd name="adj1" fmla="val -25228"/>
              <a:gd name="adj2" fmla="val 53314"/>
              <a:gd name="adj3" fmla="val -88618"/>
              <a:gd name="adj4" fmla="val 62969"/>
              <a:gd name="adj5" fmla="val -155318"/>
              <a:gd name="adj6" fmla="val 62640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měrná tepelná kapacita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7" name="Čárový popisek 2 6"/>
          <p:cNvSpPr/>
          <p:nvPr/>
        </p:nvSpPr>
        <p:spPr>
          <a:xfrm>
            <a:off x="4286248" y="4143380"/>
            <a:ext cx="2880320" cy="50405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09751"/>
              <a:gd name="adj6" fmla="val -27908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koncová teplota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8" name="Čárový popisek 2 7"/>
          <p:cNvSpPr/>
          <p:nvPr/>
        </p:nvSpPr>
        <p:spPr>
          <a:xfrm>
            <a:off x="4714876" y="5357826"/>
            <a:ext cx="2880320" cy="50405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44171"/>
              <a:gd name="adj6" fmla="val -24060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počáteční teplota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Měrná tepelná kapacita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85720" y="2571744"/>
            <a:ext cx="821537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2400"/>
              </a:spcAft>
              <a:buFont typeface="Wingdings" pitchFamily="2" charset="2"/>
              <a:buChar char="Ø"/>
            </a:pPr>
            <a:r>
              <a:rPr lang="cs-CZ" sz="2400" dirty="0" smtClean="0"/>
              <a:t>Vyjadřuje, </a:t>
            </a:r>
            <a:r>
              <a:rPr lang="cs-CZ" sz="2400" dirty="0" smtClean="0"/>
              <a:t>kolik tepla musíme dodat 1 kg látky, abychom ji ohřáli o 1 °C.</a:t>
            </a:r>
          </a:p>
          <a:p>
            <a:pPr>
              <a:spcAft>
                <a:spcPts val="2400"/>
              </a:spcAft>
              <a:buFont typeface="Wingdings" pitchFamily="2" charset="2"/>
              <a:buChar char="Ø"/>
            </a:pPr>
            <a:r>
              <a:rPr lang="cs-CZ" sz="2400" dirty="0" smtClean="0"/>
              <a:t>Jednotka: 		(joule na kilogram a stupeň Celsia)</a:t>
            </a:r>
          </a:p>
          <a:p>
            <a:pPr>
              <a:spcAft>
                <a:spcPts val="2400"/>
              </a:spcAft>
              <a:buFont typeface="Wingdings" pitchFamily="2" charset="2"/>
              <a:buChar char="Ø"/>
            </a:pPr>
            <a:r>
              <a:rPr lang="cs-CZ" sz="2400" dirty="0" smtClean="0"/>
              <a:t>Pro každou látku má jinou hodnotu.</a:t>
            </a:r>
            <a:endParaRPr lang="cs-CZ" sz="2400" dirty="0"/>
          </a:p>
        </p:txBody>
      </p:sp>
      <p:graphicFrame>
        <p:nvGraphicFramePr>
          <p:cNvPr id="9" name="Objekt 8"/>
          <p:cNvGraphicFramePr>
            <a:graphicFrameLocks noChangeAspect="1"/>
          </p:cNvGraphicFramePr>
          <p:nvPr/>
        </p:nvGraphicFramePr>
        <p:xfrm>
          <a:off x="2000232" y="3357562"/>
          <a:ext cx="787400" cy="787400"/>
        </p:xfrm>
        <a:graphic>
          <a:graphicData uri="http://schemas.openxmlformats.org/presentationml/2006/ole">
            <p:oleObj spid="_x0000_s1026" name="Rovnice" r:id="rId3" imgW="787320" imgH="787320" progId="Equation.3">
              <p:embed/>
            </p:oleObj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57158" y="1714488"/>
            <a:ext cx="84296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Dvě tělesa o stejné hmotnosti zahříváme z 20 °C na 40 °C. </a:t>
            </a:r>
          </a:p>
          <a:p>
            <a:endParaRPr lang="cs-CZ" sz="2400" dirty="0" smtClean="0"/>
          </a:p>
          <a:p>
            <a:r>
              <a:rPr lang="cs-CZ" sz="2400" dirty="0" smtClean="0"/>
              <a:t>Jedno je vyrobeno ze železa (		), druhé je vyrobeno </a:t>
            </a:r>
          </a:p>
          <a:p>
            <a:endParaRPr lang="cs-CZ" sz="2400" dirty="0" smtClean="0"/>
          </a:p>
          <a:p>
            <a:r>
              <a:rPr lang="cs-CZ" sz="2400" dirty="0" smtClean="0"/>
              <a:t>z hliníku (		  ). Kterému z nich musíme dodat k ohřátí </a:t>
            </a:r>
          </a:p>
          <a:p>
            <a:endParaRPr lang="cs-CZ" sz="2400" dirty="0" smtClean="0"/>
          </a:p>
          <a:p>
            <a:r>
              <a:rPr lang="cs-CZ" sz="2400" dirty="0" smtClean="0"/>
              <a:t>větší teplo?</a:t>
            </a:r>
            <a:endParaRPr lang="cs-CZ" sz="2400" dirty="0"/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4214810" y="2285992"/>
          <a:ext cx="1663700" cy="787400"/>
        </p:xfrm>
        <a:graphic>
          <a:graphicData uri="http://schemas.openxmlformats.org/presentationml/2006/ole">
            <p:oleObj spid="_x0000_s3075" name="Rovnice" r:id="rId3" imgW="1663560" imgH="787320" progId="Equation.3">
              <p:embed/>
            </p:oleObj>
          </a:graphicData>
        </a:graphic>
      </p:graphicFrame>
      <p:graphicFrame>
        <p:nvGraphicFramePr>
          <p:cNvPr id="3076" name="Object 4"/>
          <p:cNvGraphicFramePr>
            <a:graphicFrameLocks noChangeAspect="1"/>
          </p:cNvGraphicFramePr>
          <p:nvPr/>
        </p:nvGraphicFramePr>
        <p:xfrm>
          <a:off x="1636713" y="3071813"/>
          <a:ext cx="1676400" cy="787400"/>
        </p:xfrm>
        <a:graphic>
          <a:graphicData uri="http://schemas.openxmlformats.org/presentationml/2006/ole">
            <p:oleObj spid="_x0000_s3076" name="Rovnice" r:id="rId4" imgW="1676160" imgH="787320" progId="Equation.3">
              <p:embed/>
            </p:oleObj>
          </a:graphicData>
        </a:graphic>
      </p:graphicFrame>
      <p:sp>
        <p:nvSpPr>
          <p:cNvPr id="7" name="Obdélník 6">
            <a:hlinkClick r:id="rId5" action="ppaction://hlinksldjump"/>
          </p:cNvPr>
          <p:cNvSpPr/>
          <p:nvPr/>
        </p:nvSpPr>
        <p:spPr>
          <a:xfrm>
            <a:off x="1043608" y="4653136"/>
            <a:ext cx="3168352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železnému</a:t>
            </a:r>
            <a:endParaRPr lang="cs-CZ" sz="2400" dirty="0"/>
          </a:p>
        </p:txBody>
      </p:sp>
      <p:sp>
        <p:nvSpPr>
          <p:cNvPr id="8" name="Obdélník 7">
            <a:hlinkClick r:id="rId6" action="ppaction://hlinksldjump"/>
          </p:cNvPr>
          <p:cNvSpPr/>
          <p:nvPr/>
        </p:nvSpPr>
        <p:spPr>
          <a:xfrm>
            <a:off x="4932040" y="4656615"/>
            <a:ext cx="3168352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hliníkovému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Zkus to ještě jednou a pokus se vysvětlit, proč to tak je!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23554" name="Picture 2" descr="C:\Users\leh\AppData\Local\Microsoft\Windows\Temporary Internet Files\Content.IE5\HA3O1BNX\MC900434391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6099" y="2564904"/>
            <a:ext cx="3145730" cy="32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>
            <a:hlinkClick r:id="rId3" action="ppaction://hlinksldjump"/>
          </p:cNvPr>
          <p:cNvSpPr/>
          <p:nvPr/>
        </p:nvSpPr>
        <p:spPr>
          <a:xfrm>
            <a:off x="6300192" y="5301208"/>
            <a:ext cx="194421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12939104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22530" name="Picture 2" descr="C:\Users\leh\AppData\Local\Microsoft\Windows\Temporary Internet Files\Content.IE5\Y48MU28Q\MC9004398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658837"/>
            <a:ext cx="3651010" cy="29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2482371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755576" y="2060848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Může se stát, že množství teplo vyjde záporné číslo?</a:t>
            </a:r>
            <a:endParaRPr lang="cs-CZ" sz="2400" dirty="0"/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1331640" y="3950746"/>
            <a:ext cx="2232248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ano</a:t>
            </a:r>
            <a:endParaRPr lang="cs-CZ" sz="2400" dirty="0"/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5580112" y="3933056"/>
            <a:ext cx="2232248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07726611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Zkus to ještě jednou!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23554" name="Picture 2" descr="C:\Users\leh\AppData\Local\Microsoft\Windows\Temporary Internet Files\Content.IE5\HA3O1BNX\MC900434391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6099" y="2564904"/>
            <a:ext cx="3145730" cy="32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>
            <a:hlinkClick r:id="rId3" action="ppaction://hlinksldjump"/>
          </p:cNvPr>
          <p:cNvSpPr/>
          <p:nvPr/>
        </p:nvSpPr>
        <p:spPr>
          <a:xfrm>
            <a:off x="6300192" y="5301208"/>
            <a:ext cx="194421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648908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Správně!</a:t>
            </a:r>
            <a:br>
              <a:rPr lang="cs-CZ" dirty="0" smtClean="0"/>
            </a:br>
            <a:r>
              <a:rPr lang="cs-CZ" dirty="0" smtClean="0"/>
              <a:t>Kdy to tak je?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22530" name="Picture 2" descr="C:\Users\leh\AppData\Local\Microsoft\Windows\Temporary Internet Files\Content.IE5\Y48MU28Q\MC9004398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658837"/>
            <a:ext cx="3651010" cy="29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4447894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85720" y="2500306"/>
            <a:ext cx="8501122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cs-CZ" sz="2400" dirty="0" smtClean="0"/>
              <a:t>Železnému závaží o hmotnosti 200 g jsme zahřáli z teploty 20 °C</a:t>
            </a:r>
          </a:p>
          <a:p>
            <a:pPr>
              <a:spcAft>
                <a:spcPts val="1200"/>
              </a:spcAft>
            </a:pPr>
            <a:r>
              <a:rPr lang="cs-CZ" sz="2400" dirty="0" smtClean="0"/>
              <a:t>na teplotu 50 °C. Jaké teplo jsme během zahřívání museli dodat,</a:t>
            </a:r>
          </a:p>
          <a:p>
            <a:pPr>
              <a:spcAft>
                <a:spcPts val="1200"/>
              </a:spcAft>
            </a:pPr>
            <a:r>
              <a:rPr lang="cs-CZ" sz="2400" dirty="0" smtClean="0"/>
              <a:t>jestliže měrná tepelná kapacita železa je 450 	  ?</a:t>
            </a:r>
          </a:p>
          <a:p>
            <a:pPr>
              <a:spcAft>
                <a:spcPts val="1200"/>
              </a:spcAft>
            </a:pPr>
            <a:r>
              <a:rPr lang="cs-CZ" sz="2400" dirty="0" smtClean="0"/>
              <a:t>m = 200 g</a:t>
            </a:r>
          </a:p>
          <a:p>
            <a:pPr>
              <a:spcAft>
                <a:spcPts val="1200"/>
              </a:spcAft>
            </a:pPr>
            <a:r>
              <a:rPr lang="cs-CZ" sz="2400" dirty="0" smtClean="0"/>
              <a:t>t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= 20 °C</a:t>
            </a:r>
          </a:p>
          <a:p>
            <a:pPr>
              <a:spcAft>
                <a:spcPts val="1200"/>
              </a:spcAft>
            </a:pPr>
            <a:r>
              <a:rPr lang="cs-CZ" sz="2400" dirty="0" smtClean="0"/>
              <a:t>t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50 °C</a:t>
            </a:r>
          </a:p>
          <a:p>
            <a:pPr>
              <a:spcAft>
                <a:spcPts val="1200"/>
              </a:spcAft>
            </a:pPr>
            <a:r>
              <a:rPr lang="cs-CZ" sz="2400" dirty="0" smtClean="0"/>
              <a:t>c = 450 </a:t>
            </a:r>
          </a:p>
          <a:p>
            <a:pPr>
              <a:spcAft>
                <a:spcPts val="1200"/>
              </a:spcAft>
            </a:pPr>
            <a:r>
              <a:rPr lang="cs-CZ" sz="2400" dirty="0" smtClean="0"/>
              <a:t>Q = ?</a:t>
            </a:r>
            <a:endParaRPr lang="cs-CZ" sz="2400" dirty="0"/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6072198" y="3429000"/>
          <a:ext cx="787400" cy="787400"/>
        </p:xfrm>
        <a:graphic>
          <a:graphicData uri="http://schemas.openxmlformats.org/presentationml/2006/ole">
            <p:oleObj spid="_x0000_s4098" name="Rovnice" r:id="rId3" imgW="787320" imgH="787320" progId="Equation.3">
              <p:embed/>
            </p:oleObj>
          </a:graphicData>
        </a:graphic>
      </p:graphicFrame>
      <p:sp>
        <p:nvSpPr>
          <p:cNvPr id="6" name="Obdélník 5"/>
          <p:cNvSpPr/>
          <p:nvPr/>
        </p:nvSpPr>
        <p:spPr>
          <a:xfrm>
            <a:off x="4429124" y="4572008"/>
            <a:ext cx="4464496" cy="6743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Vypíšeme si, co ze zadání známe.</a:t>
            </a:r>
            <a:endParaRPr lang="cs-CZ" sz="2400" dirty="0">
              <a:solidFill>
                <a:srgbClr val="C00000"/>
              </a:solidFill>
            </a:endParaRPr>
          </a:p>
        </p:txBody>
      </p:sp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1357290" y="5500702"/>
          <a:ext cx="787400" cy="787400"/>
        </p:xfrm>
        <a:graphic>
          <a:graphicData uri="http://schemas.openxmlformats.org/presentationml/2006/ole">
            <p:oleObj spid="_x0000_s4099" name="Rovnice" r:id="rId4" imgW="787320" imgH="787320" progId="Equation.3">
              <p:embed/>
            </p:oleObj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57158" y="1214422"/>
            <a:ext cx="821537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 = 200 g = 0,2 kg</a:t>
            </a:r>
          </a:p>
          <a:p>
            <a:r>
              <a:rPr lang="cs-CZ" sz="2400" dirty="0" smtClean="0"/>
              <a:t> t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= 20 °C</a:t>
            </a:r>
          </a:p>
          <a:p>
            <a:r>
              <a:rPr lang="cs-CZ" sz="2400" dirty="0" smtClean="0"/>
              <a:t>t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50 °C</a:t>
            </a:r>
          </a:p>
          <a:p>
            <a:r>
              <a:rPr lang="cs-CZ" sz="2400" dirty="0" smtClean="0"/>
              <a:t>c = 450 </a:t>
            </a:r>
          </a:p>
          <a:p>
            <a:r>
              <a:rPr lang="cs-CZ" sz="2400" dirty="0" smtClean="0"/>
              <a:t>Q = ?</a:t>
            </a:r>
          </a:p>
          <a:p>
            <a:endParaRPr lang="cs-CZ" sz="2400" dirty="0" smtClean="0"/>
          </a:p>
          <a:p>
            <a:r>
              <a:rPr lang="cs-CZ" sz="2400" dirty="0" smtClean="0"/>
              <a:t>Q = c · m · (t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– t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)</a:t>
            </a:r>
          </a:p>
          <a:p>
            <a:endParaRPr lang="cs-CZ" sz="2400" dirty="0" smtClean="0"/>
          </a:p>
          <a:p>
            <a:r>
              <a:rPr lang="cs-CZ" sz="2400" dirty="0" smtClean="0"/>
              <a:t>Q = 450 · 0,2 · (50 – 20)</a:t>
            </a:r>
          </a:p>
          <a:p>
            <a:endParaRPr lang="cs-CZ" sz="2400" dirty="0" smtClean="0"/>
          </a:p>
          <a:p>
            <a:r>
              <a:rPr lang="cs-CZ" sz="2400" dirty="0" smtClean="0"/>
              <a:t>Q = 2 700 J</a:t>
            </a:r>
          </a:p>
          <a:p>
            <a:endParaRPr lang="cs-CZ" sz="2400" dirty="0"/>
          </a:p>
        </p:txBody>
      </p:sp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1357290" y="2214554"/>
          <a:ext cx="787400" cy="787400"/>
        </p:xfrm>
        <a:graphic>
          <a:graphicData uri="http://schemas.openxmlformats.org/presentationml/2006/ole">
            <p:oleObj spid="_x0000_s6146" name="Rovnice" r:id="rId3" imgW="787320" imgH="787320" progId="Equation.3">
              <p:embed/>
            </p:oleObj>
          </a:graphicData>
        </a:graphic>
      </p:graphicFrame>
      <p:cxnSp>
        <p:nvCxnSpPr>
          <p:cNvPr id="6" name="Přímá spojovací čára 5"/>
          <p:cNvCxnSpPr/>
          <p:nvPr/>
        </p:nvCxnSpPr>
        <p:spPr>
          <a:xfrm>
            <a:off x="214282" y="3214686"/>
            <a:ext cx="321471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Čárový popisek 2 6"/>
          <p:cNvSpPr/>
          <p:nvPr/>
        </p:nvSpPr>
        <p:spPr>
          <a:xfrm>
            <a:off x="4355976" y="3068960"/>
            <a:ext cx="4032448" cy="614058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83169"/>
              <a:gd name="adj6" fmla="val -29832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Napíšeme vzorec.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8" name="Čárový popisek 2 7"/>
          <p:cNvSpPr/>
          <p:nvPr/>
        </p:nvSpPr>
        <p:spPr>
          <a:xfrm>
            <a:off x="4357686" y="4071942"/>
            <a:ext cx="4032448" cy="614058"/>
          </a:xfrm>
          <a:prstGeom prst="borderCallout2">
            <a:avLst>
              <a:gd name="adj1" fmla="val 38915"/>
              <a:gd name="adj2" fmla="val -4790"/>
              <a:gd name="adj3" fmla="val 39761"/>
              <a:gd name="adj4" fmla="val -11406"/>
              <a:gd name="adj5" fmla="val 47492"/>
              <a:gd name="adj6" fmla="val -21436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Dosadíme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9" name="Čárový popisek 2 8"/>
          <p:cNvSpPr/>
          <p:nvPr/>
        </p:nvSpPr>
        <p:spPr>
          <a:xfrm>
            <a:off x="4357686" y="5286388"/>
            <a:ext cx="4032448" cy="614058"/>
          </a:xfrm>
          <a:prstGeom prst="borderCallout2">
            <a:avLst>
              <a:gd name="adj1" fmla="val 84181"/>
              <a:gd name="adj2" fmla="val -5928"/>
              <a:gd name="adj3" fmla="val 84181"/>
              <a:gd name="adj4" fmla="val -13575"/>
              <a:gd name="adj5" fmla="val -24848"/>
              <a:gd name="adj6" fmla="val -60045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Vypočítáme.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58238" y="3284984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Druhý příklad zkusí každý z nás sám.</a:t>
            </a:r>
          </a:p>
          <a:p>
            <a:pPr algn="ctr"/>
            <a:r>
              <a:rPr lang="cs-CZ" sz="2400" dirty="0" smtClean="0"/>
              <a:t>Pozor máš na to omezený čas!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54372641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714348" y="4857760"/>
            <a:ext cx="7786742" cy="4286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2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15</a:t>
            </a:fld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642910" y="2643182"/>
                <a:ext cx="7858180" cy="14859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Měděný odlitek o hmotnosti 500 g jsme ohřáli z teploty 15°C na teplotu 60°C. Jaké teplo přijal, jestliže měrná tepelná kapacita mědi je 380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cs-CZ" sz="2400">
                            <a:latin typeface="Cambria Math"/>
                          </a:rPr>
                          <m:t>J</m:t>
                        </m:r>
                      </m:num>
                      <m:den>
                        <m:r>
                          <m:rPr>
                            <m:nor/>
                          </m:rPr>
                          <a:rPr lang="cs-CZ" sz="2400">
                            <a:latin typeface="Cambria Math"/>
                          </a:rPr>
                          <m:t>kg</m:t>
                        </m:r>
                        <m:r>
                          <m:rPr>
                            <m:nor/>
                          </m:rPr>
                          <a:rPr lang="cs-CZ" sz="2400">
                            <a:latin typeface="Cambria Math"/>
                          </a:rPr>
                          <m:t> ∙ </m:t>
                        </m:r>
                        <m:r>
                          <m:rPr>
                            <m:nor/>
                          </m:rPr>
                          <a:rPr lang="cs-CZ" sz="2400">
                            <a:latin typeface="Cambria Math"/>
                          </a:rPr>
                          <m:t>°</m:t>
                        </m:r>
                        <m:r>
                          <m:rPr>
                            <m:nor/>
                          </m:rPr>
                          <a:rPr lang="cs-CZ" sz="2400">
                            <a:latin typeface="Cambria Math"/>
                            <a:ea typeface="Cambria Math"/>
                          </a:rPr>
                          <m:t>C</m:t>
                        </m:r>
                      </m:den>
                    </m:f>
                  </m:oMath>
                </a14:m>
                <a:r>
                  <a:rPr lang="cs-CZ" sz="2400" dirty="0" smtClean="0"/>
                  <a:t>?</a:t>
                </a:r>
                <a:endParaRPr lang="cs-CZ" sz="2400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910" y="2643182"/>
                <a:ext cx="7858180" cy="148592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163" t="-3292" r="-17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bdélník 4"/>
          <p:cNvSpPr/>
          <p:nvPr/>
        </p:nvSpPr>
        <p:spPr>
          <a:xfrm>
            <a:off x="714348" y="4857760"/>
            <a:ext cx="7786742" cy="42862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MS900097502[1].wav">
            <a:hlinkClick r:id="" action="ppaction://media"/>
          </p:cNvPr>
          <p:cNvPicPr>
            <a:picLocks noRot="1" noChangeAspect="1"/>
          </p:cNvPicPr>
          <p:nvPr>
            <a:wavAudioFile r:embed="rId1" name="MS900097502[1].wav"/>
          </p:nvPr>
        </p:nvPicPr>
        <p:blipFill>
          <a:blip r:embed="rId4" cstate="print"/>
          <a:stretch>
            <a:fillRect/>
          </a:stretch>
        </p:blipFill>
        <p:spPr>
          <a:xfrm>
            <a:off x="5857884" y="5857892"/>
            <a:ext cx="244475" cy="244475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714348" y="4071942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Výsledek</a:t>
            </a:r>
            <a:r>
              <a:rPr lang="cs-CZ" sz="2400" b="1" dirty="0" smtClean="0"/>
              <a:t>: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43108" y="4071942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 = 8 550 J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26746427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" dur="899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99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9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0" grpId="0" animBg="1"/>
      <p:bldP spid="5" grpId="0" animBg="1"/>
      <p:bldP spid="7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/>
          <a:lstStyle/>
          <a:p>
            <a:r>
              <a:rPr lang="cs-CZ" i="1" u="sng" dirty="0" smtClean="0"/>
              <a:t>Použitá literatura:</a:t>
            </a:r>
          </a:p>
          <a:p>
            <a:pPr lvl="1"/>
            <a:r>
              <a:rPr lang="cs-CZ" sz="1400" dirty="0" smtClean="0"/>
              <a:t>RAUNER, Karel. </a:t>
            </a:r>
            <a:r>
              <a:rPr lang="cs-CZ" sz="1400" i="1" dirty="0" smtClean="0"/>
              <a:t>Fyzika 6: učebnice pro základní školy a víceletá gymnázia</a:t>
            </a:r>
            <a:r>
              <a:rPr lang="cs-CZ" sz="1400" dirty="0" smtClean="0"/>
              <a:t>. 1. </a:t>
            </a:r>
            <a:r>
              <a:rPr lang="cs-CZ" sz="1400" dirty="0" err="1" smtClean="0"/>
              <a:t>vyd</a:t>
            </a:r>
            <a:r>
              <a:rPr lang="cs-CZ" sz="1400" dirty="0" smtClean="0"/>
              <a:t>. Plzeň: </a:t>
            </a:r>
            <a:r>
              <a:rPr lang="cs-CZ" sz="1400" dirty="0" err="1" smtClean="0"/>
              <a:t>Fraus</a:t>
            </a:r>
            <a:r>
              <a:rPr lang="cs-CZ" sz="1400" dirty="0" smtClean="0"/>
              <a:t>, 2004, 120 s. ISBN 80-723-8210-1. </a:t>
            </a:r>
            <a:endParaRPr lang="cs-CZ" sz="1400" dirty="0"/>
          </a:p>
          <a:p>
            <a:pPr lvl="0">
              <a:buClr>
                <a:srgbClr val="31B6FD"/>
              </a:buClr>
            </a:pPr>
            <a:r>
              <a:rPr lang="cs-CZ" i="1" u="sng" dirty="0" smtClean="0">
                <a:solidFill>
                  <a:srgbClr val="073E87"/>
                </a:solidFill>
              </a:rPr>
              <a:t>Jiné </a:t>
            </a:r>
            <a:r>
              <a:rPr lang="cs-CZ" i="1" u="sng" dirty="0">
                <a:solidFill>
                  <a:srgbClr val="073E87"/>
                </a:solidFill>
              </a:rPr>
              <a:t>zdroje</a:t>
            </a:r>
            <a:r>
              <a:rPr lang="cs-CZ" i="1" u="sng" dirty="0" smtClean="0">
                <a:solidFill>
                  <a:srgbClr val="073E87"/>
                </a:solidFill>
              </a:rPr>
              <a:t>:</a:t>
            </a:r>
          </a:p>
          <a:p>
            <a:pPr lvl="1">
              <a:buClr>
                <a:srgbClr val="31B6FD"/>
              </a:buClr>
            </a:pPr>
            <a:r>
              <a:rPr lang="cs-CZ" sz="1400" dirty="0" smtClean="0">
                <a:solidFill>
                  <a:srgbClr val="073E87"/>
                </a:solidFill>
              </a:rPr>
              <a:t>MS Office – klipart.</a:t>
            </a:r>
            <a:endParaRPr lang="cs-CZ" sz="1400" dirty="0">
              <a:solidFill>
                <a:srgbClr val="073E87"/>
              </a:solidFill>
            </a:endParaRP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8428714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1210</TotalTime>
  <Words>485</Words>
  <Application>Microsoft Office PowerPoint</Application>
  <PresentationFormat>Předvádění na obrazovce (4:3)</PresentationFormat>
  <Paragraphs>99</Paragraphs>
  <Slides>16</Slides>
  <Notes>0</Notes>
  <HiddenSlides>0</HiddenSlides>
  <MMClips>1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Vlnění</vt:lpstr>
      <vt:lpstr>Rovnice</vt:lpstr>
      <vt:lpstr>Základní škola a Mateřská škola Bílá Třemešná, okres Trutnov</vt:lpstr>
      <vt:lpstr>Anotace</vt:lpstr>
      <vt:lpstr>Teplo</vt:lpstr>
      <vt:lpstr>Teplo</vt:lpstr>
      <vt:lpstr>Měrná tepelná kapacita</vt:lpstr>
      <vt:lpstr>Snímek 6</vt:lpstr>
      <vt:lpstr>Zkus to ještě jednou a pokus se vysvětlit, proč to tak je!</vt:lpstr>
      <vt:lpstr>Správně!</vt:lpstr>
      <vt:lpstr>Snímek 9</vt:lpstr>
      <vt:lpstr>Zkus to ještě jednou!</vt:lpstr>
      <vt:lpstr>Správně! Kdy to tak je?</vt:lpstr>
      <vt:lpstr>Příklad</vt:lpstr>
      <vt:lpstr>Snímek 13</vt:lpstr>
      <vt:lpstr>Snímek 14</vt:lpstr>
      <vt:lpstr>Příklad 2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Dum</cp:lastModifiedBy>
  <cp:revision>132</cp:revision>
  <dcterms:created xsi:type="dcterms:W3CDTF">2013-05-10T12:01:16Z</dcterms:created>
  <dcterms:modified xsi:type="dcterms:W3CDTF">2014-03-25T09:33:42Z</dcterms:modified>
</cp:coreProperties>
</file>