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6"/>
  </p:notesMasterIdLst>
  <p:sldIdLst>
    <p:sldId id="256" r:id="rId2"/>
    <p:sldId id="262" r:id="rId3"/>
    <p:sldId id="274" r:id="rId4"/>
    <p:sldId id="273" r:id="rId5"/>
    <p:sldId id="275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565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Fyzikální veličiny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2000" b="1" smtClean="0"/>
            <a:t>: </a:t>
          </a:r>
          <a:r>
            <a:rPr lang="cs-CZ" sz="2000" b="0" smtClean="0"/>
            <a:t>VY_32_INOVACE_3B_14_Měření </a:t>
          </a:r>
          <a:r>
            <a:rPr lang="cs-CZ" sz="2000" b="0" dirty="0" smtClean="0"/>
            <a:t>času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Fyzikální veličiny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VY_32_INOVACE_Měření času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f/f6/Wooden_hourglass_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235776306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2675467"/>
            <a:ext cx="8429683" cy="3450696"/>
          </a:xfrm>
        </p:spPr>
        <p:txBody>
          <a:bodyPr>
            <a:normAutofit fontScale="85000"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Fyzika.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6.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30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výkladu téma Měření času: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5 – 7: výklad. Na snímku 6 je kmitavý pohyb názorně vysvětlen na kývání kyvadla, které v pravém dolním rohu vykonává kmitavý pohyb.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8 – 13: závěrečné opakování. Žáci mají za úkol zodpovědět otázky. Na výběr mají ze třech možností, z nichž jedna je správná. Pokud vyberou špatně, objeví se zamračený obličej. Odpoví-li správně, objeví se usměvavý obličej.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14 stránek a je určen k interaktivní výuce.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6724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už víme o času?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714612" y="3143248"/>
            <a:ext cx="521497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400" dirty="0" smtClean="0"/>
              <a:t>Čas je …………………..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Značíme ji …………..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Základní jednotka času je ………..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7620" y="3071810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fyzikální veličina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14810" y="3571876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rgbClr val="FF0000"/>
                </a:solidFill>
              </a:rPr>
              <a:t>t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00760" y="4071942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sekunda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8" name="Obrázek 7" descr="otazni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285992"/>
            <a:ext cx="1759979" cy="334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Měření času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se měřil čas v minulosti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57158" y="3714752"/>
            <a:ext cx="70009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Sluneční hodiny</a:t>
            </a:r>
          </a:p>
          <a:p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Přesýpací hodiny</a:t>
            </a:r>
          </a:p>
          <a:p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Vodní hodiny</a:t>
            </a:r>
          </a:p>
          <a:p>
            <a:pPr>
              <a:buFont typeface="Arial" pitchFamily="34" charset="0"/>
              <a:buChar char="•"/>
            </a:pPr>
            <a:endParaRPr lang="cs-CZ" sz="2400" dirty="0"/>
          </a:p>
        </p:txBody>
      </p:sp>
      <p:pic>
        <p:nvPicPr>
          <p:cNvPr id="6" name="Obrázek 5" descr="Saint-remy-de-provence-cadran-solai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716" y="2571744"/>
            <a:ext cx="5572284" cy="3888000"/>
          </a:xfrm>
          <a:prstGeom prst="rect">
            <a:avLst/>
          </a:prstGeom>
        </p:spPr>
      </p:pic>
      <p:pic>
        <p:nvPicPr>
          <p:cNvPr id="7" name="Obrázek 6" descr="Wooden_hourglass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2143116"/>
            <a:ext cx="2017500" cy="4320000"/>
          </a:xfrm>
          <a:prstGeom prst="rect">
            <a:avLst/>
          </a:prstGeom>
        </p:spPr>
      </p:pic>
      <p:pic>
        <p:nvPicPr>
          <p:cNvPr id="8" name="Obrázek 7" descr="AGMA_Clepsydr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2071678"/>
            <a:ext cx="3125371" cy="4356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4357686" y="6500834"/>
            <a:ext cx="3857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dirty="0" smtClean="0"/>
              <a:t>Obr. 1: Sluneční hodiny</a:t>
            </a:r>
            <a:endParaRPr lang="cs-CZ" sz="11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43570" y="6429396"/>
            <a:ext cx="20002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dirty="0" smtClean="0"/>
              <a:t>Obr. 2: Přesýpací hodiny</a:t>
            </a:r>
            <a:endParaRPr lang="cs-CZ" sz="11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86380" y="6429396"/>
            <a:ext cx="27146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dirty="0" smtClean="0"/>
              <a:t>Obr. 3: Vodní hodiny</a:t>
            </a:r>
            <a:endParaRPr lang="cs-CZ" sz="11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jsme na tom dnes?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00034" y="2786058"/>
            <a:ext cx="80724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Dnes jsou hodiny založené na kmitavém pohybu.</a:t>
            </a:r>
          </a:p>
          <a:p>
            <a:endParaRPr lang="cs-CZ" sz="2400" dirty="0"/>
          </a:p>
          <a:p>
            <a:r>
              <a:rPr lang="cs-CZ" sz="2400" dirty="0" smtClean="0"/>
              <a:t>Kmitat může závaží, křemenný krystal nebo atom</a:t>
            </a:r>
          </a:p>
          <a:p>
            <a:r>
              <a:rPr lang="cs-CZ" sz="2400" dirty="0" smtClean="0"/>
              <a:t>(nejpřesnější, vysílá se podobně jako rozhlas).</a:t>
            </a:r>
          </a:p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58050" y="3695700"/>
            <a:ext cx="188595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58050" y="3705225"/>
            <a:ext cx="188595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48525" y="3705225"/>
            <a:ext cx="1895475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58050" y="3705225"/>
            <a:ext cx="188595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48525" y="3705225"/>
            <a:ext cx="1895475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48525" y="3714750"/>
            <a:ext cx="18954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258050" y="3705225"/>
            <a:ext cx="188595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58050" y="3695700"/>
            <a:ext cx="188595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48525" y="3695700"/>
            <a:ext cx="18954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krátkých časových úseků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564904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 měření krátkých časových úseků využíváme stopky.</a:t>
            </a:r>
          </a:p>
          <a:p>
            <a:endParaRPr lang="cs-CZ" sz="2400" dirty="0"/>
          </a:p>
          <a:p>
            <a:endParaRPr lang="cs-CZ" sz="2400" dirty="0"/>
          </a:p>
        </p:txBody>
      </p:sp>
      <p:grpSp>
        <p:nvGrpSpPr>
          <p:cNvPr id="7" name="Skupina 6"/>
          <p:cNvGrpSpPr/>
          <p:nvPr/>
        </p:nvGrpSpPr>
        <p:grpSpPr>
          <a:xfrm>
            <a:off x="1609560" y="3048000"/>
            <a:ext cx="5924881" cy="3240000"/>
            <a:chOff x="1547664" y="3048000"/>
            <a:chExt cx="5924881" cy="3240000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7664" y="3048000"/>
              <a:ext cx="2592000" cy="3240000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6016" y="3048000"/>
              <a:ext cx="2756529" cy="3240000"/>
            </a:xfrm>
            <a:prstGeom prst="rect">
              <a:avLst/>
            </a:prstGeom>
          </p:spPr>
        </p:pic>
      </p:grpSp>
      <p:sp>
        <p:nvSpPr>
          <p:cNvPr id="8" name="TextovéPole 7"/>
          <p:cNvSpPr txBox="1"/>
          <p:nvPr/>
        </p:nvSpPr>
        <p:spPr>
          <a:xfrm>
            <a:off x="1285852" y="6357958"/>
            <a:ext cx="32147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dirty="0" smtClean="0"/>
              <a:t>Obr. 4: Stopky</a:t>
            </a:r>
            <a:endParaRPr lang="cs-CZ" sz="11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2000" y="6357958"/>
            <a:ext cx="32147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dirty="0" smtClean="0"/>
              <a:t>Obr. 5: Digitální stopky</a:t>
            </a:r>
            <a:endParaRPr lang="cs-CZ" sz="1100" dirty="0"/>
          </a:p>
        </p:txBody>
      </p:sp>
    </p:spTree>
    <p:extLst>
      <p:ext uri="{BB962C8B-B14F-4D97-AF65-F5344CB8AC3E}">
        <p14:creationId xmlns="" xmlns:p14="http://schemas.microsoft.com/office/powerpoint/2010/main" val="37854675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668270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Stopky obsahuje i většina mobilních telefonů.</a:t>
            </a:r>
          </a:p>
          <a:p>
            <a:endParaRPr lang="cs-CZ" sz="2400" dirty="0" smtClean="0"/>
          </a:p>
          <a:p>
            <a:r>
              <a:rPr lang="cs-CZ" sz="2400" dirty="0" smtClean="0"/>
              <a:t>Podívej se, jestli tvůj mobilní telefon má stopky.</a:t>
            </a:r>
          </a:p>
          <a:p>
            <a:endParaRPr lang="cs-CZ" sz="2400" dirty="0"/>
          </a:p>
          <a:p>
            <a:r>
              <a:rPr lang="cs-CZ" sz="2400" dirty="0" smtClean="0"/>
              <a:t>Výjimečně máš povoleno vytáhnout mobilní telefon.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41526811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00034" y="2786058"/>
            <a:ext cx="814393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400" dirty="0" smtClean="0"/>
              <a:t>Na následujících snímcích vyber správnou odpověď.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Pokud vybereš špatně, musíš odpovídat znovu.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Když vybereš správně, můžeš pokračovat dál.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Jedna sekunda je: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642910" y="2714620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1/60 hodiny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642910" y="3643314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1/24 dne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642910" y="4572008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1/60 minuty</a:t>
            </a:r>
            <a:endParaRPr lang="cs-CZ" sz="2400" dirty="0"/>
          </a:p>
        </p:txBody>
      </p:sp>
      <p:sp>
        <p:nvSpPr>
          <p:cNvPr id="7" name="Veselý obličej 6"/>
          <p:cNvSpPr/>
          <p:nvPr/>
        </p:nvSpPr>
        <p:spPr>
          <a:xfrm>
            <a:off x="5357818" y="2571744"/>
            <a:ext cx="1000132" cy="100013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5357818" y="3571876"/>
            <a:ext cx="1000132" cy="100013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5357818" y="4572008"/>
            <a:ext cx="1000132" cy="1000132"/>
          </a:xfrm>
          <a:prstGeom prst="smileyFace">
            <a:avLst>
              <a:gd name="adj" fmla="val 4653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Film trval 140 minut, můžeme také říct, že trval: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642910" y="4643446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hodinu a 40 minut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642910" y="3643314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 hodiny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642910" y="2643182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 hodiny a 20 minut</a:t>
            </a:r>
            <a:endParaRPr lang="cs-CZ" sz="2400" dirty="0"/>
          </a:p>
        </p:txBody>
      </p:sp>
      <p:sp>
        <p:nvSpPr>
          <p:cNvPr id="7" name="Veselý obličej 6"/>
          <p:cNvSpPr/>
          <p:nvPr/>
        </p:nvSpPr>
        <p:spPr>
          <a:xfrm>
            <a:off x="5357818" y="4500570"/>
            <a:ext cx="1000132" cy="100013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5357818" y="3571876"/>
            <a:ext cx="1000132" cy="100013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5357818" y="2643182"/>
            <a:ext cx="1000132" cy="1000132"/>
          </a:xfrm>
          <a:prstGeom prst="smileyFace">
            <a:avLst>
              <a:gd name="adj" fmla="val 4653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 měření krátkých časových úseků slouží: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642910" y="2714620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přesýpací hodiny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642910" y="3643314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kapesní hodinky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642910" y="4572008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stopky</a:t>
            </a:r>
            <a:endParaRPr lang="cs-CZ" sz="2400" dirty="0"/>
          </a:p>
        </p:txBody>
      </p:sp>
      <p:sp>
        <p:nvSpPr>
          <p:cNvPr id="7" name="Veselý obličej 6"/>
          <p:cNvSpPr/>
          <p:nvPr/>
        </p:nvSpPr>
        <p:spPr>
          <a:xfrm>
            <a:off x="5357818" y="2571744"/>
            <a:ext cx="1000132" cy="100013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5357818" y="3571876"/>
            <a:ext cx="1000132" cy="100013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5357818" y="4572008"/>
            <a:ext cx="1000132" cy="1000132"/>
          </a:xfrm>
          <a:prstGeom prst="smileyFace">
            <a:avLst>
              <a:gd name="adj" fmla="val 4653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Film začíná v 19:30 a trvá 130 minut.</a:t>
            </a:r>
            <a:br>
              <a:rPr lang="cs-CZ" dirty="0" smtClean="0"/>
            </a:br>
            <a:r>
              <a:rPr lang="cs-CZ" dirty="0" smtClean="0"/>
              <a:t>V kolik hodin skončí?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642910" y="2714620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21:00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642910" y="4714884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21:50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642910" y="3714752"/>
            <a:ext cx="392909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21:40</a:t>
            </a:r>
            <a:endParaRPr lang="cs-CZ" sz="2400" dirty="0"/>
          </a:p>
        </p:txBody>
      </p:sp>
      <p:sp>
        <p:nvSpPr>
          <p:cNvPr id="7" name="Veselý obličej 6"/>
          <p:cNvSpPr/>
          <p:nvPr/>
        </p:nvSpPr>
        <p:spPr>
          <a:xfrm>
            <a:off x="5357818" y="2571744"/>
            <a:ext cx="1000132" cy="100013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5357818" y="4643446"/>
            <a:ext cx="1000132" cy="100013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5357818" y="3571876"/>
            <a:ext cx="1000132" cy="1000132"/>
          </a:xfrm>
          <a:prstGeom prst="smileyFace">
            <a:avLst>
              <a:gd name="adj" fmla="val 4653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 fontScale="85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i="1" u="sng" dirty="0" smtClean="0">
                <a:solidFill>
                  <a:schemeClr val="tx1"/>
                </a:solidFill>
              </a:rPr>
              <a:t>Použitá literatura: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sz="1800" dirty="0" smtClean="0">
                <a:solidFill>
                  <a:schemeClr val="tx1"/>
                </a:solidFill>
              </a:rPr>
              <a:t>RAUNER, Karel. </a:t>
            </a:r>
            <a:r>
              <a:rPr lang="cs-CZ" sz="1800" i="1" dirty="0" smtClean="0">
                <a:solidFill>
                  <a:schemeClr val="tx1"/>
                </a:solidFill>
              </a:rPr>
              <a:t>Fyzika 6: učebnice pro základní školy a víceletá gymnázia</a:t>
            </a:r>
            <a:r>
              <a:rPr lang="cs-CZ" sz="1800" dirty="0" smtClean="0">
                <a:solidFill>
                  <a:schemeClr val="tx1"/>
                </a:solidFill>
              </a:rPr>
              <a:t>. 1. </a:t>
            </a:r>
            <a:r>
              <a:rPr lang="cs-CZ" sz="1800" dirty="0" err="1" smtClean="0">
                <a:solidFill>
                  <a:schemeClr val="tx1"/>
                </a:solidFill>
              </a:rPr>
              <a:t>vyd</a:t>
            </a:r>
            <a:r>
              <a:rPr lang="cs-CZ" sz="1800" dirty="0" smtClean="0">
                <a:solidFill>
                  <a:schemeClr val="tx1"/>
                </a:solidFill>
              </a:rPr>
              <a:t>. Plzeň: </a:t>
            </a:r>
            <a:r>
              <a:rPr lang="cs-CZ" sz="1800" dirty="0" err="1" smtClean="0">
                <a:solidFill>
                  <a:schemeClr val="tx1"/>
                </a:solidFill>
              </a:rPr>
              <a:t>Fraus</a:t>
            </a:r>
            <a:r>
              <a:rPr lang="cs-CZ" sz="1800" dirty="0" smtClean="0">
                <a:solidFill>
                  <a:schemeClr val="tx1"/>
                </a:solidFill>
              </a:rPr>
              <a:t>, 2004, 120 s. ISBN 80-723-8210-1. </a:t>
            </a:r>
            <a:endParaRPr lang="cs-CZ" sz="1800" i="1" u="sng" dirty="0" smtClean="0">
              <a:solidFill>
                <a:schemeClr val="tx1"/>
              </a:solidFill>
            </a:endParaRPr>
          </a:p>
          <a:p>
            <a:pPr lvl="0">
              <a:buClrTx/>
              <a:buFont typeface="Wingdings" pitchFamily="2" charset="2"/>
              <a:buChar char="Ø"/>
            </a:pPr>
            <a:r>
              <a:rPr lang="cs-CZ" i="1" u="sng" dirty="0" smtClean="0">
                <a:solidFill>
                  <a:schemeClr val="tx1"/>
                </a:solidFill>
              </a:rPr>
              <a:t>Jiné </a:t>
            </a:r>
            <a:r>
              <a:rPr lang="cs-CZ" i="1" u="sng" dirty="0">
                <a:solidFill>
                  <a:schemeClr val="tx1"/>
                </a:solidFill>
              </a:rPr>
              <a:t>zdroje</a:t>
            </a:r>
            <a:r>
              <a:rPr lang="cs-CZ" i="1" u="sng" dirty="0" smtClean="0">
                <a:solidFill>
                  <a:schemeClr val="tx1"/>
                </a:solidFill>
              </a:rPr>
              <a:t>:</a:t>
            </a:r>
          </a:p>
          <a:p>
            <a:pPr marL="301943" lvl="1" indent="0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600" dirty="0" smtClean="0">
                <a:solidFill>
                  <a:schemeClr val="tx1"/>
                </a:solidFill>
              </a:rPr>
              <a:t>AUTOR NEUVEDEN. </a:t>
            </a:r>
            <a:r>
              <a:rPr lang="cs-CZ" sz="1600" i="1" dirty="0" err="1" smtClean="0">
                <a:solidFill>
                  <a:schemeClr val="tx1"/>
                </a:solidFill>
              </a:rPr>
              <a:t>wikipedia.org</a:t>
            </a:r>
            <a:r>
              <a:rPr lang="cs-CZ" sz="1600" dirty="0" smtClean="0">
                <a:solidFill>
                  <a:schemeClr val="tx1"/>
                </a:solidFill>
              </a:rPr>
              <a:t> [online]. [cit. 9.2.2014]. Dostupný na WWW: http://upload.wikimedia.org/wikipedia/commons/a/ae/Saint-remy-de-provence-cadran-solaire.jpg </a:t>
            </a:r>
          </a:p>
          <a:p>
            <a:pPr marL="301943" lvl="1" indent="0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600" dirty="0" smtClean="0">
                <a:solidFill>
                  <a:schemeClr val="tx1"/>
                </a:solidFill>
              </a:rPr>
              <a:t>AUTOR NEUVEDEN. </a:t>
            </a:r>
            <a:r>
              <a:rPr lang="cs-CZ" sz="1600" i="1" dirty="0" err="1" smtClean="0">
                <a:solidFill>
                  <a:schemeClr val="tx1"/>
                </a:solidFill>
              </a:rPr>
              <a:t>wikipedia.org</a:t>
            </a:r>
            <a:r>
              <a:rPr lang="cs-CZ" sz="1600" dirty="0" smtClean="0">
                <a:solidFill>
                  <a:schemeClr val="tx1"/>
                </a:solidFill>
              </a:rPr>
              <a:t> [online]. [cit. 9.2.2014]. Dostupný na WWW: </a:t>
            </a:r>
            <a:r>
              <a:rPr lang="cs-CZ" sz="1600" dirty="0" smtClean="0">
                <a:solidFill>
                  <a:schemeClr val="tx1"/>
                </a:solidFill>
                <a:hlinkClick r:id="rId2"/>
              </a:rPr>
              <a:t>http://upload.wikimedia.org/wikipedia/commons/f/f6/Wooden_hourglass_2.jpg</a:t>
            </a:r>
            <a:endParaRPr lang="cs-CZ" sz="1600" dirty="0" smtClean="0">
              <a:solidFill>
                <a:schemeClr val="tx1"/>
              </a:solidFill>
            </a:endParaRPr>
          </a:p>
          <a:p>
            <a:pPr marL="301943" lvl="1" indent="0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600" dirty="0" smtClean="0">
                <a:solidFill>
                  <a:schemeClr val="tx1"/>
                </a:solidFill>
              </a:rPr>
              <a:t>AUTOR NEUVEDEN. </a:t>
            </a:r>
            <a:r>
              <a:rPr lang="cs-CZ" sz="1600" i="1" dirty="0" err="1" smtClean="0">
                <a:solidFill>
                  <a:schemeClr val="tx1"/>
                </a:solidFill>
              </a:rPr>
              <a:t>wikipedia.org</a:t>
            </a:r>
            <a:r>
              <a:rPr lang="cs-CZ" sz="1600" dirty="0" smtClean="0">
                <a:solidFill>
                  <a:schemeClr val="tx1"/>
                </a:solidFill>
              </a:rPr>
              <a:t> [online]. [cit. 9.2.2014]. Dostupný na WWW: http://upload.wikimedia.org/wikipedia/commons/f/ff/AGMA_Clepsydre.jpg </a:t>
            </a:r>
          </a:p>
          <a:p>
            <a:pPr marL="301943" lvl="1" indent="0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600" dirty="0" smtClean="0">
                <a:solidFill>
                  <a:schemeClr val="tx1"/>
                </a:solidFill>
              </a:rPr>
              <a:t>AUTOR NEUVEDEN. </a:t>
            </a:r>
            <a:r>
              <a:rPr lang="cs-CZ" sz="1600" i="1" dirty="0" err="1" smtClean="0">
                <a:solidFill>
                  <a:schemeClr val="tx1"/>
                </a:solidFill>
              </a:rPr>
              <a:t>wikipedia.org</a:t>
            </a:r>
            <a:r>
              <a:rPr lang="cs-CZ" sz="1600" dirty="0" smtClean="0">
                <a:solidFill>
                  <a:schemeClr val="tx1"/>
                </a:solidFill>
              </a:rPr>
              <a:t> [online]. [cit. 9.2.2014]. Dostupný na WWW: http://upload.wikimedia.org/wikipedia/commons/5/54/Leet_stopwatch.JPG </a:t>
            </a:r>
          </a:p>
          <a:p>
            <a:pPr marL="301943" lvl="1" indent="0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600" dirty="0" smtClean="0">
                <a:solidFill>
                  <a:schemeClr val="tx1"/>
                </a:solidFill>
              </a:rPr>
              <a:t>AUTOR NEUVEDEN. </a:t>
            </a:r>
            <a:r>
              <a:rPr lang="cs-CZ" sz="1600" i="1" dirty="0" err="1" smtClean="0">
                <a:solidFill>
                  <a:schemeClr val="tx1"/>
                </a:solidFill>
              </a:rPr>
              <a:t>wikipedia.org</a:t>
            </a:r>
            <a:r>
              <a:rPr lang="cs-CZ" sz="1600" dirty="0" smtClean="0">
                <a:solidFill>
                  <a:schemeClr val="tx1"/>
                </a:solidFill>
              </a:rPr>
              <a:t> [online]. [cit. 9.2.2014]. Dostupný na WWW: http://upload.wikimedia.org/wikipedia/commons/b/b4/Stoppuhr.jpg </a:t>
            </a:r>
          </a:p>
          <a:p>
            <a:pPr marL="301943" lvl="1" indent="0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600" dirty="0" smtClean="0">
                <a:solidFill>
                  <a:schemeClr val="tx1"/>
                </a:solidFill>
              </a:rPr>
              <a:t>Archiv autora.</a:t>
            </a:r>
            <a:endParaRPr lang="cs-CZ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1442</TotalTime>
  <Words>513</Words>
  <Application>Microsoft Office PowerPoint</Application>
  <PresentationFormat>Předvádění na obrazovce (4:3)</PresentationFormat>
  <Paragraphs>90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Vlnění</vt:lpstr>
      <vt:lpstr>Základní škola a Mateřská škola Bílá Třemešná, okres Trutnov</vt:lpstr>
      <vt:lpstr>Anotace</vt:lpstr>
      <vt:lpstr>Co už víme o času?</vt:lpstr>
      <vt:lpstr>Měření času</vt:lpstr>
      <vt:lpstr>Čím se měřil čas v minulosti</vt:lpstr>
      <vt:lpstr>Jak jsme na tom dnes?</vt:lpstr>
      <vt:lpstr>Měření krátkých časových úseků</vt:lpstr>
      <vt:lpstr>Úkol</vt:lpstr>
      <vt:lpstr>Závěrečné opakování</vt:lpstr>
      <vt:lpstr>Jedna sekunda je:</vt:lpstr>
      <vt:lpstr>Film trval 140 minut, můžeme také říct, že trval:</vt:lpstr>
      <vt:lpstr>K měření krátkých časových úseků slouží:</vt:lpstr>
      <vt:lpstr>Film začíná v 19:30 a trvá 130 minut. V kolik hodin skončí?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110</cp:revision>
  <dcterms:created xsi:type="dcterms:W3CDTF">2013-05-10T12:01:16Z</dcterms:created>
  <dcterms:modified xsi:type="dcterms:W3CDTF">2014-03-12T08:14:58Z</dcterms:modified>
</cp:coreProperties>
</file>