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6"/>
  </p:notesMasterIdLst>
  <p:sldIdLst>
    <p:sldId id="280" r:id="rId2"/>
    <p:sldId id="262" r:id="rId3"/>
    <p:sldId id="289" r:id="rId4"/>
    <p:sldId id="271" r:id="rId5"/>
    <p:sldId id="273" r:id="rId6"/>
    <p:sldId id="274" r:id="rId7"/>
    <p:sldId id="281" r:id="rId8"/>
    <p:sldId id="283" r:id="rId9"/>
    <p:sldId id="284" r:id="rId10"/>
    <p:sldId id="285" r:id="rId11"/>
    <p:sldId id="286" r:id="rId12"/>
    <p:sldId id="287" r:id="rId13"/>
    <p:sldId id="288" r:id="rId14"/>
    <p:sldId id="26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0" d="100"/>
          <a:sy n="80" d="100"/>
        </p:scale>
        <p:origin x="-1445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Fyzikální veličiny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</a:t>
          </a:r>
          <a:r>
            <a:rPr lang="cs-CZ" sz="2000" b="1" smtClean="0"/>
            <a:t>: </a:t>
          </a:r>
          <a:r>
            <a:rPr lang="cs-CZ" sz="2000" b="0" smtClean="0"/>
            <a:t>VY_32_INOVACE_3B_15_Objem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Simona Lehrausová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Podzim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66FDD9AF-629D-4F2B-A4CB-C8E6EC915D8B}" type="presOf" srcId="{8D78E2D7-18A7-41DD-9962-57B3FE2BEBDD}" destId="{A1781B13-DE10-4169-ABDE-0384026A6B34}" srcOrd="0" destOrd="0" presId="urn:microsoft.com/office/officeart/2008/layout/VerticalCurvedList"/>
    <dgm:cxn modelId="{476D9BC4-E312-49E5-A85E-A779B997C141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8D775BCD-9750-4331-8589-9BA10BCFC593}" type="presOf" srcId="{3061F91D-8548-4FCB-A021-DD835A272F0F}" destId="{88F378EC-C3F8-47CD-AEFF-49BA634320FB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A48E6FD8-888D-4388-8A99-CB56D0C21272}" type="presOf" srcId="{F3C4A836-23AC-4E41-B6D6-51221E7E6743}" destId="{EF104B90-7E69-4918-A202-E6F91FC6E413}" srcOrd="0" destOrd="0" presId="urn:microsoft.com/office/officeart/2008/layout/VerticalCurvedList"/>
    <dgm:cxn modelId="{EB1E5AF1-44F5-4FF3-9487-66831E2AAAC3}" type="presOf" srcId="{A6F0E638-0CDE-4E1F-BB57-10C18463C623}" destId="{7DCEBD2C-792F-484E-9C96-926E03F540ED}" srcOrd="0" destOrd="1" presId="urn:microsoft.com/office/officeart/2008/layout/VerticalCurvedList"/>
    <dgm:cxn modelId="{4AF101F4-437E-4B21-AA5E-A8D85C8E8FCC}" type="presOf" srcId="{BA9EE107-A5FB-41C4-9EF1-1CC153B68B3F}" destId="{9C0CD981-713F-47B3-AE2F-2963F2684A6F}" srcOrd="0" destOrd="0" presId="urn:microsoft.com/office/officeart/2008/layout/VerticalCurvedList"/>
    <dgm:cxn modelId="{20BAAB03-1B5E-4799-B6DD-3D41B1CEA143}" type="presOf" srcId="{E392F34A-E55D-43D5-AEDD-49027298B816}" destId="{7DCEBD2C-792F-484E-9C96-926E03F540ED}" srcOrd="0" destOrd="0" presId="urn:microsoft.com/office/officeart/2008/layout/VerticalCurvedList"/>
    <dgm:cxn modelId="{31CEF6DC-03D4-4BE7-BEAF-318E00EE23AE}" type="presOf" srcId="{60B5D622-D348-4384-9EFA-863CA4F7B7A3}" destId="{CAE44C5F-81A1-4D30-8D3F-2E663ECAC700}" srcOrd="0" destOrd="0" presId="urn:microsoft.com/office/officeart/2008/layout/VerticalCurvedList"/>
    <dgm:cxn modelId="{61672AAB-E3E4-4166-B6AB-817D28230071}" type="presParOf" srcId="{9C0CD981-713F-47B3-AE2F-2963F2684A6F}" destId="{96773A7D-3367-4F53-A2D2-EA5770AFFDB3}" srcOrd="0" destOrd="0" presId="urn:microsoft.com/office/officeart/2008/layout/VerticalCurvedList"/>
    <dgm:cxn modelId="{45208CC9-237A-4F9D-8290-0183FF453FEB}" type="presParOf" srcId="{96773A7D-3367-4F53-A2D2-EA5770AFFDB3}" destId="{F31B7103-6E88-4DB9-9888-CB9E0B3FEEF8}" srcOrd="0" destOrd="0" presId="urn:microsoft.com/office/officeart/2008/layout/VerticalCurvedList"/>
    <dgm:cxn modelId="{0138BA4A-DF63-4ED4-8039-142A6D9D75C0}" type="presParOf" srcId="{F31B7103-6E88-4DB9-9888-CB9E0B3FEEF8}" destId="{F7A92DE4-3445-4B9B-AF3D-F2DA6F69C25D}" srcOrd="0" destOrd="0" presId="urn:microsoft.com/office/officeart/2008/layout/VerticalCurvedList"/>
    <dgm:cxn modelId="{1D5FEE84-AE5F-438E-9F65-81A04E9B71DF}" type="presParOf" srcId="{F31B7103-6E88-4DB9-9888-CB9E0B3FEEF8}" destId="{EF104B90-7E69-4918-A202-E6F91FC6E413}" srcOrd="1" destOrd="0" presId="urn:microsoft.com/office/officeart/2008/layout/VerticalCurvedList"/>
    <dgm:cxn modelId="{E73FBEEB-660F-4166-BDB2-321122DAA313}" type="presParOf" srcId="{F31B7103-6E88-4DB9-9888-CB9E0B3FEEF8}" destId="{F5A5022A-2B1C-4F3B-B289-BC099E9CE92F}" srcOrd="2" destOrd="0" presId="urn:microsoft.com/office/officeart/2008/layout/VerticalCurvedList"/>
    <dgm:cxn modelId="{C1AA1A3C-754C-4E99-9C44-0705339BF0A2}" type="presParOf" srcId="{F31B7103-6E88-4DB9-9888-CB9E0B3FEEF8}" destId="{F16BA6F4-95DE-4E28-BF94-6459A70C4A6D}" srcOrd="3" destOrd="0" presId="urn:microsoft.com/office/officeart/2008/layout/VerticalCurvedList"/>
    <dgm:cxn modelId="{858590C9-BBFB-44A6-BA23-B3ECD7C236E2}" type="presParOf" srcId="{96773A7D-3367-4F53-A2D2-EA5770AFFDB3}" destId="{F036299F-AF4D-4DAF-ABF5-87E8CC3FEF1B}" srcOrd="1" destOrd="0" presId="urn:microsoft.com/office/officeart/2008/layout/VerticalCurvedList"/>
    <dgm:cxn modelId="{E3925E14-92D9-4BBD-9AF8-581BB396B683}" type="presParOf" srcId="{96773A7D-3367-4F53-A2D2-EA5770AFFDB3}" destId="{40B95986-31F6-48A6-A8D8-D04AC3BEDA92}" srcOrd="2" destOrd="0" presId="urn:microsoft.com/office/officeart/2008/layout/VerticalCurvedList"/>
    <dgm:cxn modelId="{D79EFFB1-3FE5-4264-AC4F-147091254356}" type="presParOf" srcId="{40B95986-31F6-48A6-A8D8-D04AC3BEDA92}" destId="{112F553D-60C2-4CC4-948D-0369F51C4DB0}" srcOrd="0" destOrd="0" presId="urn:microsoft.com/office/officeart/2008/layout/VerticalCurvedList"/>
    <dgm:cxn modelId="{559DE3F9-997E-4F8A-9620-82B07A65FF61}" type="presParOf" srcId="{96773A7D-3367-4F53-A2D2-EA5770AFFDB3}" destId="{A1781B13-DE10-4169-ABDE-0384026A6B34}" srcOrd="3" destOrd="0" presId="urn:microsoft.com/office/officeart/2008/layout/VerticalCurvedList"/>
    <dgm:cxn modelId="{9600156E-42A9-4B1D-9FB2-12E7B23DC211}" type="presParOf" srcId="{96773A7D-3367-4F53-A2D2-EA5770AFFDB3}" destId="{65CD74A9-3E7B-49D7-95DD-EB8B72D6CA84}" srcOrd="4" destOrd="0" presId="urn:microsoft.com/office/officeart/2008/layout/VerticalCurvedList"/>
    <dgm:cxn modelId="{B0A2BCF0-94F3-4A17-A55C-0942C18E6334}" type="presParOf" srcId="{65CD74A9-3E7B-49D7-95DD-EB8B72D6CA84}" destId="{2741B69B-255D-4143-BECE-5BD9035A4FC6}" srcOrd="0" destOrd="0" presId="urn:microsoft.com/office/officeart/2008/layout/VerticalCurvedList"/>
    <dgm:cxn modelId="{082133FB-3AE4-4940-BA1C-15542FAE9BBA}" type="presParOf" srcId="{96773A7D-3367-4F53-A2D2-EA5770AFFDB3}" destId="{7DCEBD2C-792F-484E-9C96-926E03F540ED}" srcOrd="5" destOrd="0" presId="urn:microsoft.com/office/officeart/2008/layout/VerticalCurvedList"/>
    <dgm:cxn modelId="{697E254C-9DF5-4B5E-BA4C-CEE04E09690E}" type="presParOf" srcId="{96773A7D-3367-4F53-A2D2-EA5770AFFDB3}" destId="{8E391AE5-35EA-4A7F-ACFF-6E662A0BD046}" srcOrd="6" destOrd="0" presId="urn:microsoft.com/office/officeart/2008/layout/VerticalCurvedList"/>
    <dgm:cxn modelId="{1637B12A-A125-4373-AABE-6C151019EB9D}" type="presParOf" srcId="{8E391AE5-35EA-4A7F-ACFF-6E662A0BD046}" destId="{EB133F34-59A3-4639-B813-3EF5396EC28B}" srcOrd="0" destOrd="0" presId="urn:microsoft.com/office/officeart/2008/layout/VerticalCurvedList"/>
    <dgm:cxn modelId="{C00B4B0D-5977-49E0-877B-20D62B8006E0}" type="presParOf" srcId="{96773A7D-3367-4F53-A2D2-EA5770AFFDB3}" destId="{88F378EC-C3F8-47CD-AEFF-49BA634320FB}" srcOrd="7" destOrd="0" presId="urn:microsoft.com/office/officeart/2008/layout/VerticalCurvedList"/>
    <dgm:cxn modelId="{62C8B811-282E-49EF-8C11-CBD8879039D2}" type="presParOf" srcId="{96773A7D-3367-4F53-A2D2-EA5770AFFDB3}" destId="{0C1D6B2A-9239-4220-B9D4-EF24FF044C0E}" srcOrd="8" destOrd="0" presId="urn:microsoft.com/office/officeart/2008/layout/VerticalCurvedList"/>
    <dgm:cxn modelId="{910B3D7E-20C7-4719-89C1-B35DCF9B8EE8}" type="presParOf" srcId="{0C1D6B2A-9239-4220-B9D4-EF24FF044C0E}" destId="{A6FEC19F-0F90-4EC7-BB21-E0ADFEFFA617}" srcOrd="0" destOrd="0" presId="urn:microsoft.com/office/officeart/2008/layout/VerticalCurvedList"/>
    <dgm:cxn modelId="{4075191F-465B-4BC7-8DFD-B21259028D82}" type="presParOf" srcId="{96773A7D-3367-4F53-A2D2-EA5770AFFDB3}" destId="{CAE44C5F-81A1-4D30-8D3F-2E663ECAC700}" srcOrd="9" destOrd="0" presId="urn:microsoft.com/office/officeart/2008/layout/VerticalCurvedList"/>
    <dgm:cxn modelId="{73B8740F-7840-49D2-A4BA-D672B6019620}" type="presParOf" srcId="{96773A7D-3367-4F53-A2D2-EA5770AFFDB3}" destId="{053E2699-E7D5-4B6C-A824-2ED732C32228}" srcOrd="10" destOrd="0" presId="urn:microsoft.com/office/officeart/2008/layout/VerticalCurvedList"/>
    <dgm:cxn modelId="{72AF21EF-6744-4EB0-AD98-84756C6A3AC3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Simona Lehrausová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Fyzikální veličiny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VY_32_INOVACE_Objem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/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="" xmlns:p14="http://schemas.microsoft.com/office/powerpoint/2010/main" val="1594413047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="" xmlns:p14="http://schemas.microsoft.com/office/powerpoint/2010/main" val="73622383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57158" y="2643182"/>
            <a:ext cx="8429683" cy="3450696"/>
          </a:xfrm>
        </p:spPr>
        <p:txBody>
          <a:bodyPr>
            <a:normAutofit fontScale="85000" lnSpcReduction="20000"/>
          </a:bodyPr>
          <a:lstStyle/>
          <a:p>
            <a:pPr>
              <a:buClr>
                <a:schemeClr val="bg2">
                  <a:lumMod val="75000"/>
                </a:schemeClr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Předmět: Fyzika.</a:t>
            </a:r>
          </a:p>
          <a:p>
            <a:pPr>
              <a:buClr>
                <a:schemeClr val="bg2">
                  <a:lumMod val="75000"/>
                </a:schemeClr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Věková skupina: 6. ročník ZŠ.</a:t>
            </a:r>
          </a:p>
          <a:p>
            <a:pPr>
              <a:buClr>
                <a:schemeClr val="bg2">
                  <a:lumMod val="75000"/>
                </a:schemeClr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Časová dotace: 25 minut.</a:t>
            </a:r>
          </a:p>
          <a:p>
            <a:pPr>
              <a:buClr>
                <a:schemeClr val="bg2">
                  <a:lumMod val="75000"/>
                </a:schemeClr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Popis:</a:t>
            </a:r>
          </a:p>
          <a:p>
            <a:pPr lvl="1">
              <a:buClr>
                <a:schemeClr val="bg2">
                  <a:lumMod val="75000"/>
                </a:schemeClr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Materiál slouží k výkladu téma Objem:</a:t>
            </a:r>
          </a:p>
          <a:p>
            <a:pPr lvl="2">
              <a:buClr>
                <a:schemeClr val="bg2">
                  <a:lumMod val="75000"/>
                </a:schemeClr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Snímky 3 – 8: výklad. Snímek 6 slouží k připomenutí převodů jednotek délky. Na snímcích 7 – 8 se žáci učí převádět jednotky objemu. Po kliknutí se postupně zobrazují  jednotlivé převodní vztahy.</a:t>
            </a:r>
          </a:p>
          <a:p>
            <a:pPr lvl="2">
              <a:buClr>
                <a:schemeClr val="bg2">
                  <a:lumMod val="75000"/>
                </a:schemeClr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Snímky 9 – 13: závěrečné opakování. Žáci mají za úkol zodpovědět otázky. Na výběr mají ze třech možností, z nichž jedna je správná. Pokud vyberou špatně, objeví se zamračený obličej. Odpoví-li správně, objeví se usměvavý obličej.</a:t>
            </a:r>
          </a:p>
          <a:p>
            <a:pPr>
              <a:buClr>
                <a:schemeClr val="bg2">
                  <a:lumMod val="75000"/>
                </a:schemeClr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Materiál obsahuje 14 stránek a je určen k interaktivní výuce.</a:t>
            </a:r>
          </a:p>
          <a:p>
            <a:endParaRPr lang="cs-CZ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76724860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Objem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Objem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2357422" y="2675467"/>
            <a:ext cx="6500857" cy="3450696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= fyzikální veličina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vyjadřuje velikost prostoru</a:t>
            </a:r>
            <a:br>
              <a:rPr lang="cs-CZ" dirty="0" smtClean="0"/>
            </a:br>
            <a:endParaRPr lang="cs-CZ" dirty="0" smtClean="0"/>
          </a:p>
          <a:p>
            <a:pPr>
              <a:buNone/>
            </a:pPr>
            <a:r>
              <a:rPr lang="cs-CZ" b="1" u="sng" dirty="0" smtClean="0"/>
              <a:t>Značíme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i="1" dirty="0" smtClean="0"/>
              <a:t>V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u="sng" dirty="0" smtClean="0"/>
              <a:t>Jednotky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krychlový metr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5" name="Obrázek 4" descr="vykricnik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596" y="2143116"/>
            <a:ext cx="1779250" cy="3600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30113264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je velký 1 m</a:t>
            </a:r>
            <a:r>
              <a:rPr lang="cs-CZ" baseline="30000" dirty="0" smtClean="0"/>
              <a:t>3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285721" y="2675467"/>
            <a:ext cx="3643338" cy="3450696"/>
          </a:xfrm>
        </p:spPr>
        <p:txBody>
          <a:bodyPr/>
          <a:lstStyle/>
          <a:p>
            <a:r>
              <a:rPr lang="cs-CZ" dirty="0" smtClean="0"/>
              <a:t>Objem 1 m</a:t>
            </a:r>
            <a:r>
              <a:rPr lang="cs-CZ" baseline="30000" dirty="0" smtClean="0"/>
              <a:t>3</a:t>
            </a:r>
            <a:r>
              <a:rPr lang="cs-CZ" dirty="0" smtClean="0"/>
              <a:t> má krychle o hraně 1 m.</a:t>
            </a:r>
            <a:endParaRPr lang="cs-CZ" dirty="0"/>
          </a:p>
        </p:txBody>
      </p:sp>
      <p:sp>
        <p:nvSpPr>
          <p:cNvPr id="2" name="Krychle 1"/>
          <p:cNvSpPr/>
          <p:nvPr/>
        </p:nvSpPr>
        <p:spPr>
          <a:xfrm>
            <a:off x="5148064" y="2996952"/>
            <a:ext cx="2304256" cy="2304256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724128" y="5301208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 m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30113264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Připomínáme převody jednotek délky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14480" y="4099615"/>
            <a:ext cx="7143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m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28992" y="4099615"/>
            <a:ext cx="6429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dm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14942" y="4028177"/>
            <a:ext cx="571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cm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58016" y="4028177"/>
            <a:ext cx="857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mm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4" name="Kruhová šipka 13"/>
          <p:cNvSpPr/>
          <p:nvPr/>
        </p:nvSpPr>
        <p:spPr>
          <a:xfrm>
            <a:off x="1857356" y="3170921"/>
            <a:ext cx="1928826" cy="1428760"/>
          </a:xfrm>
          <a:prstGeom prst="circularArrow">
            <a:avLst>
              <a:gd name="adj1" fmla="val 5288"/>
              <a:gd name="adj2" fmla="val 1142319"/>
              <a:gd name="adj3" fmla="val 20501448"/>
              <a:gd name="adj4" fmla="val 10800000"/>
              <a:gd name="adj5" fmla="val 12500"/>
            </a:avLst>
          </a:prstGeom>
          <a:solidFill>
            <a:schemeClr val="tx2">
              <a:lumMod val="75000"/>
            </a:schemeClr>
          </a:solidFill>
          <a:ln w="1587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Kruhová šipka 17"/>
          <p:cNvSpPr/>
          <p:nvPr/>
        </p:nvSpPr>
        <p:spPr>
          <a:xfrm>
            <a:off x="3643306" y="3170921"/>
            <a:ext cx="1928826" cy="1428760"/>
          </a:xfrm>
          <a:prstGeom prst="circularArrow">
            <a:avLst>
              <a:gd name="adj1" fmla="val 4973"/>
              <a:gd name="adj2" fmla="val 1142319"/>
              <a:gd name="adj3" fmla="val 20545049"/>
              <a:gd name="adj4" fmla="val 10800000"/>
              <a:gd name="adj5" fmla="val 12500"/>
            </a:avLst>
          </a:prstGeom>
          <a:solidFill>
            <a:schemeClr val="tx2">
              <a:lumMod val="75000"/>
            </a:schemeClr>
          </a:solidFill>
          <a:ln w="1587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Kruhová šipka 18"/>
          <p:cNvSpPr/>
          <p:nvPr/>
        </p:nvSpPr>
        <p:spPr>
          <a:xfrm>
            <a:off x="5429256" y="3170921"/>
            <a:ext cx="1928826" cy="1428760"/>
          </a:xfrm>
          <a:prstGeom prst="circularArrow">
            <a:avLst>
              <a:gd name="adj1" fmla="val 4973"/>
              <a:gd name="adj2" fmla="val 1142319"/>
              <a:gd name="adj3" fmla="val 20545049"/>
              <a:gd name="adj4" fmla="val 10800000"/>
              <a:gd name="adj5" fmla="val 12500"/>
            </a:avLst>
          </a:prstGeom>
          <a:solidFill>
            <a:schemeClr val="tx2">
              <a:lumMod val="75000"/>
            </a:schemeClr>
          </a:solidFill>
          <a:ln w="1587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Kruhová šipka 20"/>
          <p:cNvSpPr/>
          <p:nvPr/>
        </p:nvSpPr>
        <p:spPr>
          <a:xfrm rot="10800000">
            <a:off x="1928794" y="4028177"/>
            <a:ext cx="1928826" cy="1428760"/>
          </a:xfrm>
          <a:prstGeom prst="circularArrow">
            <a:avLst>
              <a:gd name="adj1" fmla="val 4973"/>
              <a:gd name="adj2" fmla="val 1142319"/>
              <a:gd name="adj3" fmla="val 20545049"/>
              <a:gd name="adj4" fmla="val 10800000"/>
              <a:gd name="adj5" fmla="val 12500"/>
            </a:avLst>
          </a:prstGeom>
          <a:solidFill>
            <a:schemeClr val="tx2">
              <a:lumMod val="75000"/>
            </a:schemeClr>
          </a:solidFill>
          <a:ln w="1587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2" name="Kruhová šipka 21"/>
          <p:cNvSpPr/>
          <p:nvPr/>
        </p:nvSpPr>
        <p:spPr>
          <a:xfrm rot="10800000">
            <a:off x="3714744" y="4028177"/>
            <a:ext cx="1928826" cy="1428760"/>
          </a:xfrm>
          <a:prstGeom prst="circularArrow">
            <a:avLst>
              <a:gd name="adj1" fmla="val 4973"/>
              <a:gd name="adj2" fmla="val 1142319"/>
              <a:gd name="adj3" fmla="val 20545049"/>
              <a:gd name="adj4" fmla="val 10800000"/>
              <a:gd name="adj5" fmla="val 12500"/>
            </a:avLst>
          </a:prstGeom>
          <a:solidFill>
            <a:schemeClr val="tx2">
              <a:lumMod val="75000"/>
            </a:schemeClr>
          </a:solidFill>
          <a:ln w="1587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Kruhová šipka 22"/>
          <p:cNvSpPr/>
          <p:nvPr/>
        </p:nvSpPr>
        <p:spPr>
          <a:xfrm rot="10800000">
            <a:off x="5500694" y="4028177"/>
            <a:ext cx="1928826" cy="1428760"/>
          </a:xfrm>
          <a:prstGeom prst="circularArrow">
            <a:avLst>
              <a:gd name="adj1" fmla="val 4973"/>
              <a:gd name="adj2" fmla="val 1142319"/>
              <a:gd name="adj3" fmla="val 20545049"/>
              <a:gd name="adj4" fmla="val 10800000"/>
              <a:gd name="adj5" fmla="val 12500"/>
            </a:avLst>
          </a:prstGeom>
          <a:solidFill>
            <a:schemeClr val="tx2">
              <a:lumMod val="75000"/>
            </a:schemeClr>
          </a:solidFill>
          <a:ln w="1587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500298" y="2742293"/>
            <a:ext cx="6429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· 10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286248" y="2742293"/>
            <a:ext cx="6429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· 10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072198" y="2742293"/>
            <a:ext cx="6429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· 10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215074" y="5528375"/>
            <a:ext cx="6429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: 10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429124" y="5528375"/>
            <a:ext cx="6429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: 10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571736" y="5528375"/>
            <a:ext cx="6429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: 10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30113264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8" grpId="0" animBg="1"/>
      <p:bldP spid="19" grpId="0" animBg="1"/>
      <p:bldP spid="21" grpId="0" animBg="1"/>
      <p:bldP spid="22" grpId="0" animBg="1"/>
      <p:bldP spid="23" grpId="0" animBg="1"/>
      <p:bldP spid="25" grpId="0"/>
      <p:bldP spid="26" grpId="0"/>
      <p:bldP spid="27" grpId="0"/>
      <p:bldP spid="28" grpId="0"/>
      <p:bldP spid="30" grpId="0"/>
      <p:bldP spid="3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Další jednotky objemu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14480" y="4099615"/>
            <a:ext cx="7143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m</a:t>
            </a:r>
            <a:r>
              <a:rPr lang="cs-CZ" sz="2400" baseline="30000" dirty="0" smtClean="0">
                <a:solidFill>
                  <a:schemeClr val="tx2">
                    <a:lumMod val="75000"/>
                  </a:schemeClr>
                </a:solidFill>
              </a:rPr>
              <a:t>3</a:t>
            </a:r>
            <a:endParaRPr lang="cs-CZ" sz="2400" baseline="30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393272" y="4099615"/>
            <a:ext cx="8186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dm</a:t>
            </a:r>
            <a:r>
              <a:rPr lang="cs-CZ" sz="2400" baseline="30000" dirty="0" smtClean="0">
                <a:solidFill>
                  <a:schemeClr val="tx2">
                    <a:lumMod val="75000"/>
                  </a:schemeClr>
                </a:solidFill>
              </a:rPr>
              <a:t>3</a:t>
            </a:r>
            <a:endParaRPr lang="cs-CZ" sz="2400" baseline="30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14942" y="4028177"/>
            <a:ext cx="7252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cm</a:t>
            </a:r>
            <a:r>
              <a:rPr lang="cs-CZ" sz="2400" baseline="30000" dirty="0" smtClean="0">
                <a:solidFill>
                  <a:schemeClr val="tx2">
                    <a:lumMod val="75000"/>
                  </a:schemeClr>
                </a:solidFill>
              </a:rPr>
              <a:t>3</a:t>
            </a:r>
            <a:endParaRPr lang="cs-CZ" sz="2400" baseline="30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58016" y="4028177"/>
            <a:ext cx="857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mm</a:t>
            </a:r>
            <a:r>
              <a:rPr lang="cs-CZ" sz="2400" baseline="30000" dirty="0" smtClean="0">
                <a:solidFill>
                  <a:schemeClr val="tx2">
                    <a:lumMod val="75000"/>
                  </a:schemeClr>
                </a:solidFill>
              </a:rPr>
              <a:t>3</a:t>
            </a:r>
            <a:endParaRPr lang="cs-CZ" sz="2400" baseline="30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4" name="Kruhová šipka 13"/>
          <p:cNvSpPr/>
          <p:nvPr/>
        </p:nvSpPr>
        <p:spPr>
          <a:xfrm>
            <a:off x="1857356" y="3170921"/>
            <a:ext cx="1928826" cy="1428760"/>
          </a:xfrm>
          <a:prstGeom prst="circularArrow">
            <a:avLst>
              <a:gd name="adj1" fmla="val 5288"/>
              <a:gd name="adj2" fmla="val 1142319"/>
              <a:gd name="adj3" fmla="val 20501448"/>
              <a:gd name="adj4" fmla="val 10800000"/>
              <a:gd name="adj5" fmla="val 12500"/>
            </a:avLst>
          </a:prstGeom>
          <a:solidFill>
            <a:schemeClr val="tx2">
              <a:lumMod val="75000"/>
            </a:schemeClr>
          </a:solidFill>
          <a:ln w="1587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Kruhová šipka 17"/>
          <p:cNvSpPr/>
          <p:nvPr/>
        </p:nvSpPr>
        <p:spPr>
          <a:xfrm>
            <a:off x="3643306" y="3170921"/>
            <a:ext cx="1928826" cy="1428760"/>
          </a:xfrm>
          <a:prstGeom prst="circularArrow">
            <a:avLst>
              <a:gd name="adj1" fmla="val 4973"/>
              <a:gd name="adj2" fmla="val 1142319"/>
              <a:gd name="adj3" fmla="val 20545049"/>
              <a:gd name="adj4" fmla="val 10800000"/>
              <a:gd name="adj5" fmla="val 12500"/>
            </a:avLst>
          </a:prstGeom>
          <a:solidFill>
            <a:schemeClr val="tx2">
              <a:lumMod val="75000"/>
            </a:schemeClr>
          </a:solidFill>
          <a:ln w="1587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Kruhová šipka 18"/>
          <p:cNvSpPr/>
          <p:nvPr/>
        </p:nvSpPr>
        <p:spPr>
          <a:xfrm>
            <a:off x="5429256" y="3170921"/>
            <a:ext cx="1928826" cy="1428760"/>
          </a:xfrm>
          <a:prstGeom prst="circularArrow">
            <a:avLst>
              <a:gd name="adj1" fmla="val 4973"/>
              <a:gd name="adj2" fmla="val 1142319"/>
              <a:gd name="adj3" fmla="val 20545049"/>
              <a:gd name="adj4" fmla="val 10800000"/>
              <a:gd name="adj5" fmla="val 12500"/>
            </a:avLst>
          </a:prstGeom>
          <a:solidFill>
            <a:schemeClr val="tx2">
              <a:lumMod val="75000"/>
            </a:schemeClr>
          </a:solidFill>
          <a:ln w="1587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Kruhová šipka 20"/>
          <p:cNvSpPr/>
          <p:nvPr/>
        </p:nvSpPr>
        <p:spPr>
          <a:xfrm rot="10800000">
            <a:off x="1928794" y="4028177"/>
            <a:ext cx="1928826" cy="1428760"/>
          </a:xfrm>
          <a:prstGeom prst="circularArrow">
            <a:avLst>
              <a:gd name="adj1" fmla="val 4973"/>
              <a:gd name="adj2" fmla="val 1142319"/>
              <a:gd name="adj3" fmla="val 20545049"/>
              <a:gd name="adj4" fmla="val 10800000"/>
              <a:gd name="adj5" fmla="val 12500"/>
            </a:avLst>
          </a:prstGeom>
          <a:solidFill>
            <a:schemeClr val="tx2">
              <a:lumMod val="75000"/>
            </a:schemeClr>
          </a:solidFill>
          <a:ln w="1587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2" name="Kruhová šipka 21"/>
          <p:cNvSpPr/>
          <p:nvPr/>
        </p:nvSpPr>
        <p:spPr>
          <a:xfrm rot="10800000">
            <a:off x="3714744" y="4028177"/>
            <a:ext cx="1928826" cy="1428760"/>
          </a:xfrm>
          <a:prstGeom prst="circularArrow">
            <a:avLst>
              <a:gd name="adj1" fmla="val 4973"/>
              <a:gd name="adj2" fmla="val 1142319"/>
              <a:gd name="adj3" fmla="val 20545049"/>
              <a:gd name="adj4" fmla="val 10800000"/>
              <a:gd name="adj5" fmla="val 12500"/>
            </a:avLst>
          </a:prstGeom>
          <a:solidFill>
            <a:schemeClr val="tx2">
              <a:lumMod val="75000"/>
            </a:schemeClr>
          </a:solidFill>
          <a:ln w="1587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Kruhová šipka 22"/>
          <p:cNvSpPr/>
          <p:nvPr/>
        </p:nvSpPr>
        <p:spPr>
          <a:xfrm rot="10800000">
            <a:off x="5500694" y="4028177"/>
            <a:ext cx="1928826" cy="1428760"/>
          </a:xfrm>
          <a:prstGeom prst="circularArrow">
            <a:avLst>
              <a:gd name="adj1" fmla="val 4973"/>
              <a:gd name="adj2" fmla="val 1142319"/>
              <a:gd name="adj3" fmla="val 20545049"/>
              <a:gd name="adj4" fmla="val 10800000"/>
              <a:gd name="adj5" fmla="val 12500"/>
            </a:avLst>
          </a:prstGeom>
          <a:solidFill>
            <a:schemeClr val="tx2">
              <a:lumMod val="75000"/>
            </a:schemeClr>
          </a:solidFill>
          <a:ln w="1587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195736" y="2742293"/>
            <a:ext cx="10189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· 1000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067944" y="2742293"/>
            <a:ext cx="10041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· 1000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940152" y="2742293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· 1000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999050" y="5528375"/>
            <a:ext cx="9492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: 1000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137867" y="5528374"/>
            <a:ext cx="10041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: 1000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339752" y="5528375"/>
            <a:ext cx="10535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: 1000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39457450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8" grpId="0" animBg="1"/>
      <p:bldP spid="19" grpId="0" animBg="1"/>
      <p:bldP spid="21" grpId="0" animBg="1"/>
      <p:bldP spid="22" grpId="0" animBg="1"/>
      <p:bldP spid="23" grpId="0" animBg="1"/>
      <p:bldP spid="25" grpId="0"/>
      <p:bldP spid="26" grpId="0"/>
      <p:bldP spid="27" grpId="0"/>
      <p:bldP spid="28" grpId="0"/>
      <p:bldP spid="30" grpId="0"/>
      <p:bldP spid="3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92919" y="332656"/>
            <a:ext cx="8229600" cy="1252728"/>
          </a:xfrm>
        </p:spPr>
        <p:txBody>
          <a:bodyPr>
            <a:normAutofit/>
          </a:bodyPr>
          <a:lstStyle/>
          <a:p>
            <a:r>
              <a:rPr lang="cs-CZ" dirty="0" smtClean="0"/>
              <a:t>A ještě další jednotky objemu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71043" y="4539397"/>
            <a:ext cx="7143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l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185555" y="4539397"/>
            <a:ext cx="6429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dl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971505" y="4467959"/>
            <a:ext cx="571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cl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614579" y="4467959"/>
            <a:ext cx="857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ml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4" name="Kruhová šipka 13"/>
          <p:cNvSpPr/>
          <p:nvPr/>
        </p:nvSpPr>
        <p:spPr>
          <a:xfrm>
            <a:off x="2613919" y="3610703"/>
            <a:ext cx="1928826" cy="1428760"/>
          </a:xfrm>
          <a:prstGeom prst="circularArrow">
            <a:avLst>
              <a:gd name="adj1" fmla="val 5288"/>
              <a:gd name="adj2" fmla="val 1142319"/>
              <a:gd name="adj3" fmla="val 20501448"/>
              <a:gd name="adj4" fmla="val 10800000"/>
              <a:gd name="adj5" fmla="val 12500"/>
            </a:avLst>
          </a:prstGeom>
          <a:solidFill>
            <a:schemeClr val="tx2">
              <a:lumMod val="75000"/>
            </a:schemeClr>
          </a:solidFill>
          <a:ln w="1587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Kruhová šipka 17"/>
          <p:cNvSpPr/>
          <p:nvPr/>
        </p:nvSpPr>
        <p:spPr>
          <a:xfrm>
            <a:off x="4399869" y="3610703"/>
            <a:ext cx="1928826" cy="1428760"/>
          </a:xfrm>
          <a:prstGeom prst="circularArrow">
            <a:avLst>
              <a:gd name="adj1" fmla="val 4973"/>
              <a:gd name="adj2" fmla="val 1142319"/>
              <a:gd name="adj3" fmla="val 20545049"/>
              <a:gd name="adj4" fmla="val 10800000"/>
              <a:gd name="adj5" fmla="val 12500"/>
            </a:avLst>
          </a:prstGeom>
          <a:solidFill>
            <a:schemeClr val="tx2">
              <a:lumMod val="75000"/>
            </a:schemeClr>
          </a:solidFill>
          <a:ln w="1587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Kruhová šipka 18"/>
          <p:cNvSpPr/>
          <p:nvPr/>
        </p:nvSpPr>
        <p:spPr>
          <a:xfrm>
            <a:off x="6185819" y="3610703"/>
            <a:ext cx="1928826" cy="1428760"/>
          </a:xfrm>
          <a:prstGeom prst="circularArrow">
            <a:avLst>
              <a:gd name="adj1" fmla="val 4973"/>
              <a:gd name="adj2" fmla="val 1142319"/>
              <a:gd name="adj3" fmla="val 20545049"/>
              <a:gd name="adj4" fmla="val 10800000"/>
              <a:gd name="adj5" fmla="val 12500"/>
            </a:avLst>
          </a:prstGeom>
          <a:solidFill>
            <a:schemeClr val="tx2">
              <a:lumMod val="75000"/>
            </a:schemeClr>
          </a:solidFill>
          <a:ln w="1587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Kruhová šipka 20"/>
          <p:cNvSpPr/>
          <p:nvPr/>
        </p:nvSpPr>
        <p:spPr>
          <a:xfrm rot="10800000">
            <a:off x="2685357" y="4467959"/>
            <a:ext cx="1928826" cy="1428760"/>
          </a:xfrm>
          <a:prstGeom prst="circularArrow">
            <a:avLst>
              <a:gd name="adj1" fmla="val 4973"/>
              <a:gd name="adj2" fmla="val 1142319"/>
              <a:gd name="adj3" fmla="val 20545049"/>
              <a:gd name="adj4" fmla="val 10800000"/>
              <a:gd name="adj5" fmla="val 12500"/>
            </a:avLst>
          </a:prstGeom>
          <a:solidFill>
            <a:schemeClr val="tx2">
              <a:lumMod val="75000"/>
            </a:schemeClr>
          </a:solidFill>
          <a:ln w="1587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2" name="Kruhová šipka 21"/>
          <p:cNvSpPr/>
          <p:nvPr/>
        </p:nvSpPr>
        <p:spPr>
          <a:xfrm rot="10800000">
            <a:off x="4471307" y="4467959"/>
            <a:ext cx="1928826" cy="1428760"/>
          </a:xfrm>
          <a:prstGeom prst="circularArrow">
            <a:avLst>
              <a:gd name="adj1" fmla="val 4973"/>
              <a:gd name="adj2" fmla="val 1142319"/>
              <a:gd name="adj3" fmla="val 20545049"/>
              <a:gd name="adj4" fmla="val 10800000"/>
              <a:gd name="adj5" fmla="val 12500"/>
            </a:avLst>
          </a:prstGeom>
          <a:solidFill>
            <a:schemeClr val="tx2">
              <a:lumMod val="75000"/>
            </a:schemeClr>
          </a:solidFill>
          <a:ln w="1587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Kruhová šipka 22"/>
          <p:cNvSpPr/>
          <p:nvPr/>
        </p:nvSpPr>
        <p:spPr>
          <a:xfrm rot="10800000">
            <a:off x="6257257" y="4467959"/>
            <a:ext cx="1928826" cy="1428760"/>
          </a:xfrm>
          <a:prstGeom prst="circularArrow">
            <a:avLst>
              <a:gd name="adj1" fmla="val 4973"/>
              <a:gd name="adj2" fmla="val 1142319"/>
              <a:gd name="adj3" fmla="val 20545049"/>
              <a:gd name="adj4" fmla="val 10800000"/>
              <a:gd name="adj5" fmla="val 12500"/>
            </a:avLst>
          </a:prstGeom>
          <a:solidFill>
            <a:schemeClr val="tx2">
              <a:lumMod val="75000"/>
            </a:schemeClr>
          </a:solidFill>
          <a:ln w="1587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256861" y="3182075"/>
            <a:ext cx="6429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· 10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042811" y="3182075"/>
            <a:ext cx="6429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· 10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828761" y="3182075"/>
            <a:ext cx="6429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· 10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971637" y="5968157"/>
            <a:ext cx="6429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: 10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185687" y="5968157"/>
            <a:ext cx="6429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: 10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328299" y="5968157"/>
            <a:ext cx="6429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: 10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525687" y="2132856"/>
            <a:ext cx="2088232" cy="11317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 dm</a:t>
            </a:r>
            <a:r>
              <a:rPr lang="cs-CZ" sz="2400" baseline="30000" dirty="0" smtClean="0"/>
              <a:t>3</a:t>
            </a:r>
            <a:r>
              <a:rPr lang="cs-CZ" sz="2400" dirty="0" smtClean="0"/>
              <a:t> = 1l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104645085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8" grpId="0" animBg="1"/>
      <p:bldP spid="19" grpId="0" animBg="1"/>
      <p:bldP spid="21" grpId="0" animBg="1"/>
      <p:bldP spid="22" grpId="0" animBg="1"/>
      <p:bldP spid="23" grpId="0" animBg="1"/>
      <p:bldP spid="25" grpId="0"/>
      <p:bldP spid="26" grpId="0"/>
      <p:bldP spid="27" grpId="0"/>
      <p:bldP spid="28" grpId="0"/>
      <p:bldP spid="30" grpId="0"/>
      <p:bldP spid="3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Závěrečné opakování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00034" y="2786058"/>
            <a:ext cx="8143932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cs-CZ" sz="2400" dirty="0" smtClean="0"/>
              <a:t>Na následujících snímcích vyber správnou odpověď.</a:t>
            </a:r>
          </a:p>
          <a:p>
            <a:pPr>
              <a:spcAft>
                <a:spcPts val="1200"/>
              </a:spcAft>
            </a:pPr>
            <a:r>
              <a:rPr lang="cs-CZ" sz="2400" dirty="0" smtClean="0"/>
              <a:t>Pokud vybereš špatně, musíš odpovídat znovu.</a:t>
            </a:r>
          </a:p>
          <a:p>
            <a:pPr>
              <a:spcAft>
                <a:spcPts val="1200"/>
              </a:spcAft>
            </a:pPr>
            <a:r>
              <a:rPr lang="cs-CZ" sz="2400" dirty="0" smtClean="0"/>
              <a:t>Když vybereš správně, můžeš pokračovat dál.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Fyzikální veličinu objem označujeme písmenem: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642910" y="2714620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642910" y="3643314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642910" y="4572008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</a:t>
            </a:r>
            <a:endParaRPr lang="cs-CZ" sz="2400" dirty="0"/>
          </a:p>
        </p:txBody>
      </p:sp>
      <p:sp>
        <p:nvSpPr>
          <p:cNvPr id="7" name="Veselý obličej 6"/>
          <p:cNvSpPr/>
          <p:nvPr/>
        </p:nvSpPr>
        <p:spPr>
          <a:xfrm>
            <a:off x="5357818" y="2571744"/>
            <a:ext cx="1000132" cy="1000132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5357818" y="3571876"/>
            <a:ext cx="1000132" cy="1000132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5357818" y="4572008"/>
            <a:ext cx="1000132" cy="1000132"/>
          </a:xfrm>
          <a:prstGeom prst="smileyFace">
            <a:avLst>
              <a:gd name="adj" fmla="val 4653"/>
            </a:avLst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8" grpId="0" animBg="1"/>
      <p:bldP spid="8" grpId="1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Základní jednotkou fyzikální veličiny objem je: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642910" y="4643446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litr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642910" y="3643314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metr čtverečný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642910" y="2643182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metr krychlový</a:t>
            </a:r>
            <a:endParaRPr lang="cs-CZ" sz="2400" dirty="0"/>
          </a:p>
        </p:txBody>
      </p:sp>
      <p:sp>
        <p:nvSpPr>
          <p:cNvPr id="7" name="Veselý obličej 6"/>
          <p:cNvSpPr/>
          <p:nvPr/>
        </p:nvSpPr>
        <p:spPr>
          <a:xfrm>
            <a:off x="5357818" y="4500570"/>
            <a:ext cx="1000132" cy="1000132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5357818" y="3571876"/>
            <a:ext cx="1000132" cy="1000132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5357818" y="2643182"/>
            <a:ext cx="1000132" cy="1000132"/>
          </a:xfrm>
          <a:prstGeom prst="smileyFace">
            <a:avLst>
              <a:gd name="adj" fmla="val 4653"/>
            </a:avLst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8" grpId="0" animBg="1"/>
      <p:bldP spid="8" grpId="1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 litr odpovídá: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642910" y="2714620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 centimetru krychlovému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642910" y="3643314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 metru krychlovému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642910" y="4572008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 decimetru krychlovému</a:t>
            </a:r>
            <a:endParaRPr lang="cs-CZ" sz="2400" dirty="0"/>
          </a:p>
        </p:txBody>
      </p:sp>
      <p:sp>
        <p:nvSpPr>
          <p:cNvPr id="7" name="Veselý obličej 6"/>
          <p:cNvSpPr/>
          <p:nvPr/>
        </p:nvSpPr>
        <p:spPr>
          <a:xfrm>
            <a:off x="5357818" y="2571744"/>
            <a:ext cx="1000132" cy="1000132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5357818" y="3571876"/>
            <a:ext cx="1000132" cy="1000132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5357818" y="4572008"/>
            <a:ext cx="1000132" cy="1000132"/>
          </a:xfrm>
          <a:prstGeom prst="smileyFace">
            <a:avLst>
              <a:gd name="adj" fmla="val 4653"/>
            </a:avLst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8" grpId="0" animBg="1"/>
      <p:bldP spid="8" grpId="1" animBg="1"/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2 decilitry jsou: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642910" y="2714620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20 centimetrů krychlových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642910" y="4714884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 centimetry krychlové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642910" y="3714752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200 centimetrů krychlových</a:t>
            </a:r>
          </a:p>
        </p:txBody>
      </p:sp>
      <p:sp>
        <p:nvSpPr>
          <p:cNvPr id="7" name="Veselý obličej 6"/>
          <p:cNvSpPr/>
          <p:nvPr/>
        </p:nvSpPr>
        <p:spPr>
          <a:xfrm>
            <a:off x="5357818" y="2571744"/>
            <a:ext cx="1000132" cy="1000132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5357818" y="4643446"/>
            <a:ext cx="1000132" cy="1000132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5357818" y="3571876"/>
            <a:ext cx="1000132" cy="1000132"/>
          </a:xfrm>
          <a:prstGeom prst="smileyFace">
            <a:avLst>
              <a:gd name="adj" fmla="val 4653"/>
            </a:avLst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8" grpId="0" animBg="1"/>
      <p:bldP spid="8" grpId="1" animBg="1"/>
      <p:bldP spid="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/>
          <a:lstStyle/>
          <a:p>
            <a:r>
              <a:rPr lang="cs-CZ" i="1" u="sng" dirty="0" smtClean="0"/>
              <a:t>Použitá literatura:</a:t>
            </a:r>
          </a:p>
          <a:p>
            <a:pPr lvl="1"/>
            <a:r>
              <a:rPr lang="cs-CZ" sz="1400" dirty="0" smtClean="0"/>
              <a:t>RAUNER, Karel. </a:t>
            </a:r>
            <a:r>
              <a:rPr lang="cs-CZ" sz="1400" i="1" dirty="0" smtClean="0"/>
              <a:t>Fyzika 6: učebnice pro základní školy a víceletá gymnázia</a:t>
            </a:r>
            <a:r>
              <a:rPr lang="cs-CZ" sz="1400" dirty="0" smtClean="0"/>
              <a:t>. 1. </a:t>
            </a:r>
            <a:r>
              <a:rPr lang="cs-CZ" sz="1400" dirty="0" err="1" smtClean="0"/>
              <a:t>vyd</a:t>
            </a:r>
            <a:r>
              <a:rPr lang="cs-CZ" sz="1400" dirty="0" smtClean="0"/>
              <a:t>. Plzeň: </a:t>
            </a:r>
            <a:r>
              <a:rPr lang="cs-CZ" sz="1400" dirty="0" err="1" smtClean="0"/>
              <a:t>Fraus</a:t>
            </a:r>
            <a:r>
              <a:rPr lang="cs-CZ" sz="1400" dirty="0" smtClean="0"/>
              <a:t>, 2004, 120 s. ISBN 80-723-8210-1. </a:t>
            </a:r>
            <a:endParaRPr lang="cs-CZ" sz="1400" dirty="0"/>
          </a:p>
          <a:p>
            <a:pPr lvl="0">
              <a:buClr>
                <a:srgbClr val="31B6FD"/>
              </a:buClr>
            </a:pPr>
            <a:r>
              <a:rPr lang="cs-CZ" i="1" u="sng" dirty="0" smtClean="0">
                <a:solidFill>
                  <a:srgbClr val="073E87"/>
                </a:solidFill>
              </a:rPr>
              <a:t>Jiné </a:t>
            </a:r>
            <a:r>
              <a:rPr lang="cs-CZ" i="1" u="sng" dirty="0">
                <a:solidFill>
                  <a:srgbClr val="073E87"/>
                </a:solidFill>
              </a:rPr>
              <a:t>zdroje</a:t>
            </a:r>
            <a:r>
              <a:rPr lang="cs-CZ" i="1" u="sng" dirty="0" smtClean="0">
                <a:solidFill>
                  <a:srgbClr val="073E87"/>
                </a:solidFill>
              </a:rPr>
              <a:t>:</a:t>
            </a:r>
          </a:p>
          <a:p>
            <a:pPr lvl="1">
              <a:buClr>
                <a:srgbClr val="31B6FD"/>
              </a:buClr>
            </a:pPr>
            <a:r>
              <a:rPr lang="cs-CZ" sz="1400" dirty="0" smtClean="0">
                <a:solidFill>
                  <a:srgbClr val="073E87"/>
                </a:solidFill>
              </a:rPr>
              <a:t>Archiv autora</a:t>
            </a: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842871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817</TotalTime>
  <Words>371</Words>
  <Application>Microsoft Office PowerPoint</Application>
  <PresentationFormat>Předvádění na obrazovce (4:3)</PresentationFormat>
  <Paragraphs>97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Vlnění</vt:lpstr>
      <vt:lpstr>Základní škola a Mateřská škola Bílá Třemešná, okres Trutnov</vt:lpstr>
      <vt:lpstr>Anotace</vt:lpstr>
      <vt:lpstr>Objem</vt:lpstr>
      <vt:lpstr>Objem</vt:lpstr>
      <vt:lpstr>Jak je velký 1 m3?</vt:lpstr>
      <vt:lpstr>Připomínáme převody jednotek délky</vt:lpstr>
      <vt:lpstr>Další jednotky objemu</vt:lpstr>
      <vt:lpstr>A ještě další jednotky objemu</vt:lpstr>
      <vt:lpstr>Závěrečné opakování</vt:lpstr>
      <vt:lpstr>Fyzikální veličinu objem označujeme písmenem:</vt:lpstr>
      <vt:lpstr>Základní jednotkou fyzikální veličiny objem je:</vt:lpstr>
      <vt:lpstr>1 litr odpovídá:</vt:lpstr>
      <vt:lpstr>2 decilitry jsou: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msi</cp:lastModifiedBy>
  <cp:revision>86</cp:revision>
  <dcterms:created xsi:type="dcterms:W3CDTF">2013-05-10T12:01:16Z</dcterms:created>
  <dcterms:modified xsi:type="dcterms:W3CDTF">2014-03-12T08:16:12Z</dcterms:modified>
</cp:coreProperties>
</file>