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80" r:id="rId2"/>
    <p:sldId id="262" r:id="rId3"/>
    <p:sldId id="285" r:id="rId4"/>
    <p:sldId id="281" r:id="rId5"/>
    <p:sldId id="282" r:id="rId6"/>
    <p:sldId id="283" r:id="rId7"/>
    <p:sldId id="284" r:id="rId8"/>
    <p:sldId id="286" r:id="rId9"/>
    <p:sldId id="287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VY_32_INOVACE_3B_17_</a:t>
          </a:r>
          <a:r>
            <a:rPr lang="cs-CZ" sz="2000" b="0" dirty="0" err="1" smtClean="0"/>
            <a:t>Skupenske</a:t>
          </a:r>
          <a:r>
            <a:rPr lang="cs-CZ" sz="2000" b="0" dirty="0" smtClean="0"/>
            <a:t>_teplo_</a:t>
          </a:r>
          <a:r>
            <a:rPr lang="cs-CZ" sz="2000" b="0" dirty="0" err="1" smtClean="0"/>
            <a:t>tani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1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71640"/>
          <a:ext cx="5849872" cy="601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VY_32_INOVACE_3B_17_</a:t>
          </a:r>
          <a:r>
            <a:rPr lang="cs-CZ" sz="2000" b="0" kern="1200" dirty="0" err="1" smtClean="0"/>
            <a:t>Skupenske</a:t>
          </a:r>
          <a:r>
            <a:rPr lang="cs-CZ" sz="2000" b="0" kern="1200" dirty="0" smtClean="0"/>
            <a:t>_teplo_</a:t>
          </a:r>
          <a:r>
            <a:rPr lang="cs-CZ" sz="2000" b="0" kern="1200" dirty="0" err="1" smtClean="0"/>
            <a:t>tani</a:t>
          </a:r>
          <a:endParaRPr lang="cs-CZ" sz="2000" kern="1200" dirty="0" smtClean="0"/>
        </a:p>
      </dsp:txBody>
      <dsp:txXfrm>
        <a:off x="301774" y="2471640"/>
        <a:ext cx="5849872" cy="60133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75466"/>
            <a:ext cx="8572559" cy="3682491"/>
          </a:xfrm>
        </p:spPr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Skupenské teplo tání: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</a:t>
            </a:r>
            <a:r>
              <a:rPr lang="cs-CZ" dirty="0" smtClean="0">
                <a:solidFill>
                  <a:schemeClr val="tx1"/>
                </a:solidFill>
              </a:rPr>
              <a:t>3: opakování skupenských přeměn. Žáci mají za úkol doplnit názvy skupenských přeměn. Po kliknutí se jednotlivé názvy postupně objevují.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7: výklad.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8 – 9: příklad na procvičení. Snímek je postupně animován tak, aby byl zřejmý postup řešení příkladu.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10 stránek a je určen k interaktivní výuce.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správně názvy skupenských přeměn.</a:t>
            </a:r>
            <a:endParaRPr lang="cs-CZ" dirty="0"/>
          </a:p>
        </p:txBody>
      </p:sp>
      <p:pic>
        <p:nvPicPr>
          <p:cNvPr id="23559" name="Picture 7" descr="C:\Users\msi\AppData\Local\Microsoft\Windows\Temporary Internet Files\Content.IE5\PKML8IXM\MP9004028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786190"/>
            <a:ext cx="1547823" cy="1160868"/>
          </a:xfrm>
          <a:prstGeom prst="rect">
            <a:avLst/>
          </a:prstGeom>
          <a:noFill/>
        </p:spPr>
      </p:pic>
      <p:pic>
        <p:nvPicPr>
          <p:cNvPr id="23560" name="Picture 8" descr="C:\Users\msi\AppData\Local\Microsoft\Windows\Temporary Internet Files\Content.IE5\PKML8IXM\MP900400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3786190"/>
            <a:ext cx="1714512" cy="1142562"/>
          </a:xfrm>
          <a:prstGeom prst="rect">
            <a:avLst/>
          </a:prstGeom>
          <a:noFill/>
        </p:spPr>
      </p:pic>
      <p:pic>
        <p:nvPicPr>
          <p:cNvPr id="23561" name="Picture 9" descr="C:\Users\msi\AppData\Local\Microsoft\Windows\Temporary Internet Files\Content.IE5\PKML8IXM\MC9001964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3786190"/>
            <a:ext cx="1357322" cy="1191495"/>
          </a:xfrm>
          <a:prstGeom prst="rect">
            <a:avLst/>
          </a:prstGeom>
          <a:noFill/>
        </p:spPr>
      </p:pic>
      <p:sp>
        <p:nvSpPr>
          <p:cNvPr id="16" name="Zahnutá šipka dolů 15"/>
          <p:cNvSpPr/>
          <p:nvPr/>
        </p:nvSpPr>
        <p:spPr>
          <a:xfrm>
            <a:off x="1785918" y="3214686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4714876" y="3214686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rot="10800000">
            <a:off x="4643438" y="4929198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 rot="10800000">
            <a:off x="1785918" y="4929198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ů 19"/>
          <p:cNvSpPr/>
          <p:nvPr/>
        </p:nvSpPr>
        <p:spPr>
          <a:xfrm rot="10800000">
            <a:off x="1500166" y="5429264"/>
            <a:ext cx="6000792" cy="78581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>
            <a:off x="1500166" y="2428868"/>
            <a:ext cx="6000792" cy="78581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85984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857752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643306" y="20002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5742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85775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571868" y="628652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285984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tání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35742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tuhnutí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857752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vypařování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85775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kapalnění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3643306" y="20002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571868" y="628652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desublimace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= děj, při kterém se pevná látka mění na kapalinu.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Např. led se mění na vodu (taje), …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Tání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= teplota, při které pevná látka taje.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Látky mají za normálního atmosférického tlaku rozdílné teploty tání.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Např.: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led … 0°C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wolfram … 3 380°C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rtuť … -38,8°C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tání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= teplo, které musíme dodat pevné látce při teplotě tání, aby se přeměnila na kapalinu stejné teploty.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Značíme: </a:t>
            </a:r>
            <a:r>
              <a:rPr lang="cs-CZ" i="1" dirty="0" err="1" smtClean="0">
                <a:solidFill>
                  <a:schemeClr val="tx1"/>
                </a:solidFill>
              </a:rPr>
              <a:t>L</a:t>
            </a:r>
            <a:r>
              <a:rPr lang="cs-CZ" i="1" baseline="-25000" dirty="0" err="1" smtClean="0">
                <a:solidFill>
                  <a:schemeClr val="tx1"/>
                </a:solidFill>
              </a:rPr>
              <a:t>t</a:t>
            </a:r>
            <a:endParaRPr lang="cs-CZ" i="1" baseline="-25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i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Jednotky: J (joule)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Skupenské teplo tání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= teplo, které musíme dodat 1 kg pevné látky při teplotě tání, aby se přeměnila na kapalinu stejné teploty.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Značíme: </a:t>
            </a:r>
            <a:r>
              <a:rPr lang="cs-CZ" i="1" dirty="0" err="1" smtClean="0">
                <a:solidFill>
                  <a:schemeClr val="tx1"/>
                </a:solidFill>
              </a:rPr>
              <a:t>l</a:t>
            </a:r>
            <a:r>
              <a:rPr lang="cs-CZ" i="1" baseline="-25000" dirty="0" err="1" smtClean="0">
                <a:solidFill>
                  <a:schemeClr val="tx1"/>
                </a:solidFill>
              </a:rPr>
              <a:t>t</a:t>
            </a:r>
            <a:endParaRPr lang="cs-CZ" i="1" baseline="-25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i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Jednotky: 	  (joule na kilogram)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Platí: </a:t>
            </a:r>
            <a:r>
              <a:rPr lang="cs-CZ" i="1" dirty="0" err="1" smtClean="0">
                <a:solidFill>
                  <a:schemeClr val="tx1"/>
                </a:solidFill>
              </a:rPr>
              <a:t>L</a:t>
            </a:r>
            <a:r>
              <a:rPr lang="cs-CZ" i="1" baseline="-25000" dirty="0" err="1" smtClean="0">
                <a:solidFill>
                  <a:schemeClr val="tx1"/>
                </a:solidFill>
              </a:rPr>
              <a:t>t</a:t>
            </a:r>
            <a:r>
              <a:rPr lang="cs-CZ" i="1" dirty="0" smtClean="0">
                <a:solidFill>
                  <a:schemeClr val="tx1"/>
                </a:solidFill>
              </a:rPr>
              <a:t> = m · </a:t>
            </a:r>
            <a:r>
              <a:rPr lang="cs-CZ" i="1" dirty="0" err="1" smtClean="0">
                <a:solidFill>
                  <a:schemeClr val="tx1"/>
                </a:solidFill>
              </a:rPr>
              <a:t>l</a:t>
            </a:r>
            <a:r>
              <a:rPr lang="cs-CZ" i="1" baseline="-25000" dirty="0" err="1" smtClean="0">
                <a:solidFill>
                  <a:schemeClr val="tx1"/>
                </a:solidFill>
              </a:rPr>
              <a:t>t</a:t>
            </a:r>
            <a:endParaRPr lang="cs-CZ" i="1" baseline="-25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Měrné skupenské teplo tání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428860" y="4500570"/>
          <a:ext cx="368300" cy="787400"/>
        </p:xfrm>
        <a:graphic>
          <a:graphicData uri="http://schemas.openxmlformats.org/presentationml/2006/ole">
            <p:oleObj spid="_x0000_s22531" name="Rovnice" r:id="rId3" imgW="368280" imgH="78732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 rot="10800000">
            <a:off x="2571736" y="5786454"/>
            <a:ext cx="357190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00298" y="600076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</a:t>
            </a: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785786" y="2428868"/>
            <a:ext cx="7494615" cy="36972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Jaké teplo musíme dodat ledu o hmotnosti 0,25 kg, aby se při teplotě 0°C přeměnil všechen na vodu? (měrné skupenské teplo tání ledu je 334       ?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m = 0,25 kg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err="1" smtClean="0">
                <a:solidFill>
                  <a:schemeClr val="tx1"/>
                </a:solidFill>
              </a:rPr>
              <a:t>l</a:t>
            </a:r>
            <a:r>
              <a:rPr lang="cs-CZ" baseline="-25000" dirty="0" err="1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 = 334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err="1" smtClean="0">
                <a:solidFill>
                  <a:schemeClr val="tx1"/>
                </a:solidFill>
              </a:rPr>
              <a:t>L</a:t>
            </a:r>
            <a:r>
              <a:rPr lang="cs-CZ" baseline="-25000" dirty="0" err="1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 = ?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5286380" y="3571876"/>
          <a:ext cx="368300" cy="787400"/>
        </p:xfrm>
        <a:graphic>
          <a:graphicData uri="http://schemas.openxmlformats.org/presentationml/2006/ole">
            <p:oleObj spid="_x0000_s24578" name="Rovnice" r:id="rId3" imgW="368280" imgH="78732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4643438" y="4714884"/>
            <a:ext cx="3500462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Vypíšeme veličiny, které známe.</a:t>
            </a:r>
            <a:endParaRPr lang="cs-CZ" sz="2400" dirty="0"/>
          </a:p>
        </p:txBody>
      </p:sp>
      <p:graphicFrame>
        <p:nvGraphicFramePr>
          <p:cNvPr id="24581" name="Object 5"/>
          <p:cNvGraphicFramePr>
            <a:graphicFrameLocks noChangeAspect="1"/>
          </p:cNvGraphicFramePr>
          <p:nvPr/>
        </p:nvGraphicFramePr>
        <p:xfrm>
          <a:off x="1785918" y="4786322"/>
          <a:ext cx="368300" cy="787400"/>
        </p:xfrm>
        <a:graphic>
          <a:graphicData uri="http://schemas.openxmlformats.org/presentationml/2006/ole">
            <p:oleObj spid="_x0000_s24581" name="Rovnice" r:id="rId4" imgW="368280" imgH="78732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785786" y="2428868"/>
            <a:ext cx="7494615" cy="36972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err="1" smtClean="0">
                <a:solidFill>
                  <a:schemeClr val="tx1"/>
                </a:solidFill>
              </a:rPr>
              <a:t>L</a:t>
            </a:r>
            <a:r>
              <a:rPr lang="cs-CZ" baseline="-25000" dirty="0" err="1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 = m · </a:t>
            </a:r>
            <a:r>
              <a:rPr lang="cs-CZ" dirty="0" err="1" smtClean="0">
                <a:solidFill>
                  <a:schemeClr val="tx1"/>
                </a:solidFill>
              </a:rPr>
              <a:t>l</a:t>
            </a:r>
            <a:r>
              <a:rPr lang="cs-CZ" baseline="-25000" dirty="0" err="1" smtClean="0">
                <a:solidFill>
                  <a:schemeClr val="tx1"/>
                </a:solidFill>
              </a:rPr>
              <a:t>t</a:t>
            </a:r>
            <a:endParaRPr lang="cs-CZ" baseline="-250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err="1" smtClean="0">
                <a:solidFill>
                  <a:schemeClr val="tx1"/>
                </a:solidFill>
              </a:rPr>
              <a:t>L</a:t>
            </a:r>
            <a:r>
              <a:rPr lang="cs-CZ" baseline="-25000" dirty="0" err="1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 = 0,25 · 334000 = 83500 J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err="1" smtClean="0">
                <a:solidFill>
                  <a:schemeClr val="tx1"/>
                </a:solidFill>
              </a:rPr>
              <a:t>L</a:t>
            </a:r>
            <a:r>
              <a:rPr lang="cs-CZ" baseline="-25000" dirty="0" err="1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 = 83,5 </a:t>
            </a:r>
            <a:r>
              <a:rPr lang="cs-CZ" dirty="0" err="1" smtClean="0">
                <a:solidFill>
                  <a:schemeClr val="tx1"/>
                </a:solidFill>
              </a:rPr>
              <a:t>kJ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57884" y="1857364"/>
            <a:ext cx="300039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Napíšeme vzorec pro výpočet skupenského tepla tání.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857884" y="3143248"/>
            <a:ext cx="3000396" cy="15001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Převedeme měrné skupenské teplo varu do základních jednotek.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5857884" y="4786322"/>
            <a:ext cx="300039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Dosadíme a vypočítáme.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785786" y="2071678"/>
            <a:ext cx="4572000" cy="169706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sz="2400" dirty="0" smtClean="0"/>
              <a:t>m = 0,25 kg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sz="2400" dirty="0" err="1" smtClean="0"/>
              <a:t>l</a:t>
            </a:r>
            <a:r>
              <a:rPr lang="cs-CZ" sz="2400" baseline="-25000" dirty="0" err="1" smtClean="0"/>
              <a:t>t</a:t>
            </a:r>
            <a:r>
              <a:rPr lang="cs-CZ" sz="2400" dirty="0" smtClean="0"/>
              <a:t> = 334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sz="2400" dirty="0" err="1" smtClean="0"/>
              <a:t>L</a:t>
            </a:r>
            <a:r>
              <a:rPr lang="cs-CZ" sz="2400" baseline="-25000" dirty="0" err="1" smtClean="0"/>
              <a:t>t</a:t>
            </a:r>
            <a:r>
              <a:rPr lang="cs-CZ" sz="2400" dirty="0" smtClean="0"/>
              <a:t> = ?</a:t>
            </a:r>
            <a:endParaRPr lang="cs-CZ" sz="2400" dirty="0"/>
          </a:p>
        </p:txBody>
      </p:sp>
      <p:graphicFrame>
        <p:nvGraphicFramePr>
          <p:cNvPr id="25604" name="Object 4"/>
          <p:cNvGraphicFramePr>
            <a:graphicFrameLocks noChangeAspect="1"/>
          </p:cNvGraphicFramePr>
          <p:nvPr/>
        </p:nvGraphicFramePr>
        <p:xfrm>
          <a:off x="1785918" y="2643182"/>
          <a:ext cx="368300" cy="787400"/>
        </p:xfrm>
        <a:graphic>
          <a:graphicData uri="http://schemas.openxmlformats.org/presentationml/2006/ole">
            <p:oleObj spid="_x0000_s25604" name="Rovnice" r:id="rId3" imgW="368280" imgH="78732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2214546" y="278605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334000</a:t>
            </a:r>
            <a:endParaRPr lang="cs-CZ" sz="2400" dirty="0"/>
          </a:p>
        </p:txBody>
      </p:sp>
      <p:graphicFrame>
        <p:nvGraphicFramePr>
          <p:cNvPr id="25605" name="Object 5"/>
          <p:cNvGraphicFramePr>
            <a:graphicFrameLocks noChangeAspect="1"/>
          </p:cNvGraphicFramePr>
          <p:nvPr/>
        </p:nvGraphicFramePr>
        <p:xfrm>
          <a:off x="3500430" y="2643182"/>
          <a:ext cx="368300" cy="787400"/>
        </p:xfrm>
        <a:graphic>
          <a:graphicData uri="http://schemas.openxmlformats.org/presentationml/2006/ole">
            <p:oleObj spid="_x0000_s25605" name="Rovnice" r:id="rId4" imgW="368280" imgH="78732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3" grpId="0" animBg="1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2004, 120 s. ISBN 80-723-8210-1.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zdroje: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klipart.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1083</TotalTime>
  <Words>411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Vlnění</vt:lpstr>
      <vt:lpstr>Rovnice</vt:lpstr>
      <vt:lpstr>Základní škola a Mateřská škola Bílá Třemešná, okres Trutnov</vt:lpstr>
      <vt:lpstr>Anotace</vt:lpstr>
      <vt:lpstr>Doplň správně názvy skupenských přeměn.</vt:lpstr>
      <vt:lpstr>Tání</vt:lpstr>
      <vt:lpstr>Teplota tání</vt:lpstr>
      <vt:lpstr>Skupenské teplo tání</vt:lpstr>
      <vt:lpstr>Měrné skupenské teplo tání</vt:lpstr>
      <vt:lpstr>Příklad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120</cp:revision>
  <dcterms:created xsi:type="dcterms:W3CDTF">2013-05-10T12:01:16Z</dcterms:created>
  <dcterms:modified xsi:type="dcterms:W3CDTF">2014-03-25T09:26:23Z</dcterms:modified>
</cp:coreProperties>
</file>