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2"/>
  </p:notesMasterIdLst>
  <p:sldIdLst>
    <p:sldId id="280" r:id="rId2"/>
    <p:sldId id="262" r:id="rId3"/>
    <p:sldId id="285" r:id="rId4"/>
    <p:sldId id="281" r:id="rId5"/>
    <p:sldId id="282" r:id="rId6"/>
    <p:sldId id="283" r:id="rId7"/>
    <p:sldId id="284" r:id="rId8"/>
    <p:sldId id="286" r:id="rId9"/>
    <p:sldId id="287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Fyzikální veličiny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VY_32_INOVACE_3B_19_</a:t>
          </a:r>
          <a:r>
            <a:rPr lang="cs-CZ" sz="2000" b="0" dirty="0" err="1" smtClean="0"/>
            <a:t>Skupenske</a:t>
          </a:r>
          <a:r>
            <a:rPr lang="cs-CZ" sz="2000" b="0" dirty="0" smtClean="0"/>
            <a:t>_teplo_varu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5178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66FDD9AF-629D-4F2B-A4CB-C8E6EC915D8B}" type="presOf" srcId="{8D78E2D7-18A7-41DD-9962-57B3FE2BEBDD}" destId="{A1781B13-DE10-4169-ABDE-0384026A6B34}" srcOrd="0" destOrd="0" presId="urn:microsoft.com/office/officeart/2008/layout/VerticalCurvedList"/>
    <dgm:cxn modelId="{476D9BC4-E312-49E5-A85E-A779B997C141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8D775BCD-9750-4331-8589-9BA10BCFC593}" type="presOf" srcId="{3061F91D-8548-4FCB-A021-DD835A272F0F}" destId="{88F378EC-C3F8-47CD-AEFF-49BA634320FB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A48E6FD8-888D-4388-8A99-CB56D0C21272}" type="presOf" srcId="{F3C4A836-23AC-4E41-B6D6-51221E7E6743}" destId="{EF104B90-7E69-4918-A202-E6F91FC6E413}" srcOrd="0" destOrd="0" presId="urn:microsoft.com/office/officeart/2008/layout/VerticalCurvedList"/>
    <dgm:cxn modelId="{EB1E5AF1-44F5-4FF3-9487-66831E2AAAC3}" type="presOf" srcId="{A6F0E638-0CDE-4E1F-BB57-10C18463C623}" destId="{7DCEBD2C-792F-484E-9C96-926E03F540ED}" srcOrd="0" destOrd="1" presId="urn:microsoft.com/office/officeart/2008/layout/VerticalCurvedList"/>
    <dgm:cxn modelId="{4AF101F4-437E-4B21-AA5E-A8D85C8E8FCC}" type="presOf" srcId="{BA9EE107-A5FB-41C4-9EF1-1CC153B68B3F}" destId="{9C0CD981-713F-47B3-AE2F-2963F2684A6F}" srcOrd="0" destOrd="0" presId="urn:microsoft.com/office/officeart/2008/layout/VerticalCurvedList"/>
    <dgm:cxn modelId="{31CEF6DC-03D4-4BE7-BEAF-318E00EE23AE}" type="presOf" srcId="{60B5D622-D348-4384-9EFA-863CA4F7B7A3}" destId="{CAE44C5F-81A1-4D30-8D3F-2E663ECAC700}" srcOrd="0" destOrd="0" presId="urn:microsoft.com/office/officeart/2008/layout/VerticalCurvedList"/>
    <dgm:cxn modelId="{20BAAB03-1B5E-4799-B6DD-3D41B1CEA143}" type="presOf" srcId="{E392F34A-E55D-43D5-AEDD-49027298B816}" destId="{7DCEBD2C-792F-484E-9C96-926E03F540ED}" srcOrd="0" destOrd="0" presId="urn:microsoft.com/office/officeart/2008/layout/VerticalCurvedList"/>
    <dgm:cxn modelId="{61672AAB-E3E4-4166-B6AB-817D28230071}" type="presParOf" srcId="{9C0CD981-713F-47B3-AE2F-2963F2684A6F}" destId="{96773A7D-3367-4F53-A2D2-EA5770AFFDB3}" srcOrd="0" destOrd="0" presId="urn:microsoft.com/office/officeart/2008/layout/VerticalCurvedList"/>
    <dgm:cxn modelId="{45208CC9-237A-4F9D-8290-0183FF453FEB}" type="presParOf" srcId="{96773A7D-3367-4F53-A2D2-EA5770AFFDB3}" destId="{F31B7103-6E88-4DB9-9888-CB9E0B3FEEF8}" srcOrd="0" destOrd="0" presId="urn:microsoft.com/office/officeart/2008/layout/VerticalCurvedList"/>
    <dgm:cxn modelId="{0138BA4A-DF63-4ED4-8039-142A6D9D75C0}" type="presParOf" srcId="{F31B7103-6E88-4DB9-9888-CB9E0B3FEEF8}" destId="{F7A92DE4-3445-4B9B-AF3D-F2DA6F69C25D}" srcOrd="0" destOrd="0" presId="urn:microsoft.com/office/officeart/2008/layout/VerticalCurvedList"/>
    <dgm:cxn modelId="{1D5FEE84-AE5F-438E-9F65-81A04E9B71DF}" type="presParOf" srcId="{F31B7103-6E88-4DB9-9888-CB9E0B3FEEF8}" destId="{EF104B90-7E69-4918-A202-E6F91FC6E413}" srcOrd="1" destOrd="0" presId="urn:microsoft.com/office/officeart/2008/layout/VerticalCurvedList"/>
    <dgm:cxn modelId="{E73FBEEB-660F-4166-BDB2-321122DAA313}" type="presParOf" srcId="{F31B7103-6E88-4DB9-9888-CB9E0B3FEEF8}" destId="{F5A5022A-2B1C-4F3B-B289-BC099E9CE92F}" srcOrd="2" destOrd="0" presId="urn:microsoft.com/office/officeart/2008/layout/VerticalCurvedList"/>
    <dgm:cxn modelId="{C1AA1A3C-754C-4E99-9C44-0705339BF0A2}" type="presParOf" srcId="{F31B7103-6E88-4DB9-9888-CB9E0B3FEEF8}" destId="{F16BA6F4-95DE-4E28-BF94-6459A70C4A6D}" srcOrd="3" destOrd="0" presId="urn:microsoft.com/office/officeart/2008/layout/VerticalCurvedList"/>
    <dgm:cxn modelId="{858590C9-BBFB-44A6-BA23-B3ECD7C236E2}" type="presParOf" srcId="{96773A7D-3367-4F53-A2D2-EA5770AFFDB3}" destId="{F036299F-AF4D-4DAF-ABF5-87E8CC3FEF1B}" srcOrd="1" destOrd="0" presId="urn:microsoft.com/office/officeart/2008/layout/VerticalCurvedList"/>
    <dgm:cxn modelId="{E3925E14-92D9-4BBD-9AF8-581BB396B683}" type="presParOf" srcId="{96773A7D-3367-4F53-A2D2-EA5770AFFDB3}" destId="{40B95986-31F6-48A6-A8D8-D04AC3BEDA92}" srcOrd="2" destOrd="0" presId="urn:microsoft.com/office/officeart/2008/layout/VerticalCurvedList"/>
    <dgm:cxn modelId="{D79EFFB1-3FE5-4264-AC4F-147091254356}" type="presParOf" srcId="{40B95986-31F6-48A6-A8D8-D04AC3BEDA92}" destId="{112F553D-60C2-4CC4-948D-0369F51C4DB0}" srcOrd="0" destOrd="0" presId="urn:microsoft.com/office/officeart/2008/layout/VerticalCurvedList"/>
    <dgm:cxn modelId="{559DE3F9-997E-4F8A-9620-82B07A65FF61}" type="presParOf" srcId="{96773A7D-3367-4F53-A2D2-EA5770AFFDB3}" destId="{A1781B13-DE10-4169-ABDE-0384026A6B34}" srcOrd="3" destOrd="0" presId="urn:microsoft.com/office/officeart/2008/layout/VerticalCurvedList"/>
    <dgm:cxn modelId="{9600156E-42A9-4B1D-9FB2-12E7B23DC211}" type="presParOf" srcId="{96773A7D-3367-4F53-A2D2-EA5770AFFDB3}" destId="{65CD74A9-3E7B-49D7-95DD-EB8B72D6CA84}" srcOrd="4" destOrd="0" presId="urn:microsoft.com/office/officeart/2008/layout/VerticalCurvedList"/>
    <dgm:cxn modelId="{B0A2BCF0-94F3-4A17-A55C-0942C18E6334}" type="presParOf" srcId="{65CD74A9-3E7B-49D7-95DD-EB8B72D6CA84}" destId="{2741B69B-255D-4143-BECE-5BD9035A4FC6}" srcOrd="0" destOrd="0" presId="urn:microsoft.com/office/officeart/2008/layout/VerticalCurvedList"/>
    <dgm:cxn modelId="{082133FB-3AE4-4940-BA1C-15542FAE9BBA}" type="presParOf" srcId="{96773A7D-3367-4F53-A2D2-EA5770AFFDB3}" destId="{7DCEBD2C-792F-484E-9C96-926E03F540ED}" srcOrd="5" destOrd="0" presId="urn:microsoft.com/office/officeart/2008/layout/VerticalCurvedList"/>
    <dgm:cxn modelId="{697E254C-9DF5-4B5E-BA4C-CEE04E09690E}" type="presParOf" srcId="{96773A7D-3367-4F53-A2D2-EA5770AFFDB3}" destId="{8E391AE5-35EA-4A7F-ACFF-6E662A0BD046}" srcOrd="6" destOrd="0" presId="urn:microsoft.com/office/officeart/2008/layout/VerticalCurvedList"/>
    <dgm:cxn modelId="{1637B12A-A125-4373-AABE-6C151019EB9D}" type="presParOf" srcId="{8E391AE5-35EA-4A7F-ACFF-6E662A0BD046}" destId="{EB133F34-59A3-4639-B813-3EF5396EC28B}" srcOrd="0" destOrd="0" presId="urn:microsoft.com/office/officeart/2008/layout/VerticalCurvedList"/>
    <dgm:cxn modelId="{C00B4B0D-5977-49E0-877B-20D62B8006E0}" type="presParOf" srcId="{96773A7D-3367-4F53-A2D2-EA5770AFFDB3}" destId="{88F378EC-C3F8-47CD-AEFF-49BA634320FB}" srcOrd="7" destOrd="0" presId="urn:microsoft.com/office/officeart/2008/layout/VerticalCurvedList"/>
    <dgm:cxn modelId="{62C8B811-282E-49EF-8C11-CBD8879039D2}" type="presParOf" srcId="{96773A7D-3367-4F53-A2D2-EA5770AFFDB3}" destId="{0C1D6B2A-9239-4220-B9D4-EF24FF044C0E}" srcOrd="8" destOrd="0" presId="urn:microsoft.com/office/officeart/2008/layout/VerticalCurvedList"/>
    <dgm:cxn modelId="{910B3D7E-20C7-4719-89C1-B35DCF9B8EE8}" type="presParOf" srcId="{0C1D6B2A-9239-4220-B9D4-EF24FF044C0E}" destId="{A6FEC19F-0F90-4EC7-BB21-E0ADFEFFA617}" srcOrd="0" destOrd="0" presId="urn:microsoft.com/office/officeart/2008/layout/VerticalCurvedList"/>
    <dgm:cxn modelId="{4075191F-465B-4BC7-8DFD-B21259028D82}" type="presParOf" srcId="{96773A7D-3367-4F53-A2D2-EA5770AFFDB3}" destId="{CAE44C5F-81A1-4D30-8D3F-2E663ECAC700}" srcOrd="9" destOrd="0" presId="urn:microsoft.com/office/officeart/2008/layout/VerticalCurvedList"/>
    <dgm:cxn modelId="{73B8740F-7840-49D2-A4BA-D672B6019620}" type="presParOf" srcId="{96773A7D-3367-4F53-A2D2-EA5770AFFDB3}" destId="{053E2699-E7D5-4B6C-A824-2ED732C32228}" srcOrd="10" destOrd="0" presId="urn:microsoft.com/office/officeart/2008/layout/VerticalCurvedList"/>
    <dgm:cxn modelId="{72AF21EF-6744-4EB0-AD98-84756C6A3AC3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Simona Lehrausová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Fyzikální veličiny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71640"/>
          <a:ext cx="5849872" cy="6013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VY_32_INOVACE_3B_19_</a:t>
          </a:r>
          <a:r>
            <a:rPr lang="cs-CZ" sz="2000" b="0" kern="1200" dirty="0" err="1" smtClean="0"/>
            <a:t>Skupenske</a:t>
          </a:r>
          <a:r>
            <a:rPr lang="cs-CZ" sz="2000" b="0" kern="1200" dirty="0" smtClean="0"/>
            <a:t>_teplo_varu</a:t>
          </a:r>
          <a:endParaRPr lang="cs-CZ" sz="2000" kern="1200" dirty="0" smtClean="0"/>
        </a:p>
      </dsp:txBody>
      <dsp:txXfrm>
        <a:off x="301774" y="2471640"/>
        <a:ext cx="5849872" cy="601335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3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5.bin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2235776306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2675466"/>
            <a:ext cx="8572559" cy="3682491"/>
          </a:xfrm>
        </p:spPr>
        <p:txBody>
          <a:bodyPr>
            <a:normAutofit fontScale="92500" lnSpcReduction="1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Předmět: Fyzika.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Věková skupina: 8. ročník ZŠ.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Časová dotace: 30 minut.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Popis: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slouží k výkladu téma Skupenské teplo varu: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Snímek </a:t>
            </a:r>
            <a:r>
              <a:rPr lang="cs-CZ" dirty="0" smtClean="0">
                <a:solidFill>
                  <a:schemeClr val="tx1"/>
                </a:solidFill>
              </a:rPr>
              <a:t>3: opakování skupenských přeměn. Žáci mají za úkol doplnit názvy skupenských přeměn. Po kliknutí se jednotlivé názvy postupně objevují.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4 – 7: výklad.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Snímek 8: příklad na procvičení. Snímek je postupně animován tak, aby byl zřejmý postup řešení příkladu.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obsahuje 9 stránek a je určen k interaktivní výuce.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správně názvy skupenských přeměn.</a:t>
            </a:r>
            <a:endParaRPr lang="cs-CZ" dirty="0"/>
          </a:p>
        </p:txBody>
      </p:sp>
      <p:pic>
        <p:nvPicPr>
          <p:cNvPr id="23559" name="Picture 7" descr="C:\Users\msi\AppData\Local\Microsoft\Windows\Temporary Internet Files\Content.IE5\PKML8IXM\MP90040288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3786190"/>
            <a:ext cx="1547823" cy="1160868"/>
          </a:xfrm>
          <a:prstGeom prst="rect">
            <a:avLst/>
          </a:prstGeom>
          <a:noFill/>
        </p:spPr>
      </p:pic>
      <p:pic>
        <p:nvPicPr>
          <p:cNvPr id="23560" name="Picture 8" descr="C:\Users\msi\AppData\Local\Microsoft\Windows\Temporary Internet Files\Content.IE5\PKML8IXM\MP90040001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3786190"/>
            <a:ext cx="1714512" cy="1142562"/>
          </a:xfrm>
          <a:prstGeom prst="rect">
            <a:avLst/>
          </a:prstGeom>
          <a:noFill/>
        </p:spPr>
      </p:pic>
      <p:pic>
        <p:nvPicPr>
          <p:cNvPr id="23561" name="Picture 9" descr="C:\Users\msi\AppData\Local\Microsoft\Windows\Temporary Internet Files\Content.IE5\PKML8IXM\MC90019645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00826" y="3786190"/>
            <a:ext cx="1357322" cy="1191495"/>
          </a:xfrm>
          <a:prstGeom prst="rect">
            <a:avLst/>
          </a:prstGeom>
          <a:noFill/>
        </p:spPr>
      </p:pic>
      <p:sp>
        <p:nvSpPr>
          <p:cNvPr id="16" name="Zahnutá šipka dolů 15"/>
          <p:cNvSpPr/>
          <p:nvPr/>
        </p:nvSpPr>
        <p:spPr>
          <a:xfrm>
            <a:off x="1785918" y="3214686"/>
            <a:ext cx="2428892" cy="571504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lů 16"/>
          <p:cNvSpPr/>
          <p:nvPr/>
        </p:nvSpPr>
        <p:spPr>
          <a:xfrm>
            <a:off x="4714876" y="3214686"/>
            <a:ext cx="2428892" cy="571504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Zahnutá šipka dolů 17"/>
          <p:cNvSpPr/>
          <p:nvPr/>
        </p:nvSpPr>
        <p:spPr>
          <a:xfrm rot="10800000">
            <a:off x="4643438" y="4929198"/>
            <a:ext cx="2428892" cy="571504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Zahnutá šipka dolů 18"/>
          <p:cNvSpPr/>
          <p:nvPr/>
        </p:nvSpPr>
        <p:spPr>
          <a:xfrm rot="10800000">
            <a:off x="1785918" y="4929198"/>
            <a:ext cx="2428892" cy="571504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Zahnutá šipka dolů 19"/>
          <p:cNvSpPr/>
          <p:nvPr/>
        </p:nvSpPr>
        <p:spPr>
          <a:xfrm rot="10800000">
            <a:off x="1500166" y="5429264"/>
            <a:ext cx="6000792" cy="785818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Zahnutá šipka dolů 20"/>
          <p:cNvSpPr/>
          <p:nvPr/>
        </p:nvSpPr>
        <p:spPr>
          <a:xfrm>
            <a:off x="1500166" y="2428868"/>
            <a:ext cx="6000792" cy="785818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285984" y="2786058"/>
            <a:ext cx="1714512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857752" y="2786058"/>
            <a:ext cx="1714512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3643306" y="2000240"/>
            <a:ext cx="1714512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357422" y="5572140"/>
            <a:ext cx="1714512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857752" y="5572140"/>
            <a:ext cx="1714512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3571868" y="6286520"/>
            <a:ext cx="1714512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2285984" y="2786058"/>
            <a:ext cx="1714512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tání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2357422" y="5572140"/>
            <a:ext cx="1714512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tuhnutí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4857752" y="2786058"/>
            <a:ext cx="1714512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vypařování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4857752" y="5572140"/>
            <a:ext cx="1714512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kapalnění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3643306" y="2000240"/>
            <a:ext cx="1714512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sublimace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3571868" y="6286520"/>
            <a:ext cx="1714512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desublimace</a:t>
            </a:r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85785" y="2675467"/>
            <a:ext cx="7494615" cy="3450696"/>
          </a:xfrm>
        </p:spPr>
        <p:txBody>
          <a:bodyPr/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Var je zvláštní případ vypařování.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Při varu se kapalina vypařuje v celém svém objemu (ne jen na povrchu).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Var</a:t>
            </a:r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85785" y="2675467"/>
            <a:ext cx="7494615" cy="3450696"/>
          </a:xfrm>
        </p:spPr>
        <p:txBody>
          <a:bodyPr/>
          <a:lstStyle/>
          <a:p>
            <a:pPr>
              <a:buClr>
                <a:schemeClr val="tx1"/>
              </a:buClr>
              <a:buNone/>
            </a:pPr>
            <a:r>
              <a:rPr lang="cs-CZ" dirty="0" smtClean="0">
                <a:solidFill>
                  <a:schemeClr val="tx1"/>
                </a:solidFill>
              </a:rPr>
              <a:t>= teplota, při které dochází k varu.</a:t>
            </a:r>
          </a:p>
          <a:p>
            <a:pPr>
              <a:buClr>
                <a:schemeClr val="tx1"/>
              </a:buCl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Závisí na:</a:t>
            </a:r>
          </a:p>
          <a:p>
            <a:pPr lvl="1">
              <a:buClr>
                <a:schemeClr val="tx1"/>
              </a:buClr>
              <a:buFont typeface="Wingdings" pitchFamily="2" charset="2"/>
              <a:buChar char="ü"/>
            </a:pPr>
            <a:r>
              <a:rPr lang="cs-CZ" dirty="0" smtClean="0">
                <a:solidFill>
                  <a:schemeClr val="tx1"/>
                </a:solidFill>
              </a:rPr>
              <a:t>chemickém složení látky,</a:t>
            </a:r>
          </a:p>
          <a:p>
            <a:pPr lvl="1">
              <a:buClr>
                <a:schemeClr val="tx1"/>
              </a:buClr>
              <a:buFont typeface="Wingdings" pitchFamily="2" charset="2"/>
              <a:buChar char="ü"/>
            </a:pPr>
            <a:r>
              <a:rPr lang="cs-CZ" dirty="0" smtClean="0">
                <a:solidFill>
                  <a:schemeClr val="tx1"/>
                </a:solidFill>
              </a:rPr>
              <a:t>tlaku vzduchu nad jejím povrchem.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Teplota varu</a:t>
            </a:r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85785" y="2675467"/>
            <a:ext cx="7494615" cy="3450696"/>
          </a:xfrm>
        </p:spPr>
        <p:txBody>
          <a:bodyPr/>
          <a:lstStyle/>
          <a:p>
            <a:pPr>
              <a:buClr>
                <a:schemeClr val="tx1"/>
              </a:buClr>
              <a:buNone/>
            </a:pPr>
            <a:r>
              <a:rPr lang="cs-CZ" dirty="0" smtClean="0">
                <a:solidFill>
                  <a:schemeClr val="tx1"/>
                </a:solidFill>
              </a:rPr>
              <a:t>= teplo, které musíme dodat kapalině, abychom ji při teplotě varu přeměnili na plyn.</a:t>
            </a:r>
          </a:p>
          <a:p>
            <a:pPr>
              <a:buClr>
                <a:schemeClr val="tx1"/>
              </a:buCl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Značíme: </a:t>
            </a:r>
            <a:r>
              <a:rPr lang="cs-CZ" i="1" dirty="0" smtClean="0">
                <a:solidFill>
                  <a:schemeClr val="tx1"/>
                </a:solidFill>
              </a:rPr>
              <a:t>L</a:t>
            </a:r>
            <a:r>
              <a:rPr lang="cs-CZ" i="1" baseline="-25000" dirty="0" smtClean="0">
                <a:solidFill>
                  <a:schemeClr val="tx1"/>
                </a:solidFill>
              </a:rPr>
              <a:t>V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endParaRPr lang="cs-CZ" i="1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Jednotky: J (joule)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Skupenské teplo varu</a:t>
            </a:r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85785" y="2675467"/>
            <a:ext cx="7494615" cy="3450696"/>
          </a:xfrm>
        </p:spPr>
        <p:txBody>
          <a:bodyPr>
            <a:normAutofit lnSpcReduction="10000"/>
          </a:bodyPr>
          <a:lstStyle/>
          <a:p>
            <a:pPr>
              <a:buClr>
                <a:schemeClr val="tx1"/>
              </a:buClr>
              <a:buNone/>
            </a:pPr>
            <a:r>
              <a:rPr lang="cs-CZ" dirty="0" smtClean="0">
                <a:solidFill>
                  <a:schemeClr val="tx1"/>
                </a:solidFill>
              </a:rPr>
              <a:t>= teplo, které musíme dodat 1 kg kapaliny, abychom ji při teplotě varu přeměnili na plyn.</a:t>
            </a:r>
          </a:p>
          <a:p>
            <a:pPr>
              <a:buClr>
                <a:schemeClr val="tx1"/>
              </a:buCl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Značíme: </a:t>
            </a:r>
            <a:r>
              <a:rPr lang="cs-CZ" i="1" dirty="0" smtClean="0">
                <a:solidFill>
                  <a:schemeClr val="tx1"/>
                </a:solidFill>
              </a:rPr>
              <a:t>l</a:t>
            </a:r>
            <a:r>
              <a:rPr lang="cs-CZ" i="1" baseline="-25000" dirty="0" smtClean="0">
                <a:solidFill>
                  <a:schemeClr val="tx1"/>
                </a:solidFill>
              </a:rPr>
              <a:t>V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endParaRPr lang="cs-CZ" i="1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Jednotky: 	  (joule na kilogram)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Platí: </a:t>
            </a:r>
            <a:r>
              <a:rPr lang="cs-CZ" i="1" dirty="0" smtClean="0">
                <a:solidFill>
                  <a:schemeClr val="tx1"/>
                </a:solidFill>
              </a:rPr>
              <a:t>L</a:t>
            </a:r>
            <a:r>
              <a:rPr lang="cs-CZ" i="1" baseline="-25000" dirty="0" smtClean="0">
                <a:solidFill>
                  <a:schemeClr val="tx1"/>
                </a:solidFill>
              </a:rPr>
              <a:t>V</a:t>
            </a:r>
            <a:r>
              <a:rPr lang="cs-CZ" i="1" dirty="0" smtClean="0">
                <a:solidFill>
                  <a:schemeClr val="tx1"/>
                </a:solidFill>
              </a:rPr>
              <a:t> = m · l</a:t>
            </a:r>
            <a:r>
              <a:rPr lang="cs-CZ" i="1" baseline="-25000" dirty="0" smtClean="0">
                <a:solidFill>
                  <a:schemeClr val="tx1"/>
                </a:solidFill>
              </a:rPr>
              <a:t>V</a:t>
            </a:r>
            <a:endParaRPr lang="cs-CZ" i="1" baseline="-25000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Měrné skupenské teplo varu</a:t>
            </a:r>
            <a:endParaRPr lang="cs-CZ" dirty="0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2428860" y="4500570"/>
          <a:ext cx="368300" cy="787400"/>
        </p:xfrm>
        <a:graphic>
          <a:graphicData uri="http://schemas.openxmlformats.org/presentationml/2006/ole">
            <p:oleObj spid="_x0000_s22531" name="Rovnice" r:id="rId3" imgW="368280" imgH="787320" progId="Equation.3">
              <p:embed/>
            </p:oleObj>
          </a:graphicData>
        </a:graphic>
      </p:graphicFrame>
      <p:cxnSp>
        <p:nvCxnSpPr>
          <p:cNvPr id="8" name="Přímá spojovací šipka 7"/>
          <p:cNvCxnSpPr/>
          <p:nvPr/>
        </p:nvCxnSpPr>
        <p:spPr>
          <a:xfrm rot="10800000">
            <a:off x="2571736" y="5786454"/>
            <a:ext cx="357190" cy="214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500298" y="6000768"/>
            <a:ext cx="1714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hmotnost</a:t>
            </a:r>
            <a:endParaRPr lang="cs-CZ" sz="24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5" name="Zástupný symbol pro obsah 1"/>
          <p:cNvSpPr>
            <a:spLocks noGrp="1"/>
          </p:cNvSpPr>
          <p:nvPr>
            <p:ph idx="1"/>
          </p:nvPr>
        </p:nvSpPr>
        <p:spPr>
          <a:xfrm>
            <a:off x="785786" y="2428868"/>
            <a:ext cx="7494615" cy="369729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Clr>
                <a:schemeClr val="tx1"/>
              </a:buClr>
              <a:buNone/>
            </a:pPr>
            <a:r>
              <a:rPr lang="cs-CZ" dirty="0" smtClean="0">
                <a:solidFill>
                  <a:schemeClr val="tx1"/>
                </a:solidFill>
              </a:rPr>
              <a:t>Jaké teplo se spotřebuje na vyvaření 0,25 litrů vody, jestliže měrné skupenské teplo vody je 2256	?</a:t>
            </a:r>
          </a:p>
          <a:p>
            <a:pPr>
              <a:lnSpc>
                <a:spcPct val="150000"/>
              </a:lnSpc>
              <a:buClr>
                <a:schemeClr val="tx1"/>
              </a:buClr>
              <a:buNone/>
            </a:pPr>
            <a:r>
              <a:rPr lang="cs-CZ" dirty="0" smtClean="0">
                <a:solidFill>
                  <a:schemeClr val="tx1"/>
                </a:solidFill>
              </a:rPr>
              <a:t>V = 0,25 l</a:t>
            </a:r>
          </a:p>
          <a:p>
            <a:pPr>
              <a:lnSpc>
                <a:spcPct val="150000"/>
              </a:lnSpc>
              <a:buClr>
                <a:schemeClr val="tx1"/>
              </a:buClr>
              <a:buNone/>
            </a:pPr>
            <a:r>
              <a:rPr lang="cs-CZ" dirty="0" smtClean="0">
                <a:solidFill>
                  <a:schemeClr val="tx1"/>
                </a:solidFill>
              </a:rPr>
              <a:t>l</a:t>
            </a:r>
            <a:r>
              <a:rPr lang="cs-CZ" baseline="-25000" dirty="0" smtClean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 = 2256</a:t>
            </a:r>
          </a:p>
          <a:p>
            <a:pPr>
              <a:lnSpc>
                <a:spcPct val="150000"/>
              </a:lnSpc>
              <a:buClr>
                <a:schemeClr val="tx1"/>
              </a:buClr>
              <a:buNone/>
            </a:pPr>
            <a:r>
              <a:rPr lang="cs-CZ" dirty="0" smtClean="0">
                <a:solidFill>
                  <a:schemeClr val="tx1"/>
                </a:solidFill>
              </a:rPr>
              <a:t>L</a:t>
            </a:r>
            <a:r>
              <a:rPr lang="cs-CZ" baseline="-25000" dirty="0" smtClean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 = ?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24578" name="Object 2"/>
          <p:cNvGraphicFramePr>
            <a:graphicFrameLocks noChangeAspect="1"/>
          </p:cNvGraphicFramePr>
          <p:nvPr/>
        </p:nvGraphicFramePr>
        <p:xfrm>
          <a:off x="6858016" y="3000372"/>
          <a:ext cx="368300" cy="787400"/>
        </p:xfrm>
        <a:graphic>
          <a:graphicData uri="http://schemas.openxmlformats.org/presentationml/2006/ole">
            <p:oleObj spid="_x0000_s24578" name="Rovnice" r:id="rId3" imgW="368280" imgH="787320" progId="Equation.3">
              <p:embed/>
            </p:oleObj>
          </a:graphicData>
        </a:graphic>
      </p:graphicFrame>
      <p:sp>
        <p:nvSpPr>
          <p:cNvPr id="7" name="Obdélník 6"/>
          <p:cNvSpPr/>
          <p:nvPr/>
        </p:nvSpPr>
        <p:spPr>
          <a:xfrm>
            <a:off x="4643438" y="3857628"/>
            <a:ext cx="3500462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Vypíšeme veličiny, které známe.</a:t>
            </a:r>
            <a:endParaRPr lang="cs-CZ" sz="2400" dirty="0"/>
          </a:p>
        </p:txBody>
      </p:sp>
      <p:graphicFrame>
        <p:nvGraphicFramePr>
          <p:cNvPr id="24580" name="Object 4"/>
          <p:cNvGraphicFramePr>
            <a:graphicFrameLocks noChangeAspect="1"/>
          </p:cNvGraphicFramePr>
          <p:nvPr/>
        </p:nvGraphicFramePr>
        <p:xfrm>
          <a:off x="2000233" y="4214818"/>
          <a:ext cx="368300" cy="787400"/>
        </p:xfrm>
        <a:graphic>
          <a:graphicData uri="http://schemas.openxmlformats.org/presentationml/2006/ole">
            <p:oleObj spid="_x0000_s24580" name="Rovnice" r:id="rId4" imgW="368280" imgH="78732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1"/>
          <p:cNvSpPr>
            <a:spLocks noGrp="1"/>
          </p:cNvSpPr>
          <p:nvPr>
            <p:ph idx="1"/>
          </p:nvPr>
        </p:nvSpPr>
        <p:spPr>
          <a:xfrm>
            <a:off x="785786" y="2428868"/>
            <a:ext cx="7494615" cy="3697295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buClr>
                <a:schemeClr val="tx1"/>
              </a:buClr>
              <a:buNone/>
            </a:pPr>
            <a:r>
              <a:rPr lang="cs-CZ" dirty="0" smtClean="0">
                <a:solidFill>
                  <a:schemeClr val="tx1"/>
                </a:solidFill>
              </a:rPr>
              <a:t>V = 0,25 l</a:t>
            </a:r>
          </a:p>
          <a:p>
            <a:pPr>
              <a:lnSpc>
                <a:spcPct val="150000"/>
              </a:lnSpc>
              <a:buClr>
                <a:schemeClr val="tx1"/>
              </a:buClr>
              <a:buNone/>
            </a:pPr>
            <a:r>
              <a:rPr lang="cs-CZ" dirty="0" smtClean="0">
                <a:solidFill>
                  <a:schemeClr val="tx1"/>
                </a:solidFill>
              </a:rPr>
              <a:t>l</a:t>
            </a:r>
            <a:r>
              <a:rPr lang="cs-CZ" baseline="-25000" dirty="0" smtClean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 = 2256</a:t>
            </a:r>
          </a:p>
          <a:p>
            <a:pPr>
              <a:lnSpc>
                <a:spcPct val="150000"/>
              </a:lnSpc>
              <a:buClr>
                <a:schemeClr val="tx1"/>
              </a:buClr>
              <a:buNone/>
            </a:pPr>
            <a:r>
              <a:rPr lang="cs-CZ" dirty="0" smtClean="0">
                <a:solidFill>
                  <a:schemeClr val="tx1"/>
                </a:solidFill>
              </a:rPr>
              <a:t>L</a:t>
            </a:r>
            <a:r>
              <a:rPr lang="cs-CZ" baseline="-25000" dirty="0" smtClean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 = ?</a:t>
            </a:r>
          </a:p>
          <a:p>
            <a:pPr>
              <a:lnSpc>
                <a:spcPct val="150000"/>
              </a:lnSpc>
              <a:buClr>
                <a:schemeClr val="tx1"/>
              </a:buCl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  <a:buClr>
                <a:schemeClr val="tx1"/>
              </a:buClr>
              <a:buNone/>
            </a:pPr>
            <a:r>
              <a:rPr lang="cs-CZ" dirty="0" smtClean="0">
                <a:solidFill>
                  <a:schemeClr val="tx1"/>
                </a:solidFill>
              </a:rPr>
              <a:t>L</a:t>
            </a:r>
            <a:r>
              <a:rPr lang="cs-CZ" baseline="-25000" dirty="0" smtClean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 = m · l</a:t>
            </a:r>
            <a:r>
              <a:rPr lang="cs-CZ" baseline="-25000" dirty="0" smtClean="0">
                <a:solidFill>
                  <a:schemeClr val="tx1"/>
                </a:solidFill>
              </a:rPr>
              <a:t>V</a:t>
            </a:r>
          </a:p>
          <a:p>
            <a:pPr>
              <a:lnSpc>
                <a:spcPct val="150000"/>
              </a:lnSpc>
              <a:buClr>
                <a:schemeClr val="tx1"/>
              </a:buClr>
              <a:buNone/>
            </a:pPr>
            <a:r>
              <a:rPr lang="cs-CZ" dirty="0" smtClean="0">
                <a:solidFill>
                  <a:schemeClr val="tx1"/>
                </a:solidFill>
              </a:rPr>
              <a:t>L</a:t>
            </a:r>
            <a:r>
              <a:rPr lang="cs-CZ" baseline="-25000" dirty="0" smtClean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 = 564 </a:t>
            </a:r>
            <a:r>
              <a:rPr lang="cs-CZ" dirty="0" err="1" smtClean="0">
                <a:solidFill>
                  <a:schemeClr val="tx1"/>
                </a:solidFill>
              </a:rPr>
              <a:t>kJ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25602" name="Object 2"/>
          <p:cNvGraphicFramePr>
            <a:graphicFrameLocks noChangeAspect="1"/>
          </p:cNvGraphicFramePr>
          <p:nvPr/>
        </p:nvGraphicFramePr>
        <p:xfrm>
          <a:off x="1928794" y="3000372"/>
          <a:ext cx="368300" cy="787400"/>
        </p:xfrm>
        <a:graphic>
          <a:graphicData uri="http://schemas.openxmlformats.org/presentationml/2006/ole">
            <p:oleObj spid="_x0000_s25602" name="Rovnice" r:id="rId3" imgW="368280" imgH="787320" progId="Equation.3">
              <p:embed/>
            </p:oleObj>
          </a:graphicData>
        </a:graphic>
      </p:graphicFrame>
      <p:sp>
        <p:nvSpPr>
          <p:cNvPr id="7" name="Obdélník 6"/>
          <p:cNvSpPr/>
          <p:nvPr/>
        </p:nvSpPr>
        <p:spPr>
          <a:xfrm>
            <a:off x="5857884" y="1857364"/>
            <a:ext cx="300039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Napíšeme vzorec pro výpočet skupenského tepla varu.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5857884" y="3071810"/>
            <a:ext cx="300039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 objemu vody určíme její hmotnost.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85984" y="2500306"/>
            <a:ext cx="25003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 = 0,25 kg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5857884" y="4286256"/>
            <a:ext cx="3000396" cy="15001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Převedeme měrné skupenské teplo varu do základních jednotek.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85984" y="3143248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 2256000</a:t>
            </a:r>
            <a:endParaRPr lang="cs-CZ" sz="2400" dirty="0"/>
          </a:p>
        </p:txBody>
      </p:sp>
      <p:graphicFrame>
        <p:nvGraphicFramePr>
          <p:cNvPr id="25603" name="Object 3"/>
          <p:cNvGraphicFramePr>
            <a:graphicFrameLocks noChangeAspect="1"/>
          </p:cNvGraphicFramePr>
          <p:nvPr/>
        </p:nvGraphicFramePr>
        <p:xfrm>
          <a:off x="3714744" y="3000372"/>
          <a:ext cx="368300" cy="787400"/>
        </p:xfrm>
        <a:graphic>
          <a:graphicData uri="http://schemas.openxmlformats.org/presentationml/2006/ole">
            <p:oleObj spid="_x0000_s25603" name="Rovnice" r:id="rId4" imgW="368280" imgH="787320" progId="Equation.3">
              <p:embed/>
            </p:oleObj>
          </a:graphicData>
        </a:graphic>
      </p:graphicFrame>
      <p:sp>
        <p:nvSpPr>
          <p:cNvPr id="13" name="Obdélník 12"/>
          <p:cNvSpPr/>
          <p:nvPr/>
        </p:nvSpPr>
        <p:spPr>
          <a:xfrm>
            <a:off x="5857884" y="5929330"/>
            <a:ext cx="3000396" cy="7858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Dosadíme a vypočítáme.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071670" y="4857760"/>
            <a:ext cx="4000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 0,25 · 2256000 = 564000J</a:t>
            </a:r>
            <a:endParaRPr lang="cs-CZ" sz="24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/>
      <p:bldP spid="10" grpId="0" animBg="1"/>
      <p:bldP spid="11" grpId="0"/>
      <p:bldP spid="13" grpId="0" animBg="1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1"/>
                </a:solidFill>
              </a:rPr>
              <a:t>Použitá literatura:</a:t>
            </a:r>
          </a:p>
          <a:p>
            <a:pPr lvl="1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RAUNER, Karel. </a:t>
            </a:r>
            <a:r>
              <a:rPr lang="cs-CZ" sz="1400" i="1" dirty="0" smtClean="0">
                <a:solidFill>
                  <a:schemeClr val="tx1"/>
                </a:solidFill>
              </a:rPr>
              <a:t>Fyzika 6: učebnice pro základní školy a víceletá gymnázia</a:t>
            </a:r>
            <a:r>
              <a:rPr lang="cs-CZ" sz="1400" dirty="0" smtClean="0">
                <a:solidFill>
                  <a:schemeClr val="tx1"/>
                </a:solidFill>
              </a:rPr>
              <a:t>. 1. </a:t>
            </a:r>
            <a:r>
              <a:rPr lang="cs-CZ" sz="1400" dirty="0" err="1" smtClean="0">
                <a:solidFill>
                  <a:schemeClr val="tx1"/>
                </a:solidFill>
              </a:rPr>
              <a:t>vyd</a:t>
            </a:r>
            <a:r>
              <a:rPr lang="cs-CZ" sz="1400" dirty="0" smtClean="0">
                <a:solidFill>
                  <a:schemeClr val="tx1"/>
                </a:solidFill>
              </a:rPr>
              <a:t>. Plzeň: </a:t>
            </a:r>
            <a:r>
              <a:rPr lang="cs-CZ" sz="1400" dirty="0" err="1" smtClean="0">
                <a:solidFill>
                  <a:schemeClr val="tx1"/>
                </a:solidFill>
              </a:rPr>
              <a:t>Fraus</a:t>
            </a:r>
            <a:r>
              <a:rPr lang="cs-CZ" sz="1400" dirty="0" smtClean="0">
                <a:solidFill>
                  <a:schemeClr val="tx1"/>
                </a:solidFill>
              </a:rPr>
              <a:t>, 2004, 120 s. ISBN 80-723-8210-1. 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1"/>
                </a:solidFill>
              </a:rPr>
              <a:t>Jiné zdroje:</a:t>
            </a:r>
          </a:p>
          <a:p>
            <a:pPr lvl="1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Galerie MS Office klipart.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1067</TotalTime>
  <Words>378</Words>
  <Application>Microsoft Office PowerPoint</Application>
  <PresentationFormat>Předvádění na obrazovce (4:3)</PresentationFormat>
  <Paragraphs>81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Vlnění</vt:lpstr>
      <vt:lpstr>Rovnice</vt:lpstr>
      <vt:lpstr>Základní škola a Mateřská škola Bílá Třemešná, okres Trutnov</vt:lpstr>
      <vt:lpstr>Anotace</vt:lpstr>
      <vt:lpstr>Doplň správně názvy skupenských přeměn.</vt:lpstr>
      <vt:lpstr>Var</vt:lpstr>
      <vt:lpstr>Teplota varu</vt:lpstr>
      <vt:lpstr>Skupenské teplo varu</vt:lpstr>
      <vt:lpstr>Měrné skupenské teplo varu</vt:lpstr>
      <vt:lpstr>Příklad</vt:lpstr>
      <vt:lpstr>Snímek 9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117</cp:revision>
  <dcterms:created xsi:type="dcterms:W3CDTF">2013-05-10T12:01:16Z</dcterms:created>
  <dcterms:modified xsi:type="dcterms:W3CDTF">2014-03-25T09:23:20Z</dcterms:modified>
</cp:coreProperties>
</file>