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5"/>
  </p:notesMasterIdLst>
  <p:sldIdLst>
    <p:sldId id="256" r:id="rId2"/>
    <p:sldId id="262" r:id="rId3"/>
    <p:sldId id="274" r:id="rId4"/>
    <p:sldId id="273" r:id="rId5"/>
    <p:sldId id="282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565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Fyzikální veličiny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</a:t>
          </a:r>
          <a:r>
            <a:rPr lang="cs-CZ" sz="2000" b="1" smtClean="0"/>
            <a:t>: </a:t>
          </a:r>
          <a:r>
            <a:rPr lang="cs-CZ" sz="2000" b="0" smtClean="0"/>
            <a:t>VY_32_INOVACE_3B_20_</a:t>
          </a:r>
          <a:r>
            <a:rPr lang="cs-CZ" sz="2000" b="0" dirty="0" err="1" smtClean="0"/>
            <a:t>Mereni</a:t>
          </a:r>
          <a:r>
            <a:rPr lang="cs-CZ" sz="2000" b="0" dirty="0" smtClean="0"/>
            <a:t>_teploty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Simona Lehrausová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Fyzikální veličiny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VY_32_INOVACE_Měření času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e/ec/20050501_1315_2558-Bimetall-Zeigerthermometer.jpg" TargetMode="External"/><Relationship Id="rId2" Type="http://schemas.openxmlformats.org/officeDocument/2006/relationships/hyperlink" Target="http://upload.wikimedia.org/wikipedia/commons/9/93/Clinical_thermometer_38.7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2235776306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2675467"/>
            <a:ext cx="8429683" cy="3450696"/>
          </a:xfrm>
        </p:spPr>
        <p:txBody>
          <a:bodyPr>
            <a:normAutofit fontScale="85000" lnSpcReduction="10000"/>
          </a:bodyPr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Předmět: Fyzika.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Věková skupina: 6. ročník ZŠ.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Časová dotace: 25 minut.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Popis:</a:t>
            </a:r>
          </a:p>
          <a:p>
            <a:pPr lvl="1"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slouží k výkladu téma Měření </a:t>
            </a:r>
            <a:r>
              <a:rPr lang="cs-CZ" dirty="0" smtClean="0">
                <a:solidFill>
                  <a:schemeClr val="tx1"/>
                </a:solidFill>
              </a:rPr>
              <a:t>teploty:</a:t>
            </a:r>
            <a:endParaRPr lang="cs-CZ" dirty="0" smtClean="0">
              <a:solidFill>
                <a:schemeClr val="tx1"/>
              </a:solidFill>
            </a:endParaRP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Snímek 3: opakování poznatků o teplotě.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4 – 7: výklad.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8 – 12: závěrečné opakování. Žáci mají za úkol zodpovědět otázky. Na výběr mají ze třech možností, z nichž jedna je správná. Pokud vyberou špatně, objeví se zamračený obličej. Odpoví-li správně, objeví se usměvavý obličej.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obsahuje 13 stránek a je určen k interaktivní výuce.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6724860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už víme o teplotě?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714612" y="3143248"/>
            <a:ext cx="5214974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400" dirty="0" smtClean="0"/>
              <a:t>Teplota je …………………..</a:t>
            </a:r>
          </a:p>
          <a:p>
            <a:pPr>
              <a:spcAft>
                <a:spcPts val="1200"/>
              </a:spcAft>
            </a:pPr>
            <a:r>
              <a:rPr lang="cs-CZ" sz="2400" dirty="0" smtClean="0"/>
              <a:t>Značíme ji …………..</a:t>
            </a:r>
          </a:p>
          <a:p>
            <a:pPr>
              <a:spcAft>
                <a:spcPts val="1200"/>
              </a:spcAft>
            </a:pPr>
            <a:r>
              <a:rPr lang="cs-CZ" sz="2400" dirty="0" smtClean="0"/>
              <a:t>Základní jednotka teploty je ………..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27431" y="3071810"/>
            <a:ext cx="25003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fyzikální veličina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14810" y="3571876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t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16216" y="4059576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°C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8" name="Obrázek 7" descr="otaznik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786" y="2285992"/>
            <a:ext cx="1759979" cy="33480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Měření teploty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Laboratorní teploměr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Rtuťový teploměr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Lihový teploměr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Bimetalový teploměr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Digitální teploměr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Teploměr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615496" y="2500306"/>
            <a:ext cx="4528504" cy="3744416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5500694" y="5929330"/>
            <a:ext cx="278608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dirty="0" smtClean="0"/>
              <a:t>Obr. 1: Rtuťový teploměr</a:t>
            </a:r>
            <a:endParaRPr lang="cs-CZ" sz="11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00694" y="6286520"/>
            <a:ext cx="250033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dirty="0" smtClean="0"/>
              <a:t>Obr. 2: Bimetalový teploměr</a:t>
            </a:r>
            <a:endParaRPr lang="cs-CZ" sz="1100" dirty="0"/>
          </a:p>
        </p:txBody>
      </p:sp>
      <p:pic>
        <p:nvPicPr>
          <p:cNvPr id="11" name="Obrázek 10" descr="Clinical_thermometer_38.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29124" y="2857496"/>
            <a:ext cx="4802736" cy="297393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6965275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9" grpId="1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b="1" u="sng" dirty="0" smtClean="0">
                <a:solidFill>
                  <a:schemeClr val="tx1"/>
                </a:solidFill>
              </a:rPr>
              <a:t>Rozsah teploměru </a:t>
            </a:r>
            <a:r>
              <a:rPr lang="cs-CZ" dirty="0" smtClean="0">
                <a:solidFill>
                  <a:schemeClr val="tx1"/>
                </a:solidFill>
              </a:rPr>
              <a:t>– vyjadřuje oblast teplot, kterou 	můžu teploměrem měřit.</a:t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Rtuťové teploměry: -38,8 °C až 357 °C.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Lihové teploměry: -115 °C až 78,3 °C.</a:t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Při překročení teplot by se měnilo skupenství lihu a rtuti a naměřené hodnoty by se nedaly použít.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 na to, čím měříš!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40873536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Každý teploměr nemusí pojmout celý rozsah.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endParaRPr lang="cs-CZ" dirty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Stupnice teploměru bývá zkrácená.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Např. lékařský teploměr: 35,1 °C až 42 °C.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Aby to nebylo tak jednoduché.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27823944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00034" y="2786058"/>
            <a:ext cx="8143932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400" dirty="0" smtClean="0"/>
              <a:t>Na následujících snímcích vyber správnou odpověď.</a:t>
            </a:r>
          </a:p>
          <a:p>
            <a:pPr>
              <a:spcAft>
                <a:spcPts val="1200"/>
              </a:spcAft>
            </a:pPr>
            <a:r>
              <a:rPr lang="cs-CZ" sz="2400" dirty="0" smtClean="0"/>
              <a:t>Pokud vybereš špatně, musíš odpovídat znovu.</a:t>
            </a:r>
          </a:p>
          <a:p>
            <a:pPr>
              <a:spcAft>
                <a:spcPts val="1200"/>
              </a:spcAft>
            </a:pPr>
            <a:r>
              <a:rPr lang="cs-CZ" sz="2400" dirty="0" smtClean="0"/>
              <a:t>Když vybereš správně, můžeš pokračovat dál.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Fyzikální veličinu teplota označujeme písmenem: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642910" y="2714620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e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642910" y="3643314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642910" y="4572008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</a:t>
            </a:r>
            <a:endParaRPr lang="cs-CZ" sz="2400" dirty="0"/>
          </a:p>
        </p:txBody>
      </p:sp>
      <p:sp>
        <p:nvSpPr>
          <p:cNvPr id="7" name="Veselý obličej 6"/>
          <p:cNvSpPr/>
          <p:nvPr/>
        </p:nvSpPr>
        <p:spPr>
          <a:xfrm>
            <a:off x="5357818" y="2571744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5357818" y="3571876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357818" y="4572008"/>
            <a:ext cx="1000132" cy="1000132"/>
          </a:xfrm>
          <a:prstGeom prst="smileyFace">
            <a:avLst>
              <a:gd name="adj" fmla="val 4653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 USA neměří teplotu ve stupních Celsia, ale v: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642910" y="4643446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procentech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642910" y="3643314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Kelvinech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642910" y="2643182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stupních Fahrenheita</a:t>
            </a:r>
            <a:endParaRPr lang="cs-CZ" sz="2400" dirty="0"/>
          </a:p>
        </p:txBody>
      </p:sp>
      <p:sp>
        <p:nvSpPr>
          <p:cNvPr id="7" name="Veselý obličej 6"/>
          <p:cNvSpPr/>
          <p:nvPr/>
        </p:nvSpPr>
        <p:spPr>
          <a:xfrm>
            <a:off x="5357818" y="4500570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5357818" y="3571876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357818" y="2643182"/>
            <a:ext cx="1000132" cy="1000132"/>
          </a:xfrm>
          <a:prstGeom prst="smileyFace">
            <a:avLst>
              <a:gd name="adj" fmla="val 4653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Teplota varu vody je: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642910" y="2714620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37 °C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642910" y="3643314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0 °C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642910" y="4572008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100 °C</a:t>
            </a:r>
            <a:endParaRPr lang="cs-CZ" sz="2400" dirty="0"/>
          </a:p>
        </p:txBody>
      </p:sp>
      <p:sp>
        <p:nvSpPr>
          <p:cNvPr id="7" name="Veselý obličej 6"/>
          <p:cNvSpPr/>
          <p:nvPr/>
        </p:nvSpPr>
        <p:spPr>
          <a:xfrm>
            <a:off x="5357818" y="2571744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5357818" y="3571876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357818" y="4572008"/>
            <a:ext cx="1000132" cy="1000132"/>
          </a:xfrm>
          <a:prstGeom prst="smileyFace">
            <a:avLst>
              <a:gd name="adj" fmla="val 4653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Rozsah teploměru je daný: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642910" y="2714620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použitou teplotní stupnicí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642910" y="4714884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teplotou, při které taje led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642910" y="3714752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kapalinou, která v teploměru je</a:t>
            </a:r>
          </a:p>
        </p:txBody>
      </p:sp>
      <p:sp>
        <p:nvSpPr>
          <p:cNvPr id="7" name="Veselý obličej 6"/>
          <p:cNvSpPr/>
          <p:nvPr/>
        </p:nvSpPr>
        <p:spPr>
          <a:xfrm>
            <a:off x="5357818" y="2571744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5357818" y="4643446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357818" y="3571876"/>
            <a:ext cx="1000132" cy="1000132"/>
          </a:xfrm>
          <a:prstGeom prst="smileyFace">
            <a:avLst>
              <a:gd name="adj" fmla="val 4653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1"/>
                </a:solidFill>
              </a:rPr>
              <a:t>Použitá literatura: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tx1"/>
                </a:solidFill>
              </a:rPr>
              <a:t>RAUNER, Karel. </a:t>
            </a:r>
            <a:r>
              <a:rPr lang="cs-CZ" sz="1600" i="1" dirty="0" smtClean="0">
                <a:solidFill>
                  <a:schemeClr val="tx1"/>
                </a:solidFill>
              </a:rPr>
              <a:t>Fyzika 6: učebnice pro základní školy a víceletá gymnázia</a:t>
            </a:r>
            <a:r>
              <a:rPr lang="cs-CZ" sz="1600" dirty="0" smtClean="0">
                <a:solidFill>
                  <a:schemeClr val="tx1"/>
                </a:solidFill>
              </a:rPr>
              <a:t>. 1. </a:t>
            </a:r>
            <a:r>
              <a:rPr lang="cs-CZ" sz="1600" dirty="0" err="1" smtClean="0">
                <a:solidFill>
                  <a:schemeClr val="tx1"/>
                </a:solidFill>
              </a:rPr>
              <a:t>vyd</a:t>
            </a:r>
            <a:r>
              <a:rPr lang="cs-CZ" sz="1600" dirty="0" smtClean="0">
                <a:solidFill>
                  <a:schemeClr val="tx1"/>
                </a:solidFill>
              </a:rPr>
              <a:t>. Plzeň: </a:t>
            </a:r>
            <a:r>
              <a:rPr lang="cs-CZ" sz="1600" dirty="0" err="1" smtClean="0">
                <a:solidFill>
                  <a:schemeClr val="tx1"/>
                </a:solidFill>
              </a:rPr>
              <a:t>Fraus</a:t>
            </a:r>
            <a:r>
              <a:rPr lang="cs-CZ" sz="1600" dirty="0" smtClean="0">
                <a:solidFill>
                  <a:schemeClr val="tx1"/>
                </a:solidFill>
              </a:rPr>
              <a:t>, 2004, 120 s. ISBN 80-723-8210-1. </a:t>
            </a:r>
            <a:endParaRPr lang="cs-CZ" sz="1600" i="1" u="sng" dirty="0" smtClean="0">
              <a:solidFill>
                <a:schemeClr val="tx1"/>
              </a:solidFill>
            </a:endParaRPr>
          </a:p>
          <a:p>
            <a:pPr lvl="0">
              <a:buClrTx/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1"/>
                </a:solidFill>
              </a:rPr>
              <a:t>Jiné </a:t>
            </a:r>
            <a:r>
              <a:rPr lang="cs-CZ" i="1" u="sng" dirty="0">
                <a:solidFill>
                  <a:schemeClr val="tx1"/>
                </a:solidFill>
              </a:rPr>
              <a:t>zdroje</a:t>
            </a:r>
            <a:r>
              <a:rPr lang="cs-CZ" i="1" u="sng" dirty="0" smtClean="0">
                <a:solidFill>
                  <a:schemeClr val="tx1"/>
                </a:solidFill>
              </a:rPr>
              <a:t>:</a:t>
            </a:r>
            <a:endParaRPr lang="cs-CZ" sz="2000" i="1" u="sng" dirty="0" smtClean="0">
              <a:solidFill>
                <a:schemeClr val="tx1"/>
              </a:solidFill>
            </a:endParaRPr>
          </a:p>
          <a:p>
            <a:pPr lvl="1">
              <a:buClrTx/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tx1"/>
                </a:solidFill>
              </a:rPr>
              <a:t>AUTOR NEUVEDEN. </a:t>
            </a:r>
            <a:r>
              <a:rPr lang="cs-CZ" sz="1600" i="1" dirty="0" err="1" smtClean="0">
                <a:solidFill>
                  <a:schemeClr val="tx1"/>
                </a:solidFill>
              </a:rPr>
              <a:t>wikipedia.org</a:t>
            </a:r>
            <a:r>
              <a:rPr lang="cs-CZ" sz="1600" dirty="0" smtClean="0">
                <a:solidFill>
                  <a:schemeClr val="tx1"/>
                </a:solidFill>
              </a:rPr>
              <a:t> [online]. [cit. 9.2.2014]. Dostupný na WWW: </a:t>
            </a:r>
            <a:r>
              <a:rPr lang="cs-CZ" sz="1600" dirty="0" smtClean="0">
                <a:solidFill>
                  <a:schemeClr val="tx1"/>
                </a:solidFill>
                <a:hlinkClick r:id="rId2"/>
              </a:rPr>
              <a:t>http://upload.wikimedia.org/wikipedia/commons/9/93/Clinical_thermometer_38.7.JPG</a:t>
            </a:r>
            <a:endParaRPr lang="cs-CZ" sz="1600" dirty="0" smtClean="0">
              <a:solidFill>
                <a:schemeClr val="tx1"/>
              </a:solidFill>
            </a:endParaRPr>
          </a:p>
          <a:p>
            <a:pPr lvl="1">
              <a:buClrTx/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tx1"/>
                </a:solidFill>
              </a:rPr>
              <a:t>AUTOR NEUVEDEN. </a:t>
            </a:r>
            <a:r>
              <a:rPr lang="cs-CZ" sz="1600" i="1" dirty="0" err="1" smtClean="0">
                <a:solidFill>
                  <a:schemeClr val="tx1"/>
                </a:solidFill>
              </a:rPr>
              <a:t>wikipedia.org</a:t>
            </a:r>
            <a:r>
              <a:rPr lang="cs-CZ" sz="1600" dirty="0" smtClean="0">
                <a:solidFill>
                  <a:schemeClr val="tx1"/>
                </a:solidFill>
              </a:rPr>
              <a:t> [online]. [cit. 9.2.2014]. Dostupný na WWW: </a:t>
            </a:r>
            <a:r>
              <a:rPr lang="cs-CZ" sz="1600" dirty="0" smtClean="0">
                <a:solidFill>
                  <a:schemeClr val="tx1"/>
                </a:solidFill>
                <a:hlinkClick r:id="rId3"/>
              </a:rPr>
              <a:t>http://upload.wikimedia.org/wikipedia/commons/e/ec/20050501_1315_2558-Bimetall-Zeigerthermometer.jpg</a:t>
            </a:r>
            <a:endParaRPr lang="cs-CZ" sz="1600" dirty="0" smtClean="0">
              <a:solidFill>
                <a:schemeClr val="tx1"/>
              </a:solidFill>
            </a:endParaRPr>
          </a:p>
          <a:p>
            <a:pPr lvl="1">
              <a:buClrTx/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tx1"/>
                </a:solidFill>
              </a:rPr>
              <a:t>Archiv autora.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8428714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1437</TotalTime>
  <Words>402</Words>
  <Application>Microsoft Office PowerPoint</Application>
  <PresentationFormat>Předvádění na obrazovce (4:3)</PresentationFormat>
  <Paragraphs>81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Vlnění</vt:lpstr>
      <vt:lpstr>Základní škola a Mateřská škola Bílá Třemešná, okres Trutnov</vt:lpstr>
      <vt:lpstr>Anotace</vt:lpstr>
      <vt:lpstr>Co už víme o teplotě?</vt:lpstr>
      <vt:lpstr>Měření teploty</vt:lpstr>
      <vt:lpstr>Teploměr</vt:lpstr>
      <vt:lpstr>Pozor na to, čím měříš!</vt:lpstr>
      <vt:lpstr>Aby to nebylo tak jednoduché.</vt:lpstr>
      <vt:lpstr>Závěrečné opakování</vt:lpstr>
      <vt:lpstr>Fyzikální veličinu teplota označujeme písmenem:</vt:lpstr>
      <vt:lpstr>V USA neměří teplotu ve stupních Celsia, ale v:</vt:lpstr>
      <vt:lpstr>Teplota varu vody je:</vt:lpstr>
      <vt:lpstr>Rozsah teploměru je daný: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msi</cp:lastModifiedBy>
  <cp:revision>113</cp:revision>
  <dcterms:created xsi:type="dcterms:W3CDTF">2013-05-10T12:01:16Z</dcterms:created>
  <dcterms:modified xsi:type="dcterms:W3CDTF">2014-03-12T08:21:49Z</dcterms:modified>
</cp:coreProperties>
</file>