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1"/>
  </p:notesMasterIdLst>
  <p:sldIdLst>
    <p:sldId id="256" r:id="rId2"/>
    <p:sldId id="262" r:id="rId3"/>
    <p:sldId id="263" r:id="rId4"/>
    <p:sldId id="269" r:id="rId5"/>
    <p:sldId id="264" r:id="rId6"/>
    <p:sldId id="270" r:id="rId7"/>
    <p:sldId id="265" r:id="rId8"/>
    <p:sldId id="266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565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b="1" dirty="0" smtClean="0"/>
            <a:t>Zlomky a celá čísla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VY_32_INOVACE_4C_01_Základní </a:t>
          </a:r>
          <a:r>
            <a:rPr lang="cs-CZ" sz="2000" b="0" dirty="0" smtClean="0"/>
            <a:t>tvar zlomku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878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Zlomky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VY_32_INOVACE_Základní tvar zlomku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18" Type="http://schemas.openxmlformats.org/officeDocument/2006/relationships/image" Target="../media/image20.jpe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23577630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Matematika.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7.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Základní tvar zlomku: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3 – 4: opakování pojmu soudělná čísla. Žáci mají za úkol kliknout na všechny rámečky s čísly, které jsou soudělné s číslem 8. Pokud kliknou správně, rámeček zčervená. Kliknou-li špatně, zobrazí se zamračený obličej.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5 – 6: Nesoudělná čísla. Žáci mají za úkol kliknout na všechny rámečky s čísly, které jsou nesoudělné s číslem 5. Pokud kliknou správně, rámeček zčervená. Kliknou-li špatně, zobrazí se zamračený obličej.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7: Výklad pojmu základní tvar zlomku.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8: Žáci mají za úkol kliknout na všechny rámečky se zlomky v základním tvaru. Pokud kliknou správně, odkryje se část obrázku uprostřed. Pokud kliknou špatně, zobrazí se v pravém horním rohu čárka za špatnou odpověď.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9 stránek a je určen k 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Soudělná čísla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355393"/>
            <a:ext cx="8568952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Mají více než jednoho společného dělitele.</a:t>
            </a: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Např. čísla 8 a 12, 7 a 21, …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861048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Klikni na všechna čísla, která jsou soudělná s číslem 8.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Zaoblený obdélník 5">
            <a:hlinkClick r:id="rId2" action="ppaction://hlinksldjump"/>
          </p:cNvPr>
          <p:cNvSpPr/>
          <p:nvPr/>
        </p:nvSpPr>
        <p:spPr>
          <a:xfrm>
            <a:off x="827584" y="5398368"/>
            <a:ext cx="72008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402393" y="4373488"/>
            <a:ext cx="72008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16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2195736" y="5244307"/>
            <a:ext cx="72008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11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302735" y="4453081"/>
            <a:ext cx="72008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4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635896" y="5398368"/>
            <a:ext cx="72008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28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>
          <a:xfrm>
            <a:off x="4535996" y="4601821"/>
            <a:ext cx="72008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7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5580112" y="4365232"/>
            <a:ext cx="72008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Zaoblený obdélník 12">
            <a:hlinkClick r:id="rId2" action="ppaction://hlinksldjump"/>
          </p:cNvPr>
          <p:cNvSpPr/>
          <p:nvPr/>
        </p:nvSpPr>
        <p:spPr>
          <a:xfrm>
            <a:off x="6516216" y="5271631"/>
            <a:ext cx="72008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5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380312" y="4421155"/>
            <a:ext cx="72008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12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Obdélník 14">
            <a:hlinkClick r:id="rId3" action="ppaction://hlinksldjump"/>
          </p:cNvPr>
          <p:cNvSpPr/>
          <p:nvPr/>
        </p:nvSpPr>
        <p:spPr>
          <a:xfrm>
            <a:off x="7643834" y="5929330"/>
            <a:ext cx="1214446" cy="50006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371252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7" grpId="1" animBg="1"/>
      <p:bldP spid="8" grpId="0" animBg="1"/>
      <p:bldP spid="9" grpId="0" animBg="1"/>
      <p:bldP spid="9" grpId="1" animBg="1"/>
      <p:bldP spid="10" grpId="0" animBg="1"/>
      <p:bldP spid="10" grpId="1" animBg="1"/>
      <p:bldP spid="11" grpId="0" animBg="1"/>
      <p:bldP spid="12" grpId="0" animBg="1"/>
      <p:bldP spid="13" grpId="0" animBg="1"/>
      <p:bldP spid="14" grpId="0" animBg="1"/>
      <p:bldP spid="14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2678893" y="1535893"/>
            <a:ext cx="3786214" cy="3786214"/>
          </a:xfrm>
          <a:prstGeom prst="smileyFace">
            <a:avLst>
              <a:gd name="adj" fmla="val -4653"/>
            </a:avLst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929454" y="5500702"/>
            <a:ext cx="1785950" cy="64294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Nesoudělná čísla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636912"/>
            <a:ext cx="871296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Mají pouze jednoho společného dělitele (číslo 1).</a:t>
            </a:r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Např. čísla 3 a 8, 5 a 12, …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861048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Klikni na všechna čísla, která jsou nesoudělná s číslem 5.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27584" y="5398368"/>
            <a:ext cx="72008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3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1402393" y="4373488"/>
            <a:ext cx="72008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195736" y="5244307"/>
            <a:ext cx="72008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11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Zaoblený obdélník 8">
            <a:hlinkClick r:id="rId2" action="ppaction://hlinksldjump"/>
          </p:cNvPr>
          <p:cNvSpPr/>
          <p:nvPr/>
        </p:nvSpPr>
        <p:spPr>
          <a:xfrm>
            <a:off x="3302735" y="4453081"/>
            <a:ext cx="72008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455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635896" y="5398368"/>
            <a:ext cx="72008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28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535996" y="4601821"/>
            <a:ext cx="72008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7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580112" y="4365232"/>
            <a:ext cx="72008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516216" y="5271631"/>
            <a:ext cx="72008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4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Zaoblený obdélník 13">
            <a:hlinkClick r:id="rId2" action="ppaction://hlinksldjump"/>
          </p:cNvPr>
          <p:cNvSpPr/>
          <p:nvPr/>
        </p:nvSpPr>
        <p:spPr>
          <a:xfrm>
            <a:off x="7380312" y="4421155"/>
            <a:ext cx="720080" cy="72008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Obdélník 14">
            <a:hlinkClick r:id="rId3" action="ppaction://hlinksldjump"/>
          </p:cNvPr>
          <p:cNvSpPr/>
          <p:nvPr/>
        </p:nvSpPr>
        <p:spPr>
          <a:xfrm>
            <a:off x="7643834" y="5929330"/>
            <a:ext cx="1214446" cy="50006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883367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6" grpId="1" animBg="1"/>
      <p:bldP spid="7" grpId="0" animBg="1"/>
      <p:bldP spid="8" grpId="0" animBg="1"/>
      <p:bldP spid="8" grpId="1" animBg="1"/>
      <p:bldP spid="9" grpId="0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3" name="Veselý obličej 2"/>
          <p:cNvSpPr/>
          <p:nvPr/>
        </p:nvSpPr>
        <p:spPr>
          <a:xfrm>
            <a:off x="2678893" y="1535893"/>
            <a:ext cx="3786214" cy="3786214"/>
          </a:xfrm>
          <a:prstGeom prst="smileyFace">
            <a:avLst>
              <a:gd name="adj" fmla="val -4653"/>
            </a:avLst>
          </a:prstGeom>
          <a:solidFill>
            <a:schemeClr val="bg1">
              <a:lumMod val="7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7215206" y="5572140"/>
            <a:ext cx="1357322" cy="57150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Zlomek v základním tvaru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852936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= zlomek, jehož čitatel i jmenovatel jsou nesoudělná čísla.</a:t>
            </a:r>
          </a:p>
          <a:p>
            <a:pPr marL="457200" indent="-457200"/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571868" y="3571876"/>
          <a:ext cx="1079500" cy="711200"/>
        </p:xfrm>
        <a:graphic>
          <a:graphicData uri="http://schemas.openxmlformats.org/presentationml/2006/ole">
            <p:oleObj spid="_x0000_s1026" name="Rovnice" r:id="rId3" imgW="1079280" imgH="71100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55875408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všechny zlomky v základním tvaru.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aoblený obdélník 3"/>
              <p:cNvSpPr/>
              <p:nvPr/>
            </p:nvSpPr>
            <p:spPr>
              <a:xfrm>
                <a:off x="1043608" y="2636912"/>
                <a:ext cx="648072" cy="864096"/>
              </a:xfrm>
              <a:prstGeom prst="roundRect">
                <a:avLst/>
              </a:prstGeom>
              <a:solidFill>
                <a:schemeClr val="bg2">
                  <a:lumMod val="50000"/>
                </a:schemeClr>
              </a:solidFill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15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4" name="Zaoblený 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2636912"/>
                <a:ext cx="648072" cy="864096"/>
              </a:xfrm>
              <a:prstGeom prst="round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>
                <a:solidFill>
                  <a:schemeClr val="bg2">
                    <a:lumMod val="1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Zaoblený obdélník 4"/>
              <p:cNvSpPr/>
              <p:nvPr/>
            </p:nvSpPr>
            <p:spPr>
              <a:xfrm>
                <a:off x="7812360" y="2706356"/>
                <a:ext cx="648072" cy="864096"/>
              </a:xfrm>
              <a:prstGeom prst="roundRect">
                <a:avLst/>
              </a:prstGeom>
              <a:solidFill>
                <a:schemeClr val="bg2">
                  <a:lumMod val="50000"/>
                </a:schemeClr>
              </a:solidFill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5" name="Zaoblený 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12360" y="2706356"/>
                <a:ext cx="648072" cy="864096"/>
              </a:xfrm>
              <a:prstGeom prst="round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solidFill>
                  <a:schemeClr val="bg2">
                    <a:lumMod val="1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Zaoblený obdélník 5"/>
              <p:cNvSpPr/>
              <p:nvPr/>
            </p:nvSpPr>
            <p:spPr>
              <a:xfrm>
                <a:off x="6588224" y="2482708"/>
                <a:ext cx="648072" cy="864096"/>
              </a:xfrm>
              <a:prstGeom prst="roundRect">
                <a:avLst/>
              </a:prstGeom>
              <a:solidFill>
                <a:schemeClr val="bg2">
                  <a:lumMod val="50000"/>
                </a:schemeClr>
              </a:solidFill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6" name="Zaoblený 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8224" y="2482708"/>
                <a:ext cx="648072" cy="864096"/>
              </a:xfrm>
              <a:prstGeom prst="round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chemeClr val="bg2">
                    <a:lumMod val="1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aoblený obdélník 6"/>
              <p:cNvSpPr/>
              <p:nvPr/>
            </p:nvSpPr>
            <p:spPr>
              <a:xfrm>
                <a:off x="5950687" y="1488966"/>
                <a:ext cx="648072" cy="864096"/>
              </a:xfrm>
              <a:prstGeom prst="roundRect">
                <a:avLst/>
              </a:prstGeom>
              <a:solidFill>
                <a:schemeClr val="bg2">
                  <a:lumMod val="50000"/>
                </a:schemeClr>
              </a:solidFill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0687" y="1488966"/>
                <a:ext cx="648072" cy="864096"/>
              </a:xfrm>
              <a:prstGeom prst="round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chemeClr val="bg2">
                    <a:lumMod val="1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Zaoblený obdélník 7"/>
              <p:cNvSpPr/>
              <p:nvPr/>
            </p:nvSpPr>
            <p:spPr>
              <a:xfrm>
                <a:off x="7812360" y="5393363"/>
                <a:ext cx="648072" cy="864096"/>
              </a:xfrm>
              <a:prstGeom prst="roundRect">
                <a:avLst/>
              </a:prstGeom>
              <a:solidFill>
                <a:schemeClr val="bg2">
                  <a:lumMod val="50000"/>
                </a:schemeClr>
              </a:solidFill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12360" y="5393363"/>
                <a:ext cx="648072" cy="864096"/>
              </a:xfrm>
              <a:prstGeom prst="round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chemeClr val="bg2">
                    <a:lumMod val="1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Zaoblený obdélník 8"/>
              <p:cNvSpPr/>
              <p:nvPr/>
            </p:nvSpPr>
            <p:spPr>
              <a:xfrm>
                <a:off x="1462336" y="5157192"/>
                <a:ext cx="648072" cy="864096"/>
              </a:xfrm>
              <a:prstGeom prst="roundRect">
                <a:avLst/>
              </a:prstGeom>
              <a:solidFill>
                <a:schemeClr val="bg2">
                  <a:lumMod val="50000"/>
                </a:schemeClr>
              </a:solidFill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21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2336" y="5157192"/>
                <a:ext cx="648072" cy="864096"/>
              </a:xfrm>
              <a:prstGeom prst="round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chemeClr val="bg2">
                    <a:lumMod val="1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Zaoblený obdélník 9"/>
              <p:cNvSpPr/>
              <p:nvPr/>
            </p:nvSpPr>
            <p:spPr>
              <a:xfrm>
                <a:off x="6156176" y="5257773"/>
                <a:ext cx="648072" cy="864096"/>
              </a:xfrm>
              <a:prstGeom prst="roundRect">
                <a:avLst/>
              </a:prstGeom>
              <a:solidFill>
                <a:schemeClr val="bg2">
                  <a:lumMod val="50000"/>
                </a:schemeClr>
              </a:solidFill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10" name="Zaoblený 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176" y="5257773"/>
                <a:ext cx="648072" cy="864096"/>
              </a:xfrm>
              <a:prstGeom prst="round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solidFill>
                  <a:schemeClr val="bg2">
                    <a:lumMod val="1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Zaoblený obdélník 10"/>
              <p:cNvSpPr/>
              <p:nvPr/>
            </p:nvSpPr>
            <p:spPr>
              <a:xfrm>
                <a:off x="547936" y="3991894"/>
                <a:ext cx="648072" cy="864096"/>
              </a:xfrm>
              <a:prstGeom prst="roundRect">
                <a:avLst/>
              </a:prstGeom>
              <a:solidFill>
                <a:schemeClr val="bg2">
                  <a:lumMod val="50000"/>
                </a:schemeClr>
              </a:solidFill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11" name="Zaoblený 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7936" y="3991894"/>
                <a:ext cx="648072" cy="864096"/>
              </a:xfrm>
              <a:prstGeom prst="round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solidFill>
                  <a:schemeClr val="bg2">
                    <a:lumMod val="1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Zaoblený obdélník 11"/>
              <p:cNvSpPr/>
              <p:nvPr/>
            </p:nvSpPr>
            <p:spPr>
              <a:xfrm>
                <a:off x="1786372" y="1497910"/>
                <a:ext cx="648072" cy="864096"/>
              </a:xfrm>
              <a:prstGeom prst="roundRect">
                <a:avLst/>
              </a:prstGeom>
              <a:solidFill>
                <a:schemeClr val="bg2">
                  <a:lumMod val="50000"/>
                </a:schemeClr>
              </a:solidFill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12" name="Zaoblený 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6372" y="1497910"/>
                <a:ext cx="648072" cy="864096"/>
              </a:xfrm>
              <a:prstGeom prst="round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solidFill>
                  <a:schemeClr val="bg2">
                    <a:lumMod val="1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Zaoblený obdélník 12"/>
              <p:cNvSpPr/>
              <p:nvPr/>
            </p:nvSpPr>
            <p:spPr>
              <a:xfrm>
                <a:off x="7190006" y="3789040"/>
                <a:ext cx="648072" cy="864096"/>
              </a:xfrm>
              <a:prstGeom prst="roundRect">
                <a:avLst/>
              </a:prstGeom>
              <a:solidFill>
                <a:schemeClr val="bg2">
                  <a:lumMod val="50000"/>
                </a:schemeClr>
              </a:solidFill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13" name="Zaoblený 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90006" y="3789040"/>
                <a:ext cx="648072" cy="864096"/>
              </a:xfrm>
              <a:prstGeom prst="round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>
                <a:solidFill>
                  <a:schemeClr val="bg2">
                    <a:lumMod val="1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Zaoblený obdélník 13"/>
              <p:cNvSpPr/>
              <p:nvPr/>
            </p:nvSpPr>
            <p:spPr>
              <a:xfrm>
                <a:off x="2087724" y="3336299"/>
                <a:ext cx="648072" cy="864096"/>
              </a:xfrm>
              <a:prstGeom prst="roundRect">
                <a:avLst/>
              </a:prstGeom>
              <a:solidFill>
                <a:schemeClr val="bg2">
                  <a:lumMod val="50000"/>
                </a:schemeClr>
              </a:solidFill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15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14" name="Zaoblený 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7724" y="3336299"/>
                <a:ext cx="648072" cy="864096"/>
              </a:xfrm>
              <a:prstGeom prst="round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>
                <a:solidFill>
                  <a:schemeClr val="bg2">
                    <a:lumMod val="1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Zaoblený obdélník 14"/>
              <p:cNvSpPr/>
              <p:nvPr/>
            </p:nvSpPr>
            <p:spPr>
              <a:xfrm>
                <a:off x="2843808" y="5393363"/>
                <a:ext cx="648072" cy="864096"/>
              </a:xfrm>
              <a:prstGeom prst="roundRect">
                <a:avLst/>
              </a:prstGeom>
              <a:solidFill>
                <a:schemeClr val="bg2">
                  <a:lumMod val="50000"/>
                </a:schemeClr>
              </a:solidFill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200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15" name="Zaoblený 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5393363"/>
                <a:ext cx="648072" cy="864096"/>
              </a:xfrm>
              <a:prstGeom prst="round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ln>
                <a:solidFill>
                  <a:schemeClr val="bg2">
                    <a:lumMod val="1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Zaoblený obdélník 15"/>
              <p:cNvSpPr/>
              <p:nvPr/>
            </p:nvSpPr>
            <p:spPr>
              <a:xfrm>
                <a:off x="559996" y="1575698"/>
                <a:ext cx="648072" cy="864096"/>
              </a:xfrm>
              <a:prstGeom prst="roundRect">
                <a:avLst/>
              </a:prstGeom>
              <a:solidFill>
                <a:schemeClr val="bg2">
                  <a:lumMod val="50000"/>
                </a:schemeClr>
              </a:solidFill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90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50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16" name="Zaoblený 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9996" y="1575698"/>
                <a:ext cx="648072" cy="864096"/>
              </a:xfrm>
              <a:prstGeom prst="round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solidFill>
                  <a:schemeClr val="bg2">
                    <a:lumMod val="1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Zaoblený obdélník 16"/>
              <p:cNvSpPr/>
              <p:nvPr/>
            </p:nvSpPr>
            <p:spPr>
              <a:xfrm>
                <a:off x="6912260" y="4855990"/>
                <a:ext cx="648072" cy="864096"/>
              </a:xfrm>
              <a:prstGeom prst="roundRect">
                <a:avLst/>
              </a:prstGeom>
              <a:solidFill>
                <a:schemeClr val="bg2">
                  <a:lumMod val="50000"/>
                </a:schemeClr>
              </a:solidFill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17" name="Zaoblený 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2260" y="4855990"/>
                <a:ext cx="648072" cy="864096"/>
              </a:xfrm>
              <a:prstGeom prst="roundRect">
                <a:avLst/>
              </a:prstGeom>
              <a:blipFill rotWithShape="1">
                <a:blip r:embed="rId15"/>
                <a:stretch>
                  <a:fillRect/>
                </a:stretch>
              </a:blipFill>
              <a:ln>
                <a:solidFill>
                  <a:schemeClr val="bg2">
                    <a:lumMod val="1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Zaoblený obdélník 17"/>
              <p:cNvSpPr/>
              <p:nvPr/>
            </p:nvSpPr>
            <p:spPr>
              <a:xfrm>
                <a:off x="8136396" y="4200395"/>
                <a:ext cx="648072" cy="864096"/>
              </a:xfrm>
              <a:prstGeom prst="roundRect">
                <a:avLst/>
              </a:prstGeom>
              <a:solidFill>
                <a:schemeClr val="bg2">
                  <a:lumMod val="50000"/>
                </a:schemeClr>
              </a:solidFill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48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24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18" name="Zaoblený 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36396" y="4200395"/>
                <a:ext cx="648072" cy="864096"/>
              </a:xfrm>
              <a:prstGeom prst="roundRect">
                <a:avLst/>
              </a:prstGeom>
              <a:blipFill rotWithShape="1">
                <a:blip r:embed="rId16"/>
                <a:stretch>
                  <a:fillRect/>
                </a:stretch>
              </a:blipFill>
              <a:ln>
                <a:solidFill>
                  <a:schemeClr val="bg2">
                    <a:lumMod val="1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9" name="Zaoblený obdélník 18"/>
              <p:cNvSpPr/>
              <p:nvPr/>
            </p:nvSpPr>
            <p:spPr>
              <a:xfrm>
                <a:off x="4902798" y="5589240"/>
                <a:ext cx="648072" cy="864096"/>
              </a:xfrm>
              <a:prstGeom prst="roundRect">
                <a:avLst/>
              </a:prstGeom>
              <a:solidFill>
                <a:schemeClr val="bg2">
                  <a:lumMod val="50000"/>
                </a:schemeClr>
              </a:solidFill>
              <a:ln>
                <a:solidFill>
                  <a:schemeClr val="bg2">
                    <a:lumMod val="1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300</m:t>
                          </m:r>
                        </m:num>
                        <m:den>
                          <m:r>
                            <a:rPr lang="cs-CZ" sz="24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19" name="Zaoblený 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2798" y="5589240"/>
                <a:ext cx="648072" cy="864096"/>
              </a:xfrm>
              <a:prstGeom prst="roundRect">
                <a:avLst/>
              </a:prstGeom>
              <a:blipFill rotWithShape="1">
                <a:blip r:embed="rId17"/>
                <a:stretch>
                  <a:fillRect/>
                </a:stretch>
              </a:blipFill>
              <a:ln>
                <a:solidFill>
                  <a:schemeClr val="bg2">
                    <a:lumMod val="1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 descr="C:\Users\leh\AppData\Local\Microsoft\Windows\Temporary Internet Files\Content.IE5\AWPGKEPX\MP900431025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3547" y="2482708"/>
            <a:ext cx="2808162" cy="27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vál 20"/>
          <p:cNvSpPr/>
          <p:nvPr/>
        </p:nvSpPr>
        <p:spPr>
          <a:xfrm>
            <a:off x="2843808" y="2193439"/>
            <a:ext cx="2662589" cy="1514732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925634" y="2353062"/>
            <a:ext cx="2662589" cy="1514732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3925635" y="3093342"/>
            <a:ext cx="2662589" cy="1514732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735796" y="3067156"/>
            <a:ext cx="2662589" cy="1514732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3469139" y="3708171"/>
            <a:ext cx="2662589" cy="1514732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615227" y="3832789"/>
            <a:ext cx="2662589" cy="1514732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7" name="Přímá spojnice 36"/>
          <p:cNvCxnSpPr/>
          <p:nvPr/>
        </p:nvCxnSpPr>
        <p:spPr>
          <a:xfrm>
            <a:off x="7207523" y="980728"/>
            <a:ext cx="0" cy="810994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7359923" y="980728"/>
            <a:ext cx="0" cy="810994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7512323" y="980728"/>
            <a:ext cx="0" cy="810994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7664723" y="980728"/>
            <a:ext cx="0" cy="810994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7817123" y="980728"/>
            <a:ext cx="0" cy="810994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7969523" y="980728"/>
            <a:ext cx="0" cy="810994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8121923" y="980728"/>
            <a:ext cx="0" cy="810994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8274323" y="980728"/>
            <a:ext cx="0" cy="810994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8426723" y="980728"/>
            <a:ext cx="0" cy="810994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8579123" y="980728"/>
            <a:ext cx="0" cy="810994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5247502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21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Použitá literatura:</a:t>
            </a:r>
          </a:p>
          <a:p>
            <a:pPr lvl="1"/>
            <a:r>
              <a:rPr lang="cs-CZ" dirty="0" smtClean="0"/>
              <a:t>ODVÁRKO, Oldřich a Jiří KADLEČEK. </a:t>
            </a:r>
            <a:r>
              <a:rPr lang="cs-CZ" i="1" dirty="0" smtClean="0"/>
              <a:t>Matematika pro 7. ročník základní školy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88 s. Učebnice pro základní školy (</a:t>
            </a:r>
            <a:r>
              <a:rPr lang="cs-CZ" dirty="0" err="1" smtClean="0"/>
              <a:t>Prometheus</a:t>
            </a:r>
            <a:r>
              <a:rPr lang="cs-CZ" dirty="0" smtClean="0"/>
              <a:t>). ISBN 978-807-1962-847. </a:t>
            </a:r>
            <a:endParaRPr lang="cs-CZ" i="1" u="sng" dirty="0" smtClean="0"/>
          </a:p>
          <a:p>
            <a:pPr lvl="0"/>
            <a:r>
              <a:rPr lang="cs-CZ" i="1" u="sng" dirty="0" smtClean="0">
                <a:solidFill>
                  <a:srgbClr val="073E87"/>
                </a:solidFill>
              </a:rPr>
              <a:t>Jiné zdroje:</a:t>
            </a:r>
          </a:p>
          <a:p>
            <a:pPr lvl="1"/>
            <a:r>
              <a:rPr lang="cs-CZ" dirty="0" smtClean="0"/>
              <a:t>Galerie MS Office - klipart</a:t>
            </a:r>
            <a:endParaRPr lang="cs-CZ" dirty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493</TotalTime>
  <Words>384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Vlnění</vt:lpstr>
      <vt:lpstr>Rovnice</vt:lpstr>
      <vt:lpstr>Základní škola a Mateřská škola Bílá Třemešná, okres Trutnov</vt:lpstr>
      <vt:lpstr>Anotace</vt:lpstr>
      <vt:lpstr>Soudělná čísla</vt:lpstr>
      <vt:lpstr>Snímek 4</vt:lpstr>
      <vt:lpstr>Nesoudělná čísla</vt:lpstr>
      <vt:lpstr>Snímek 6</vt:lpstr>
      <vt:lpstr>Zlomek v základním tvaru</vt:lpstr>
      <vt:lpstr>Najdi všechny zlomky v základním tvaru.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53</cp:revision>
  <dcterms:created xsi:type="dcterms:W3CDTF">2013-05-10T12:01:16Z</dcterms:created>
  <dcterms:modified xsi:type="dcterms:W3CDTF">2014-03-13T12:38:54Z</dcterms:modified>
</cp:coreProperties>
</file>