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70" r:id="rId10"/>
    <p:sldId id="269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VY_32_INOVACE_4C_02_Zlomky na číselné ose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878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VY_32_INOVACE_ZLOMKY_NA_CIS_OSE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1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1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1.wmf"/><Relationship Id="rId5" Type="http://schemas.openxmlformats.org/officeDocument/2006/relationships/image" Target="../media/image17.wmf"/><Relationship Id="rId4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slide" Target="slide14.xml"/><Relationship Id="rId5" Type="http://schemas.openxmlformats.org/officeDocument/2006/relationships/slide" Target="slide15.xml"/><Relationship Id="rId4" Type="http://schemas.openxmlformats.org/officeDocument/2006/relationships/oleObject" Target="../embeddings/oleObject4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image" Target="../media/image12.png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5.bin"/><Relationship Id="rId5" Type="http://schemas.openxmlformats.org/officeDocument/2006/relationships/slide" Target="slide17.xml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image" Target="../media/image12.png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8.bin"/><Relationship Id="rId5" Type="http://schemas.openxmlformats.org/officeDocument/2006/relationships/slide" Target="slide19.xml"/><Relationship Id="rId10" Type="http://schemas.openxmlformats.org/officeDocument/2006/relationships/oleObject" Target="../embeddings/oleObject12.bin"/><Relationship Id="rId4" Type="http://schemas.openxmlformats.org/officeDocument/2006/relationships/slide" Target="slide18.xml"/><Relationship Id="rId9" Type="http://schemas.openxmlformats.org/officeDocument/2006/relationships/oleObject" Target="../embeddings/oleObject11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.bin"/><Relationship Id="rId3" Type="http://schemas.openxmlformats.org/officeDocument/2006/relationships/image" Target="../media/image12.png"/><Relationship Id="rId7" Type="http://schemas.openxmlformats.org/officeDocument/2006/relationships/oleObject" Target="../embeddings/oleObject14.bin"/><Relationship Id="rId12" Type="http://schemas.openxmlformats.org/officeDocument/2006/relationships/oleObject" Target="../embeddings/oleObject19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6" Type="http://schemas.openxmlformats.org/officeDocument/2006/relationships/slide" Target="slide21.xml"/><Relationship Id="rId11" Type="http://schemas.openxmlformats.org/officeDocument/2006/relationships/oleObject" Target="../embeddings/oleObject18.bin"/><Relationship Id="rId5" Type="http://schemas.openxmlformats.org/officeDocument/2006/relationships/slide" Target="slide20.xml"/><Relationship Id="rId10" Type="http://schemas.openxmlformats.org/officeDocument/2006/relationships/oleObject" Target="../embeddings/oleObject17.bin"/><Relationship Id="rId4" Type="http://schemas.openxmlformats.org/officeDocument/2006/relationships/oleObject" Target="../embeddings/oleObject13.bin"/><Relationship Id="rId9" Type="http://schemas.openxmlformats.org/officeDocument/2006/relationships/oleObject" Target="../embeddings/oleObject16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3" Type="http://schemas.openxmlformats.org/officeDocument/2006/relationships/image" Target="../media/image12.png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2.bin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1.bin"/><Relationship Id="rId10" Type="http://schemas.openxmlformats.org/officeDocument/2006/relationships/oleObject" Target="../embeddings/oleObject26.bin"/><Relationship Id="rId4" Type="http://schemas.openxmlformats.org/officeDocument/2006/relationships/oleObject" Target="../embeddings/oleObject20.bin"/><Relationship Id="rId9" Type="http://schemas.openxmlformats.org/officeDocument/2006/relationships/oleObject" Target="../embeddings/oleObject25.bin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56695908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Zlomky na číselné ose: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9: opakování zobrazení přirozených čísel na číselné ose. Pokud žáci umístí číslo správně, posunou se dál a zobrazují další číslo. Pokud zvolí špatně, zobrazí se zamračený obličej a odpověď musí opakovat.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10 – 12: výklad. Žákům vysvětluje, jak zobrazit zlomek na číselnou osu. Na snímcích 11 – 12 jsou dva názorné příklady.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13 – 21: procvičení. Žáci mají za úkol zobrazit na číselnou osu zlomky. Pokud žáci umístí zlomek správně, posunou se dál a zobrazují další zlomek. Pokud zvolí špatně, zobrazí se zamračený obličej a odpověď musí opakovat.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22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čísla na číselné ose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6912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 na číselné ose vyznačíš číslo: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/>
              <a:t>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99425"/>
            <a:ext cx="6743723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181226" y="4717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47177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7" name="Ovál 16">
            <a:hlinkClick r:id="rId3" action="ppaction://hlinksldjump"/>
          </p:cNvPr>
          <p:cNvSpPr/>
          <p:nvPr/>
        </p:nvSpPr>
        <p:spPr>
          <a:xfrm>
            <a:off x="1890000" y="45862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3" action="ppaction://hlinksldjump"/>
          </p:cNvPr>
          <p:cNvSpPr/>
          <p:nvPr/>
        </p:nvSpPr>
        <p:spPr>
          <a:xfrm>
            <a:off x="2483768" y="45946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>
            <a:hlinkClick r:id="rId4" action="ppaction://hlinksldjump"/>
          </p:cNvPr>
          <p:cNvSpPr/>
          <p:nvPr/>
        </p:nvSpPr>
        <p:spPr>
          <a:xfrm>
            <a:off x="3096000" y="46080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>
            <a:hlinkClick r:id="rId3" action="ppaction://hlinksldjump"/>
          </p:cNvPr>
          <p:cNvSpPr/>
          <p:nvPr/>
        </p:nvSpPr>
        <p:spPr>
          <a:xfrm>
            <a:off x="3707904" y="45952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>
            <a:hlinkClick r:id="rId3" action="ppaction://hlinksldjump"/>
          </p:cNvPr>
          <p:cNvSpPr/>
          <p:nvPr/>
        </p:nvSpPr>
        <p:spPr>
          <a:xfrm>
            <a:off x="4302000" y="460839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>
            <a:hlinkClick r:id="rId3" action="ppaction://hlinksldjump"/>
          </p:cNvPr>
          <p:cNvSpPr/>
          <p:nvPr/>
        </p:nvSpPr>
        <p:spPr>
          <a:xfrm>
            <a:off x="4906071" y="45965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>
            <a:hlinkClick r:id="rId3" action="ppaction://hlinksldjump"/>
          </p:cNvPr>
          <p:cNvSpPr/>
          <p:nvPr/>
        </p:nvSpPr>
        <p:spPr>
          <a:xfrm>
            <a:off x="5508104" y="45971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>
            <a:hlinkClick r:id="rId3" action="ppaction://hlinksldjump"/>
          </p:cNvPr>
          <p:cNvSpPr/>
          <p:nvPr/>
        </p:nvSpPr>
        <p:spPr>
          <a:xfrm>
            <a:off x="6120000" y="45971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>
            <a:hlinkClick r:id="rId3" action="ppaction://hlinksldjump"/>
          </p:cNvPr>
          <p:cNvSpPr/>
          <p:nvPr/>
        </p:nvSpPr>
        <p:spPr>
          <a:xfrm>
            <a:off x="6732240" y="459777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>
            <a:hlinkClick r:id="rId3" action="ppaction://hlinksldjump"/>
          </p:cNvPr>
          <p:cNvSpPr/>
          <p:nvPr/>
        </p:nvSpPr>
        <p:spPr>
          <a:xfrm>
            <a:off x="7308304" y="461093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8165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čísla na číselné ose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6912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 na číselné ose vyznačíš číslo: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3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8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99425"/>
            <a:ext cx="6743723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181226" y="4717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47177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7" name="Ovál 16">
            <a:hlinkClick r:id="rId3" action="ppaction://hlinksldjump"/>
          </p:cNvPr>
          <p:cNvSpPr/>
          <p:nvPr/>
        </p:nvSpPr>
        <p:spPr>
          <a:xfrm>
            <a:off x="1890000" y="45862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3" action="ppaction://hlinksldjump"/>
          </p:cNvPr>
          <p:cNvSpPr/>
          <p:nvPr/>
        </p:nvSpPr>
        <p:spPr>
          <a:xfrm>
            <a:off x="2483768" y="45946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>
            <a:hlinkClick r:id="rId3" action="ppaction://hlinksldjump"/>
          </p:cNvPr>
          <p:cNvSpPr/>
          <p:nvPr/>
        </p:nvSpPr>
        <p:spPr>
          <a:xfrm>
            <a:off x="3096000" y="4608000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>
            <a:hlinkClick r:id="rId3" action="ppaction://hlinksldjump"/>
          </p:cNvPr>
          <p:cNvSpPr/>
          <p:nvPr/>
        </p:nvSpPr>
        <p:spPr>
          <a:xfrm>
            <a:off x="3707904" y="45952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>
            <a:hlinkClick r:id="rId3" action="ppaction://hlinksldjump"/>
          </p:cNvPr>
          <p:cNvSpPr/>
          <p:nvPr/>
        </p:nvSpPr>
        <p:spPr>
          <a:xfrm>
            <a:off x="4302000" y="460839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>
            <a:hlinkClick r:id="rId3" action="ppaction://hlinksldjump"/>
          </p:cNvPr>
          <p:cNvSpPr/>
          <p:nvPr/>
        </p:nvSpPr>
        <p:spPr>
          <a:xfrm>
            <a:off x="4906071" y="45965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>
            <a:hlinkClick r:id="rId3" action="ppaction://hlinksldjump"/>
          </p:cNvPr>
          <p:cNvSpPr/>
          <p:nvPr/>
        </p:nvSpPr>
        <p:spPr>
          <a:xfrm>
            <a:off x="5508104" y="45971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>
            <a:hlinkClick r:id="rId4" action="ppaction://hlinksldjump"/>
          </p:cNvPr>
          <p:cNvSpPr/>
          <p:nvPr/>
        </p:nvSpPr>
        <p:spPr>
          <a:xfrm>
            <a:off x="6120000" y="45971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>
            <a:hlinkClick r:id="rId3" action="ppaction://hlinksldjump"/>
          </p:cNvPr>
          <p:cNvSpPr/>
          <p:nvPr/>
        </p:nvSpPr>
        <p:spPr>
          <a:xfrm>
            <a:off x="6732240" y="459777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>
            <a:hlinkClick r:id="rId3" action="ppaction://hlinksldjump"/>
          </p:cNvPr>
          <p:cNvSpPr/>
          <p:nvPr/>
        </p:nvSpPr>
        <p:spPr>
          <a:xfrm>
            <a:off x="7308304" y="461093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029145" y="470452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3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8165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čísla na číselné ose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6912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 na číselné ose vyznačíš číslo: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3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8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1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99425"/>
            <a:ext cx="6743723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181226" y="4717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47177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7" name="Ovál 16">
            <a:hlinkClick r:id="rId3" action="ppaction://hlinksldjump"/>
          </p:cNvPr>
          <p:cNvSpPr/>
          <p:nvPr/>
        </p:nvSpPr>
        <p:spPr>
          <a:xfrm>
            <a:off x="1890000" y="458622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4" action="ppaction://hlinksldjump"/>
          </p:cNvPr>
          <p:cNvSpPr/>
          <p:nvPr/>
        </p:nvSpPr>
        <p:spPr>
          <a:xfrm>
            <a:off x="2483768" y="45946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>
            <a:hlinkClick r:id="rId4" action="ppaction://hlinksldjump"/>
          </p:cNvPr>
          <p:cNvSpPr/>
          <p:nvPr/>
        </p:nvSpPr>
        <p:spPr>
          <a:xfrm>
            <a:off x="3096000" y="4608000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>
            <a:hlinkClick r:id="rId4" action="ppaction://hlinksldjump"/>
          </p:cNvPr>
          <p:cNvSpPr/>
          <p:nvPr/>
        </p:nvSpPr>
        <p:spPr>
          <a:xfrm>
            <a:off x="3707904" y="45952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>
            <a:hlinkClick r:id="rId4" action="ppaction://hlinksldjump"/>
          </p:cNvPr>
          <p:cNvSpPr/>
          <p:nvPr/>
        </p:nvSpPr>
        <p:spPr>
          <a:xfrm>
            <a:off x="4302000" y="460839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>
            <a:hlinkClick r:id="rId4" action="ppaction://hlinksldjump"/>
          </p:cNvPr>
          <p:cNvSpPr/>
          <p:nvPr/>
        </p:nvSpPr>
        <p:spPr>
          <a:xfrm>
            <a:off x="4906071" y="45965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>
            <a:hlinkClick r:id="rId4" action="ppaction://hlinksldjump"/>
          </p:cNvPr>
          <p:cNvSpPr/>
          <p:nvPr/>
        </p:nvSpPr>
        <p:spPr>
          <a:xfrm>
            <a:off x="5508104" y="45971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>
            <a:hlinkClick r:id="rId4" action="ppaction://hlinksldjump"/>
          </p:cNvPr>
          <p:cNvSpPr/>
          <p:nvPr/>
        </p:nvSpPr>
        <p:spPr>
          <a:xfrm>
            <a:off x="6120000" y="4597137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>
            <a:hlinkClick r:id="rId4" action="ppaction://hlinksldjump"/>
          </p:cNvPr>
          <p:cNvSpPr/>
          <p:nvPr/>
        </p:nvSpPr>
        <p:spPr>
          <a:xfrm>
            <a:off x="6732240" y="459777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>
            <a:hlinkClick r:id="rId4" action="ppaction://hlinksldjump"/>
          </p:cNvPr>
          <p:cNvSpPr/>
          <p:nvPr/>
        </p:nvSpPr>
        <p:spPr>
          <a:xfrm>
            <a:off x="7308304" y="461093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029145" y="470452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3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471488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8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8165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Přirozená čísla na číselné ose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6912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 na číselné ose vyznačíš číslo: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3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8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1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99425"/>
            <a:ext cx="6743723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181226" y="4717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47177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1890000" y="4586220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483768" y="45946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096000" y="4608000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707904" y="45952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302000" y="460839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906071" y="45965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508104" y="4597137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120000" y="4597137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732240" y="459777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308304" y="461093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029145" y="470452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3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471488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8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85918" y="4714884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1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8165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Zlomky na číselné ose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57224" y="2714620"/>
            <a:ext cx="76438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Jmenovatel</a:t>
            </a:r>
            <a:r>
              <a:rPr lang="cs-CZ" sz="2400" dirty="0" smtClean="0"/>
              <a:t> udává, na kolik dílků jsme rozdělili vzdálenost mezi dvěma jednotkami.</a:t>
            </a:r>
          </a:p>
          <a:p>
            <a:endParaRPr lang="cs-CZ" sz="2400" dirty="0" smtClean="0"/>
          </a:p>
          <a:p>
            <a:r>
              <a:rPr lang="cs-CZ" sz="2400" b="1" dirty="0" smtClean="0"/>
              <a:t>Čitatel</a:t>
            </a:r>
            <a:r>
              <a:rPr lang="cs-CZ" sz="2400" dirty="0" smtClean="0"/>
              <a:t> udává, kolik dílků od čísla 0 máme vzít.</a:t>
            </a:r>
          </a:p>
          <a:p>
            <a:endParaRPr lang="cs-CZ" sz="2400" dirty="0" smtClean="0"/>
          </a:p>
          <a:p>
            <a:r>
              <a:rPr lang="cs-CZ" sz="2400" dirty="0" smtClean="0"/>
              <a:t>Ukážeme si na příkladu.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643182"/>
            <a:ext cx="8072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Zobraz na číselné ose zlomek </a:t>
            </a:r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572000" y="2500306"/>
          <a:ext cx="203200" cy="711200"/>
        </p:xfrm>
        <a:graphic>
          <a:graphicData uri="http://schemas.openxmlformats.org/presentationml/2006/ole">
            <p:oleObj spid="_x0000_s2050" name="Rovnice" r:id="rId3" imgW="203040" imgH="711000" progId="Equation.3">
              <p:embed/>
            </p:oleObj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4572008"/>
            <a:ext cx="4362450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428860" y="507207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0694" y="5072074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5984" y="4572008"/>
            <a:ext cx="4371975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2571736" y="3500438"/>
            <a:ext cx="3071834" cy="5715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Rozdělíme na 5 částí.</a:t>
            </a:r>
            <a:endParaRPr lang="cs-CZ" sz="2400" dirty="0"/>
          </a:p>
        </p:txBody>
      </p:sp>
      <p:sp>
        <p:nvSpPr>
          <p:cNvPr id="13" name="Pravá složená závorka 12"/>
          <p:cNvSpPr/>
          <p:nvPr/>
        </p:nvSpPr>
        <p:spPr>
          <a:xfrm rot="16200000">
            <a:off x="3929058" y="2857496"/>
            <a:ext cx="357190" cy="2928958"/>
          </a:xfrm>
          <a:prstGeom prst="rightBrace">
            <a:avLst/>
          </a:prstGeom>
          <a:ln w="22225">
            <a:solidFill>
              <a:srgbClr val="C0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14546" y="5786454"/>
            <a:ext cx="3857652" cy="5715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 čísla 0 vezmeme 3 dílky.</a:t>
            </a:r>
            <a:endParaRPr lang="cs-CZ" sz="24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610000" y="4857760"/>
            <a:ext cx="612000" cy="1588"/>
          </a:xfrm>
          <a:prstGeom prst="line">
            <a:avLst/>
          </a:prstGeom>
          <a:ln w="603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214678" y="4857760"/>
            <a:ext cx="612000" cy="1588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816000" y="4857760"/>
            <a:ext cx="612000" cy="1588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4286248" y="4857760"/>
            <a:ext cx="285752" cy="1588"/>
          </a:xfrm>
          <a:prstGeom prst="line">
            <a:avLst/>
          </a:prstGeom>
          <a:ln w="158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4357686" y="5000636"/>
          <a:ext cx="203200" cy="711200"/>
        </p:xfrm>
        <a:graphic>
          <a:graphicData uri="http://schemas.openxmlformats.org/presentationml/2006/ole">
            <p:oleObj spid="_x0000_s2054" name="Rovnice" r:id="rId6" imgW="20304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2857496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zlomek patří na místo otazníku?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4429132"/>
            <a:ext cx="549592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928794" y="485776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485776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78" y="4857760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9" name="Pravá složená závorka 8"/>
          <p:cNvSpPr/>
          <p:nvPr/>
        </p:nvSpPr>
        <p:spPr>
          <a:xfrm rot="16200000">
            <a:off x="3679025" y="2250273"/>
            <a:ext cx="357190" cy="3571900"/>
          </a:xfrm>
          <a:prstGeom prst="rightBrace">
            <a:avLst/>
          </a:prstGeom>
          <a:ln w="222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43042" y="3286124"/>
            <a:ext cx="4572032" cy="5715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Jednotka je rozdělena na 6 částí.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2088000" y="4714884"/>
            <a:ext cx="612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643174" y="4714884"/>
            <a:ext cx="648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286116" y="4714884"/>
            <a:ext cx="612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857620" y="4714884"/>
            <a:ext cx="648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500562" y="4714884"/>
            <a:ext cx="612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072066" y="4714884"/>
            <a:ext cx="648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715008" y="4714884"/>
            <a:ext cx="612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286512" y="4714884"/>
            <a:ext cx="612000" cy="15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4929190" y="5429264"/>
            <a:ext cx="3643338" cy="5715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 čísla 0 máme 8 dílků.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6786578" y="3857628"/>
          <a:ext cx="215900" cy="711200"/>
        </p:xfrm>
        <a:graphic>
          <a:graphicData uri="http://schemas.openxmlformats.org/presentationml/2006/ole">
            <p:oleObj spid="_x0000_s3075" name="Rovnice" r:id="rId4" imgW="215640" imgH="711000" progId="Equation.3">
              <p:embed/>
            </p:oleObj>
          </a:graphicData>
        </a:graphic>
      </p:graphicFrame>
      <p:cxnSp>
        <p:nvCxnSpPr>
          <p:cNvPr id="31" name="Pravoúhlá spojovací čára 30"/>
          <p:cNvCxnSpPr/>
          <p:nvPr/>
        </p:nvCxnSpPr>
        <p:spPr>
          <a:xfrm>
            <a:off x="5572132" y="3857628"/>
            <a:ext cx="1071570" cy="571504"/>
          </a:xfrm>
          <a:prstGeom prst="bentConnector3">
            <a:avLst>
              <a:gd name="adj1" fmla="val 50000"/>
            </a:avLst>
          </a:prstGeom>
          <a:ln w="158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ravoúhlá spojovací čára 39"/>
          <p:cNvCxnSpPr/>
          <p:nvPr/>
        </p:nvCxnSpPr>
        <p:spPr>
          <a:xfrm rot="10800000">
            <a:off x="7072330" y="4071942"/>
            <a:ext cx="1428760" cy="1357322"/>
          </a:xfrm>
          <a:prstGeom prst="bentConnector3">
            <a:avLst>
              <a:gd name="adj1" fmla="val 50000"/>
            </a:avLst>
          </a:prstGeom>
          <a:ln w="158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786322"/>
            <a:ext cx="650557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 na číselné ose zlomky: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28662" y="2285992"/>
          <a:ext cx="215900" cy="711200"/>
        </p:xfrm>
        <a:graphic>
          <a:graphicData uri="http://schemas.openxmlformats.org/presentationml/2006/ole">
            <p:oleObj spid="_x0000_s4098" name="Rovnice" r:id="rId4" imgW="215640" imgH="71100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500166" y="542926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4292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Ovál 18">
            <a:hlinkClick r:id="rId5" action="ppaction://hlinksldjump"/>
          </p:cNvPr>
          <p:cNvSpPr/>
          <p:nvPr/>
        </p:nvSpPr>
        <p:spPr>
          <a:xfrm>
            <a:off x="2143108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8">
            <a:hlinkClick r:id="rId6" action="ppaction://hlinksldjump"/>
          </p:cNvPr>
          <p:cNvSpPr/>
          <p:nvPr/>
        </p:nvSpPr>
        <p:spPr>
          <a:xfrm>
            <a:off x="27860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8">
            <a:hlinkClick r:id="rId6" action="ppaction://hlinksldjump"/>
          </p:cNvPr>
          <p:cNvSpPr/>
          <p:nvPr/>
        </p:nvSpPr>
        <p:spPr>
          <a:xfrm>
            <a:off x="3384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8">
            <a:hlinkClick r:id="rId6" action="ppaction://hlinksldjump"/>
          </p:cNvPr>
          <p:cNvSpPr/>
          <p:nvPr/>
        </p:nvSpPr>
        <p:spPr>
          <a:xfrm>
            <a:off x="39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8">
            <a:hlinkClick r:id="rId6" action="ppaction://hlinksldjump"/>
          </p:cNvPr>
          <p:cNvSpPr/>
          <p:nvPr/>
        </p:nvSpPr>
        <p:spPr>
          <a:xfrm>
            <a:off x="4572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8">
            <a:hlinkClick r:id="rId6" action="ppaction://hlinksldjump"/>
          </p:cNvPr>
          <p:cNvSpPr/>
          <p:nvPr/>
        </p:nvSpPr>
        <p:spPr>
          <a:xfrm>
            <a:off x="51435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8">
            <a:hlinkClick r:id="rId6" action="ppaction://hlinksldjump"/>
          </p:cNvPr>
          <p:cNvSpPr/>
          <p:nvPr/>
        </p:nvSpPr>
        <p:spPr>
          <a:xfrm>
            <a:off x="5786446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8">
            <a:hlinkClick r:id="rId6" action="ppaction://hlinksldjump"/>
          </p:cNvPr>
          <p:cNvSpPr/>
          <p:nvPr/>
        </p:nvSpPr>
        <p:spPr>
          <a:xfrm>
            <a:off x="63579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8">
            <a:hlinkClick r:id="rId6" action="ppaction://hlinksldjump"/>
          </p:cNvPr>
          <p:cNvSpPr/>
          <p:nvPr/>
        </p:nvSpPr>
        <p:spPr>
          <a:xfrm>
            <a:off x="692945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6" action="ppaction://hlinksldjump"/>
          </p:cNvPr>
          <p:cNvSpPr/>
          <p:nvPr/>
        </p:nvSpPr>
        <p:spPr>
          <a:xfrm>
            <a:off x="75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8">
            <a:hlinkClick r:id="rId6" action="ppaction://hlinksldjump"/>
          </p:cNvPr>
          <p:cNvSpPr/>
          <p:nvPr/>
        </p:nvSpPr>
        <p:spPr>
          <a:xfrm>
            <a:off x="15716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786322"/>
            <a:ext cx="650557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 na číselné ose zlomky: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00166" y="542926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4292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Ovál 18">
            <a:hlinkClick r:id="rId4" action="ppaction://hlinksldjump"/>
          </p:cNvPr>
          <p:cNvSpPr/>
          <p:nvPr/>
        </p:nvSpPr>
        <p:spPr>
          <a:xfrm>
            <a:off x="2143108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8">
            <a:hlinkClick r:id="rId4" action="ppaction://hlinksldjump"/>
          </p:cNvPr>
          <p:cNvSpPr/>
          <p:nvPr/>
        </p:nvSpPr>
        <p:spPr>
          <a:xfrm>
            <a:off x="27860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8">
            <a:hlinkClick r:id="rId4" action="ppaction://hlinksldjump"/>
          </p:cNvPr>
          <p:cNvSpPr/>
          <p:nvPr/>
        </p:nvSpPr>
        <p:spPr>
          <a:xfrm>
            <a:off x="3384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8">
            <a:hlinkClick r:id="rId4" action="ppaction://hlinksldjump"/>
          </p:cNvPr>
          <p:cNvSpPr/>
          <p:nvPr/>
        </p:nvSpPr>
        <p:spPr>
          <a:xfrm>
            <a:off x="39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8">
            <a:hlinkClick r:id="rId5" action="ppaction://hlinksldjump"/>
          </p:cNvPr>
          <p:cNvSpPr/>
          <p:nvPr/>
        </p:nvSpPr>
        <p:spPr>
          <a:xfrm>
            <a:off x="4572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8">
            <a:hlinkClick r:id="rId4" action="ppaction://hlinksldjump"/>
          </p:cNvPr>
          <p:cNvSpPr/>
          <p:nvPr/>
        </p:nvSpPr>
        <p:spPr>
          <a:xfrm>
            <a:off x="51435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8">
            <a:hlinkClick r:id="rId4" action="ppaction://hlinksldjump"/>
          </p:cNvPr>
          <p:cNvSpPr/>
          <p:nvPr/>
        </p:nvSpPr>
        <p:spPr>
          <a:xfrm>
            <a:off x="5786446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8">
            <a:hlinkClick r:id="rId4" action="ppaction://hlinksldjump"/>
          </p:cNvPr>
          <p:cNvSpPr/>
          <p:nvPr/>
        </p:nvSpPr>
        <p:spPr>
          <a:xfrm>
            <a:off x="63579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8">
            <a:hlinkClick r:id="rId4" action="ppaction://hlinksldjump"/>
          </p:cNvPr>
          <p:cNvSpPr/>
          <p:nvPr/>
        </p:nvSpPr>
        <p:spPr>
          <a:xfrm>
            <a:off x="692945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4" action="ppaction://hlinksldjump"/>
          </p:cNvPr>
          <p:cNvSpPr/>
          <p:nvPr/>
        </p:nvSpPr>
        <p:spPr>
          <a:xfrm>
            <a:off x="75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8">
            <a:hlinkClick r:id="rId4" action="ppaction://hlinksldjump"/>
          </p:cNvPr>
          <p:cNvSpPr/>
          <p:nvPr/>
        </p:nvSpPr>
        <p:spPr>
          <a:xfrm>
            <a:off x="15716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2071670" y="5286388"/>
          <a:ext cx="215900" cy="711200"/>
        </p:xfrm>
        <a:graphic>
          <a:graphicData uri="http://schemas.openxmlformats.org/presentationml/2006/ole">
            <p:oleObj spid="_x0000_s5123" name="Rovnice" r:id="rId6" imgW="215640" imgH="711000" progId="Equation.3">
              <p:embed/>
            </p:oleObj>
          </a:graphicData>
        </a:graphic>
      </p:graphicFrame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928688" y="2286000"/>
          <a:ext cx="215900" cy="711200"/>
        </p:xfrm>
        <a:graphic>
          <a:graphicData uri="http://schemas.openxmlformats.org/presentationml/2006/ole">
            <p:oleObj spid="_x0000_s5125" name="Rovnice" r:id="rId7" imgW="215640" imgH="711000" progId="Equation.3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1500188" y="2786063"/>
          <a:ext cx="215900" cy="711200"/>
        </p:xfrm>
        <a:graphic>
          <a:graphicData uri="http://schemas.openxmlformats.org/presentationml/2006/ole">
            <p:oleObj spid="_x0000_s5126" name="Rovnice" r:id="rId8" imgW="21564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786322"/>
            <a:ext cx="650557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 na číselné ose zlomky: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00166" y="542926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4292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Ovál 18">
            <a:hlinkClick r:id="rId4" action="ppaction://hlinksldjump"/>
          </p:cNvPr>
          <p:cNvSpPr/>
          <p:nvPr/>
        </p:nvSpPr>
        <p:spPr>
          <a:xfrm>
            <a:off x="2143108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8">
            <a:hlinkClick r:id="rId4" action="ppaction://hlinksldjump"/>
          </p:cNvPr>
          <p:cNvSpPr/>
          <p:nvPr/>
        </p:nvSpPr>
        <p:spPr>
          <a:xfrm>
            <a:off x="27860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8">
            <a:hlinkClick r:id="rId5" action="ppaction://hlinksldjump"/>
          </p:cNvPr>
          <p:cNvSpPr/>
          <p:nvPr/>
        </p:nvSpPr>
        <p:spPr>
          <a:xfrm>
            <a:off x="3384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8">
            <a:hlinkClick r:id="rId4" action="ppaction://hlinksldjump"/>
          </p:cNvPr>
          <p:cNvSpPr/>
          <p:nvPr/>
        </p:nvSpPr>
        <p:spPr>
          <a:xfrm>
            <a:off x="39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8">
            <a:hlinkClick r:id="rId4" action="ppaction://hlinksldjump"/>
          </p:cNvPr>
          <p:cNvSpPr/>
          <p:nvPr/>
        </p:nvSpPr>
        <p:spPr>
          <a:xfrm>
            <a:off x="4572000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8">
            <a:hlinkClick r:id="rId4" action="ppaction://hlinksldjump"/>
          </p:cNvPr>
          <p:cNvSpPr/>
          <p:nvPr/>
        </p:nvSpPr>
        <p:spPr>
          <a:xfrm>
            <a:off x="51435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8">
            <a:hlinkClick r:id="rId4" action="ppaction://hlinksldjump"/>
          </p:cNvPr>
          <p:cNvSpPr/>
          <p:nvPr/>
        </p:nvSpPr>
        <p:spPr>
          <a:xfrm>
            <a:off x="5786446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8">
            <a:hlinkClick r:id="rId4" action="ppaction://hlinksldjump"/>
          </p:cNvPr>
          <p:cNvSpPr/>
          <p:nvPr/>
        </p:nvSpPr>
        <p:spPr>
          <a:xfrm>
            <a:off x="63579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8">
            <a:hlinkClick r:id="rId4" action="ppaction://hlinksldjump"/>
          </p:cNvPr>
          <p:cNvSpPr/>
          <p:nvPr/>
        </p:nvSpPr>
        <p:spPr>
          <a:xfrm>
            <a:off x="692945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4" action="ppaction://hlinksldjump"/>
          </p:cNvPr>
          <p:cNvSpPr/>
          <p:nvPr/>
        </p:nvSpPr>
        <p:spPr>
          <a:xfrm>
            <a:off x="75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8">
            <a:hlinkClick r:id="rId4" action="ppaction://hlinksldjump"/>
          </p:cNvPr>
          <p:cNvSpPr/>
          <p:nvPr/>
        </p:nvSpPr>
        <p:spPr>
          <a:xfrm>
            <a:off x="15716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2071670" y="5286388"/>
          <a:ext cx="215900" cy="711200"/>
        </p:xfrm>
        <a:graphic>
          <a:graphicData uri="http://schemas.openxmlformats.org/presentationml/2006/ole">
            <p:oleObj spid="_x0000_s6147" name="Rovnice" r:id="rId6" imgW="215640" imgH="71100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4500562" y="5286388"/>
          <a:ext cx="215900" cy="711200"/>
        </p:xfrm>
        <a:graphic>
          <a:graphicData uri="http://schemas.openxmlformats.org/presentationml/2006/ole">
            <p:oleObj spid="_x0000_s6149" name="Rovnice" r:id="rId7" imgW="215640" imgH="71100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928688" y="2286000"/>
          <a:ext cx="215900" cy="711200"/>
        </p:xfrm>
        <a:graphic>
          <a:graphicData uri="http://schemas.openxmlformats.org/presentationml/2006/ole">
            <p:oleObj spid="_x0000_s6154" name="Rovnice" r:id="rId8" imgW="215640" imgH="711000" progId="Equation.3">
              <p:embed/>
            </p:oleObj>
          </a:graphicData>
        </a:graphic>
      </p:graphicFrame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1500188" y="2786063"/>
          <a:ext cx="215900" cy="711200"/>
        </p:xfrm>
        <a:graphic>
          <a:graphicData uri="http://schemas.openxmlformats.org/presentationml/2006/ole">
            <p:oleObj spid="_x0000_s6155" name="Rovnice" r:id="rId9" imgW="215640" imgH="711000" progId="Equation.3">
              <p:embed/>
            </p:oleObj>
          </a:graphicData>
        </a:graphic>
      </p:graphicFrame>
      <p:graphicFrame>
        <p:nvGraphicFramePr>
          <p:cNvPr id="6156" name="Object 12"/>
          <p:cNvGraphicFramePr>
            <a:graphicFrameLocks noChangeAspect="1"/>
          </p:cNvGraphicFramePr>
          <p:nvPr/>
        </p:nvGraphicFramePr>
        <p:xfrm>
          <a:off x="2071688" y="3286125"/>
          <a:ext cx="215900" cy="711200"/>
        </p:xfrm>
        <a:graphic>
          <a:graphicData uri="http://schemas.openxmlformats.org/presentationml/2006/ole">
            <p:oleObj spid="_x0000_s6156" name="Rovnice" r:id="rId10" imgW="21564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786322"/>
            <a:ext cx="650557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 na číselné ose zlomky: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28662" y="2285992"/>
          <a:ext cx="215900" cy="711200"/>
        </p:xfrm>
        <a:graphic>
          <a:graphicData uri="http://schemas.openxmlformats.org/presentationml/2006/ole">
            <p:oleObj spid="_x0000_s7170" name="Rovnice" r:id="rId4" imgW="215640" imgH="71100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500166" y="542926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4292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Ovál 18">
            <a:hlinkClick r:id="rId5" action="ppaction://hlinksldjump"/>
          </p:cNvPr>
          <p:cNvSpPr/>
          <p:nvPr/>
        </p:nvSpPr>
        <p:spPr>
          <a:xfrm>
            <a:off x="2143108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8">
            <a:hlinkClick r:id="rId5" action="ppaction://hlinksldjump"/>
          </p:cNvPr>
          <p:cNvSpPr/>
          <p:nvPr/>
        </p:nvSpPr>
        <p:spPr>
          <a:xfrm>
            <a:off x="27860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8">
            <a:hlinkClick r:id="rId5" action="ppaction://hlinksldjump"/>
          </p:cNvPr>
          <p:cNvSpPr/>
          <p:nvPr/>
        </p:nvSpPr>
        <p:spPr>
          <a:xfrm>
            <a:off x="3384000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8">
            <a:hlinkClick r:id="rId5" action="ppaction://hlinksldjump"/>
          </p:cNvPr>
          <p:cNvSpPr/>
          <p:nvPr/>
        </p:nvSpPr>
        <p:spPr>
          <a:xfrm>
            <a:off x="39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8">
            <a:hlinkClick r:id="rId5" action="ppaction://hlinksldjump"/>
          </p:cNvPr>
          <p:cNvSpPr/>
          <p:nvPr/>
        </p:nvSpPr>
        <p:spPr>
          <a:xfrm>
            <a:off x="4572000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8">
            <a:hlinkClick r:id="rId5" action="ppaction://hlinksldjump"/>
          </p:cNvPr>
          <p:cNvSpPr/>
          <p:nvPr/>
        </p:nvSpPr>
        <p:spPr>
          <a:xfrm>
            <a:off x="51435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8">
            <a:hlinkClick r:id="rId5" action="ppaction://hlinksldjump"/>
          </p:cNvPr>
          <p:cNvSpPr/>
          <p:nvPr/>
        </p:nvSpPr>
        <p:spPr>
          <a:xfrm>
            <a:off x="5786446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8">
            <a:hlinkClick r:id="rId5" action="ppaction://hlinksldjump"/>
          </p:cNvPr>
          <p:cNvSpPr/>
          <p:nvPr/>
        </p:nvSpPr>
        <p:spPr>
          <a:xfrm>
            <a:off x="63579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8">
            <a:hlinkClick r:id="rId6" action="ppaction://hlinksldjump"/>
          </p:cNvPr>
          <p:cNvSpPr/>
          <p:nvPr/>
        </p:nvSpPr>
        <p:spPr>
          <a:xfrm>
            <a:off x="692945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>
            <a:hlinkClick r:id="rId5" action="ppaction://hlinksldjump"/>
          </p:cNvPr>
          <p:cNvSpPr/>
          <p:nvPr/>
        </p:nvSpPr>
        <p:spPr>
          <a:xfrm>
            <a:off x="75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8">
            <a:hlinkClick r:id="rId5" action="ppaction://hlinksldjump"/>
          </p:cNvPr>
          <p:cNvSpPr/>
          <p:nvPr/>
        </p:nvSpPr>
        <p:spPr>
          <a:xfrm>
            <a:off x="15716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2071670" y="5286388"/>
          <a:ext cx="215900" cy="711200"/>
        </p:xfrm>
        <a:graphic>
          <a:graphicData uri="http://schemas.openxmlformats.org/presentationml/2006/ole">
            <p:oleObj spid="_x0000_s7171" name="Rovnice" r:id="rId7" imgW="215640" imgH="71100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1500166" y="2786058"/>
          <a:ext cx="215900" cy="711200"/>
        </p:xfrm>
        <a:graphic>
          <a:graphicData uri="http://schemas.openxmlformats.org/presentationml/2006/ole">
            <p:oleObj spid="_x0000_s7172" name="Rovnice" r:id="rId8" imgW="215640" imgH="71100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4500562" y="5286388"/>
          <a:ext cx="215900" cy="711200"/>
        </p:xfrm>
        <a:graphic>
          <a:graphicData uri="http://schemas.openxmlformats.org/presentationml/2006/ole">
            <p:oleObj spid="_x0000_s7173" name="Rovnice" r:id="rId9" imgW="215640" imgH="711000" progId="Equation.3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2071670" y="3286124"/>
          <a:ext cx="215900" cy="711200"/>
        </p:xfrm>
        <a:graphic>
          <a:graphicData uri="http://schemas.openxmlformats.org/presentationml/2006/ole">
            <p:oleObj spid="_x0000_s7174" name="Rovnice" r:id="rId10" imgW="215640" imgH="711000" progId="Equation.3">
              <p:embed/>
            </p:oleObj>
          </a:graphicData>
        </a:graphic>
      </p:graphicFrame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3357554" y="5286388"/>
          <a:ext cx="215900" cy="711200"/>
        </p:xfrm>
        <a:graphic>
          <a:graphicData uri="http://schemas.openxmlformats.org/presentationml/2006/ole">
            <p:oleObj spid="_x0000_s7175" name="Rovnice" r:id="rId11" imgW="215640" imgH="711000" progId="Equation.3">
              <p:embed/>
            </p:oleObj>
          </a:graphicData>
        </a:graphic>
      </p:graphicFrame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2714612" y="3786190"/>
          <a:ext cx="215900" cy="711200"/>
        </p:xfrm>
        <a:graphic>
          <a:graphicData uri="http://schemas.openxmlformats.org/presentationml/2006/ole">
            <p:oleObj spid="_x0000_s7176" name="Rovnice" r:id="rId12" imgW="21564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Špatně!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1028" name="Picture 4" descr="C:\Users\msi\AppData\Local\Microsoft\Windows\Temporary Internet Files\Content.IE5\VQNC2QS3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99135" y="2468561"/>
            <a:ext cx="3145730" cy="3204000"/>
          </a:xfrm>
          <a:prstGeom prst="rect">
            <a:avLst/>
          </a:prstGeom>
          <a:noFill/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929454" y="5572140"/>
            <a:ext cx="164307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786322"/>
            <a:ext cx="650557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 na číselné ose zlomky: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28662" y="2285992"/>
          <a:ext cx="215900" cy="711200"/>
        </p:xfrm>
        <a:graphic>
          <a:graphicData uri="http://schemas.openxmlformats.org/presentationml/2006/ole">
            <p:oleObj spid="_x0000_s8194" name="Rovnice" r:id="rId4" imgW="215640" imgH="71100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500166" y="542926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429264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Ovál 18"/>
          <p:cNvSpPr/>
          <p:nvPr/>
        </p:nvSpPr>
        <p:spPr>
          <a:xfrm>
            <a:off x="2143108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8"/>
          <p:cNvSpPr/>
          <p:nvPr/>
        </p:nvSpPr>
        <p:spPr>
          <a:xfrm>
            <a:off x="27860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8"/>
          <p:cNvSpPr/>
          <p:nvPr/>
        </p:nvSpPr>
        <p:spPr>
          <a:xfrm>
            <a:off x="3384000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8"/>
          <p:cNvSpPr/>
          <p:nvPr/>
        </p:nvSpPr>
        <p:spPr>
          <a:xfrm>
            <a:off x="39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8"/>
          <p:cNvSpPr/>
          <p:nvPr/>
        </p:nvSpPr>
        <p:spPr>
          <a:xfrm>
            <a:off x="4572000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8"/>
          <p:cNvSpPr/>
          <p:nvPr/>
        </p:nvSpPr>
        <p:spPr>
          <a:xfrm>
            <a:off x="51435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8"/>
          <p:cNvSpPr/>
          <p:nvPr/>
        </p:nvSpPr>
        <p:spPr>
          <a:xfrm>
            <a:off x="5786446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8"/>
          <p:cNvSpPr/>
          <p:nvPr/>
        </p:nvSpPr>
        <p:spPr>
          <a:xfrm>
            <a:off x="635795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8"/>
          <p:cNvSpPr/>
          <p:nvPr/>
        </p:nvSpPr>
        <p:spPr>
          <a:xfrm>
            <a:off x="6929454" y="507207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560000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8"/>
          <p:cNvSpPr/>
          <p:nvPr/>
        </p:nvSpPr>
        <p:spPr>
          <a:xfrm>
            <a:off x="1571604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2071670" y="5286388"/>
          <a:ext cx="215900" cy="711200"/>
        </p:xfrm>
        <a:graphic>
          <a:graphicData uri="http://schemas.openxmlformats.org/presentationml/2006/ole">
            <p:oleObj spid="_x0000_s8195" name="Rovnice" r:id="rId5" imgW="215640" imgH="71100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1500166" y="2786058"/>
          <a:ext cx="215900" cy="711200"/>
        </p:xfrm>
        <a:graphic>
          <a:graphicData uri="http://schemas.openxmlformats.org/presentationml/2006/ole">
            <p:oleObj spid="_x0000_s8196" name="Rovnice" r:id="rId6" imgW="215640" imgH="71100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4500562" y="5286388"/>
          <a:ext cx="215900" cy="711200"/>
        </p:xfrm>
        <a:graphic>
          <a:graphicData uri="http://schemas.openxmlformats.org/presentationml/2006/ole">
            <p:oleObj spid="_x0000_s8197" name="Rovnice" r:id="rId7" imgW="215640" imgH="711000" progId="Equation.3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2071670" y="3286124"/>
          <a:ext cx="215900" cy="711200"/>
        </p:xfrm>
        <a:graphic>
          <a:graphicData uri="http://schemas.openxmlformats.org/presentationml/2006/ole">
            <p:oleObj spid="_x0000_s8198" name="Rovnice" r:id="rId8" imgW="215640" imgH="711000" progId="Equation.3">
              <p:embed/>
            </p:oleObj>
          </a:graphicData>
        </a:graphic>
      </p:graphicFrame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3357554" y="5286388"/>
          <a:ext cx="215900" cy="711200"/>
        </p:xfrm>
        <a:graphic>
          <a:graphicData uri="http://schemas.openxmlformats.org/presentationml/2006/ole">
            <p:oleObj spid="_x0000_s8199" name="Rovnice" r:id="rId9" imgW="215640" imgH="711000" progId="Equation.3">
              <p:embed/>
            </p:oleObj>
          </a:graphicData>
        </a:graphic>
      </p:graphicFrame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2714612" y="3786190"/>
          <a:ext cx="215900" cy="711200"/>
        </p:xfrm>
        <a:graphic>
          <a:graphicData uri="http://schemas.openxmlformats.org/presentationml/2006/ole">
            <p:oleObj spid="_x0000_s8200" name="Rovnice" r:id="rId10" imgW="215640" imgH="711000" progId="Equation.3">
              <p:embed/>
            </p:oleObj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6858016" y="5286388"/>
          <a:ext cx="215900" cy="711200"/>
        </p:xfrm>
        <a:graphic>
          <a:graphicData uri="http://schemas.openxmlformats.org/presentationml/2006/ole">
            <p:oleObj spid="_x0000_s8201" name="Rovnice" r:id="rId11" imgW="21564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lvl="0"/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1"/>
            <a:r>
              <a:rPr lang="cs-CZ" dirty="0" smtClean="0"/>
              <a:t>Galerie MS Office - klipart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678</TotalTime>
  <Words>471</Words>
  <Application>Microsoft Office PowerPoint</Application>
  <PresentationFormat>Předvádění na obrazovce (4:3)</PresentationFormat>
  <Paragraphs>120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Vlnění</vt:lpstr>
      <vt:lpstr>Rovnice</vt:lpstr>
      <vt:lpstr>Základní škola a Mateřská škola Bílá Třemešná, okres Trutnov</vt:lpstr>
      <vt:lpstr>Anotace</vt:lpstr>
      <vt:lpstr>Přirozená čísla na číselné ose</vt:lpstr>
      <vt:lpstr>Špatně! Zkus to znovu!</vt:lpstr>
      <vt:lpstr>Přirozená čísla na číselné ose</vt:lpstr>
      <vt:lpstr>Špatně! Zkus to znovu!</vt:lpstr>
      <vt:lpstr>Přirozená čísla na číselné ose</vt:lpstr>
      <vt:lpstr>Špatně! Zkus to znovu!</vt:lpstr>
      <vt:lpstr>Přirozená čísla na číselné ose</vt:lpstr>
      <vt:lpstr>Zlomky na číselné ose</vt:lpstr>
      <vt:lpstr>Snímek 11</vt:lpstr>
      <vt:lpstr>Snímek 12</vt:lpstr>
      <vt:lpstr>Zobraz na číselné ose zlomky:</vt:lpstr>
      <vt:lpstr>Špatně! Zkus to znovu!</vt:lpstr>
      <vt:lpstr>Zobraz na číselné ose zlomky:</vt:lpstr>
      <vt:lpstr>Špatně! Zkus to znovu!</vt:lpstr>
      <vt:lpstr>Zobraz na číselné ose zlomky:</vt:lpstr>
      <vt:lpstr>Špatně! Zkus to znovu!</vt:lpstr>
      <vt:lpstr>Zobraz na číselné ose zlomky:</vt:lpstr>
      <vt:lpstr>Špatně! Zkus to znovu!</vt:lpstr>
      <vt:lpstr>Zobraz na číselné ose zlomky: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73</cp:revision>
  <dcterms:created xsi:type="dcterms:W3CDTF">2013-05-10T12:01:16Z</dcterms:created>
  <dcterms:modified xsi:type="dcterms:W3CDTF">2014-03-13T12:39:46Z</dcterms:modified>
</cp:coreProperties>
</file>