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5" r:id="rId4"/>
    <p:sldId id="263" r:id="rId5"/>
    <p:sldId id="264" r:id="rId6"/>
    <p:sldId id="266" r:id="rId7"/>
    <p:sldId id="267" r:id="rId8"/>
    <p:sldId id="268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Zlomky </a:t>
          </a:r>
          <a:r>
            <a:rPr lang="cs-CZ" sz="2000" b="1" smtClean="0"/>
            <a:t>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VY_32_INOVACE_4C_03_</a:t>
          </a:r>
          <a:r>
            <a:rPr lang="cs-CZ" sz="2000" b="0" dirty="0" err="1" smtClean="0"/>
            <a:t>Porovnavani</a:t>
          </a:r>
          <a:r>
            <a:rPr lang="cs-CZ" sz="2000" b="0" dirty="0" smtClean="0"/>
            <a:t>_zlomku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878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VY_32_INOVACE_Porovnavani_zlomku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Relationship Id="rId9" Type="http://schemas.openxmlformats.org/officeDocument/2006/relationships/oleObject" Target="../embeddings/oleObject9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7.bin"/><Relationship Id="rId11" Type="http://schemas.openxmlformats.org/officeDocument/2006/relationships/image" Target="../media/image24.png"/><Relationship Id="rId5" Type="http://schemas.openxmlformats.org/officeDocument/2006/relationships/oleObject" Target="../embeddings/oleObject16.bin"/><Relationship Id="rId10" Type="http://schemas.openxmlformats.org/officeDocument/2006/relationships/oleObject" Target="../embeddings/oleObject21.bin"/><Relationship Id="rId4" Type="http://schemas.openxmlformats.org/officeDocument/2006/relationships/oleObject" Target="../embeddings/oleObject15.bin"/><Relationship Id="rId9" Type="http://schemas.openxmlformats.org/officeDocument/2006/relationships/oleObject" Target="../embeddings/oleObject20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878255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00306"/>
            <a:ext cx="8429683" cy="3857652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nejmenší společný násobek. Pro připomenutí určíme nejmenší společný násobek dvou čísel. Po kliknutí se postupně objevují jednotlivé kroky řešení.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8: Porovnávání zlomků se stejným a různým jmenovatelem. Po kliknutí se postupně objevují jednotlivé kroky řešení.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6: porovnávání zlomků se stejným jmenovatelem. Žáci mají za úkol uspořádat zlomky se stejným jmenovatelem. Po kliknutí se vždy zařadí jeden zlomek na správné místo.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9: porovnávání zlomků s různým jmenovatelem. Žáci mají za úkol porovnat vždy dva zlomky s různým jmenovatelem. Po kliknutí se postupně doplňují správná znaménka nerovnosti.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smtClean="0">
                <a:solidFill>
                  <a:schemeClr val="tx1"/>
                </a:solidFill>
              </a:rPr>
              <a:t>obsahuje 10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Čárový popisek 2 30"/>
          <p:cNvSpPr/>
          <p:nvPr/>
        </p:nvSpPr>
        <p:spPr>
          <a:xfrm>
            <a:off x="2714612" y="3214686"/>
            <a:ext cx="3571900" cy="114300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5687"/>
              <a:gd name="adj6" fmla="val -2950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Najdeme prvočíselný rozklad čísla 24.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Čárový popisek 2 31"/>
          <p:cNvSpPr/>
          <p:nvPr/>
        </p:nvSpPr>
        <p:spPr>
          <a:xfrm>
            <a:off x="4786314" y="3214686"/>
            <a:ext cx="3571900" cy="114300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5687"/>
              <a:gd name="adj6" fmla="val -2950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Najdeme prvočíselný rozklad čísla 15.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500826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2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143636" y="350043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2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929322" y="350043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357818" y="350043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00166" y="528638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3</a:t>
            </a: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1643042" y="5072074"/>
            <a:ext cx="285754" cy="285752"/>
            <a:chOff x="1285852" y="3929066"/>
            <a:chExt cx="285754" cy="285752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Nejmenší společný násobek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714620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nejmenší společný násobek čísel 24 a 15.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357187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414338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12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85852" y="4714884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6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285852" y="3929066"/>
            <a:ext cx="285754" cy="285752"/>
            <a:chOff x="1285852" y="3929066"/>
            <a:chExt cx="285754" cy="285752"/>
          </a:xfrm>
        </p:grpSpPr>
        <p:cxnSp>
          <p:nvCxnSpPr>
            <p:cNvPr id="12" name="Přímá spojovací čára 11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500166" y="4500570"/>
            <a:ext cx="285754" cy="285752"/>
            <a:chOff x="1285852" y="3929066"/>
            <a:chExt cx="285754" cy="285752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357554" y="357187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421481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· 5</a:t>
            </a:r>
            <a:endParaRPr lang="cs-CZ" sz="24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3428992" y="4000504"/>
            <a:ext cx="285754" cy="285752"/>
            <a:chOff x="1285852" y="3929066"/>
            <a:chExt cx="285754" cy="285752"/>
          </a:xfrm>
        </p:grpSpPr>
        <p:cxnSp>
          <p:nvCxnSpPr>
            <p:cNvPr id="28" name="Přímá spojovací čára 27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2786050" y="478632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(24; 15) = 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429256" y="3929066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 =</a:t>
            </a:r>
          </a:p>
          <a:p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858016" y="350043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3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00892" y="392906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15206" y="3929066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5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786050" y="535782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(24; 15) = 120</a:t>
            </a:r>
            <a:endParaRPr lang="cs-CZ" sz="2400" dirty="0"/>
          </a:p>
        </p:txBody>
      </p:sp>
      <p:sp>
        <p:nvSpPr>
          <p:cNvPr id="54" name="Čárový popisek 2 53"/>
          <p:cNvSpPr/>
          <p:nvPr/>
        </p:nvSpPr>
        <p:spPr>
          <a:xfrm>
            <a:off x="2285984" y="5786454"/>
            <a:ext cx="6357982" cy="642942"/>
          </a:xfrm>
          <a:prstGeom prst="borderCallout2">
            <a:avLst>
              <a:gd name="adj1" fmla="val -14070"/>
              <a:gd name="adj2" fmla="val 19325"/>
              <a:gd name="adj3" fmla="val -59394"/>
              <a:gd name="adj4" fmla="val 19208"/>
              <a:gd name="adj5" fmla="val -92236"/>
              <a:gd name="adj6" fmla="val 50055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Vynásobíme prvočísla z každého „sloupce“.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97872E-6 L -0.14427 0.18691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97872E-6 L -0.14392 0.18691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97872E-6 L -0.13576 0.18691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97872E-6 L -0.13525 0.18691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00" y="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6.06061E-7 L -0.13125 0.12445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00" y="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  <p:bldP spid="32" grpId="0" animBg="1"/>
      <p:bldP spid="32" grpId="1" animBg="1"/>
      <p:bldP spid="49" grpId="0"/>
      <p:bldP spid="49" grpId="1"/>
      <p:bldP spid="48" grpId="0"/>
      <p:bldP spid="48" grpId="1"/>
      <p:bldP spid="47" grpId="0"/>
      <p:bldP spid="47" grpId="1"/>
      <p:bldP spid="41" grpId="0"/>
      <p:bldP spid="41" grpId="1"/>
      <p:bldP spid="10" grpId="0"/>
      <p:bldP spid="5" grpId="0"/>
      <p:bldP spid="6" grpId="0"/>
      <p:bldP spid="9" grpId="0"/>
      <p:bldP spid="25" grpId="0"/>
      <p:bldP spid="26" grpId="0"/>
      <p:bldP spid="42" grpId="0"/>
      <p:bldP spid="43" grpId="0"/>
      <p:bldP spid="50" grpId="0"/>
      <p:bldP spid="50" grpId="1"/>
      <p:bldP spid="51" grpId="0"/>
      <p:bldP spid="52" grpId="0"/>
      <p:bldP spid="52" grpId="1"/>
      <p:bldP spid="53" grpId="0"/>
      <p:bldP spid="54" grpId="0" animBg="1"/>
      <p:bldP spid="5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Porovnávání zlomků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Zlomky se stejným jmenovatelem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643182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Porovnáme čitatele a stejná nerovnost platí i pro celé zlomky.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500430" y="3571876"/>
          <a:ext cx="215900" cy="711200"/>
        </p:xfrm>
        <a:graphic>
          <a:graphicData uri="http://schemas.openxmlformats.org/presentationml/2006/ole">
            <p:oleObj spid="_x0000_s1030" name="Rovnice" r:id="rId3" imgW="215806" imgH="710891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071934" y="3571876"/>
          <a:ext cx="215900" cy="711200"/>
        </p:xfrm>
        <a:graphic>
          <a:graphicData uri="http://schemas.openxmlformats.org/presentationml/2006/ole">
            <p:oleObj spid="_x0000_s1031" name="Rovnice" r:id="rId4" imgW="215806" imgH="710891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500430" y="4572008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3    7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4744" y="457200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sp>
        <p:nvSpPr>
          <p:cNvPr id="11" name="Čárový popisek 1 10"/>
          <p:cNvSpPr/>
          <p:nvPr/>
        </p:nvSpPr>
        <p:spPr>
          <a:xfrm>
            <a:off x="5214942" y="5214950"/>
            <a:ext cx="3000396" cy="1143008"/>
          </a:xfrm>
          <a:prstGeom prst="borderCallout1">
            <a:avLst>
              <a:gd name="adj1" fmla="val 82925"/>
              <a:gd name="adj2" fmla="val -7663"/>
              <a:gd name="adj3" fmla="val -25521"/>
              <a:gd name="adj4" fmla="val -35318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Porovnáme čitatele obou zlomků.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5429256" y="3571876"/>
            <a:ext cx="3000396" cy="1143008"/>
          </a:xfrm>
          <a:prstGeom prst="borderCallout1">
            <a:avLst>
              <a:gd name="adj1" fmla="val 82925"/>
              <a:gd name="adj2" fmla="val -7663"/>
              <a:gd name="adj3" fmla="val 35138"/>
              <a:gd name="adj4" fmla="val -32974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Stejná nerovnost platí i pro celé zlomky.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85918" y="3571876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Porovnej: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5293E-6 L 0.00348 -0.1265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9" grpId="1"/>
      <p:bldP spid="11" grpId="0" animBg="1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zlomky od nejmenšího po největší.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643438" y="2786058"/>
          <a:ext cx="215900" cy="711200"/>
        </p:xfrm>
        <a:graphic>
          <a:graphicData uri="http://schemas.openxmlformats.org/presentationml/2006/ole">
            <p:oleObj spid="_x0000_s2065" name="Rovnice" r:id="rId3" imgW="215806" imgH="710891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571604" y="2786058"/>
          <a:ext cx="228600" cy="711200"/>
        </p:xfrm>
        <a:graphic>
          <a:graphicData uri="http://schemas.openxmlformats.org/presentationml/2006/ole">
            <p:oleObj spid="_x0000_s2066" name="Rovnice" r:id="rId4" imgW="228600" imgH="7112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428992" y="2786058"/>
          <a:ext cx="203200" cy="711200"/>
        </p:xfrm>
        <a:graphic>
          <a:graphicData uri="http://schemas.openxmlformats.org/presentationml/2006/ole">
            <p:oleObj spid="_x0000_s2067" name="Rovnice" r:id="rId5" imgW="203112" imgH="710891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143108" y="2786058"/>
          <a:ext cx="215900" cy="711200"/>
        </p:xfrm>
        <a:graphic>
          <a:graphicData uri="http://schemas.openxmlformats.org/presentationml/2006/ole">
            <p:oleObj spid="_x0000_s2068" name="Rovnice" r:id="rId6" imgW="215806" imgH="710891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2714612" y="2786058"/>
          <a:ext cx="368300" cy="711200"/>
        </p:xfrm>
        <a:graphic>
          <a:graphicData uri="http://schemas.openxmlformats.org/presentationml/2006/ole">
            <p:oleObj spid="_x0000_s2069" name="Rovnice" r:id="rId7" imgW="368300" imgH="71120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4000496" y="2786058"/>
          <a:ext cx="203200" cy="711200"/>
        </p:xfrm>
        <a:graphic>
          <a:graphicData uri="http://schemas.openxmlformats.org/presentationml/2006/ole">
            <p:oleObj spid="_x0000_s2070" name="Rovnice" r:id="rId8" imgW="203112" imgH="710891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714876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857224" y="2786058"/>
          <a:ext cx="368300" cy="711200"/>
        </p:xfrm>
        <a:graphic>
          <a:graphicData uri="http://schemas.openxmlformats.org/presentationml/2006/ole">
            <p:oleObj spid="_x0000_s2071" name="Rovnice" r:id="rId9" imgW="368300" imgH="71120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071538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14678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00496" y="4429132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&lt;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94633E-6 L -0.14392 -3.94633E-6 C -0.20851 -3.94633E-6 -0.28767 0.06061 -0.28767 0.11011 L -0.28767 0.22022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94633E-6 L -0.13976 -3.94633E-6 C -0.20243 -3.94633E-6 -0.27934 0.06061 -0.27934 0.10988 L -0.27934 0.22022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110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94633E-6 L 0.0316 -3.94633E-6 C 0.04601 -3.94633E-6 0.06372 0.06061 0.06372 0.11011 L 0.06372 0.22022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1100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94633E-6 L -0.09653 -3.94633E-6 C -0.13976 -3.94633E-6 -0.19288 0.06061 -0.19288 0.11011 L -0.19288 0.22022 " pathEditMode="relative" rAng="0" ptsTypes="FfFF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0" y="110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94633E-6 L 0.07969 -3.94633E-6 C 0.11528 -3.94633E-6 0.15938 0.06061 0.15938 0.11011 L 0.15938 0.22022 " pathEditMode="relative" rAng="0" ptsTypes="FfFF">
                                      <p:cBhvr>
                                        <p:cTn id="2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00" y="110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94633E-6 L 0.18906 -3.94633E-6 C 0.27396 -3.94633E-6 0.3783 0.06061 0.3783 0.11011 L 0.3783 0.22022 " pathEditMode="relative" rAng="0" ptsTypes="FfFF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110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94633E-6 L 0.13056 -3.94633E-6 C 0.18941 -3.94633E-6 0.26181 0.06061 0.26181 0.11011 L 0.26181 0.22022 " pathEditMode="relative" rAng="0" ptsTypes="FfFF">
                                      <p:cBhvr>
                                        <p:cTn id="4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00" y="1100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Zlomky s různým jmenovatelem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2714620"/>
            <a:ext cx="79296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Zlomky převedeme na společného jmenovatele a poté teprve porovnáme.</a:t>
            </a:r>
          </a:p>
          <a:p>
            <a:endParaRPr lang="cs-CZ" sz="2400" dirty="0" smtClean="0"/>
          </a:p>
          <a:p>
            <a:r>
              <a:rPr lang="cs-CZ" sz="2400" dirty="0" smtClean="0"/>
              <a:t>Společný jmenovatel hledám jako nejmenší společný násobek (NSN) jmenovatelů.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000125" y="2189163"/>
          <a:ext cx="228600" cy="762000"/>
        </p:xfrm>
        <a:graphic>
          <a:graphicData uri="http://schemas.openxmlformats.org/presentationml/2006/ole">
            <p:oleObj spid="_x0000_s3082" name="Rovnice" r:id="rId3" imgW="228501" imgH="761669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643042" y="2214554"/>
          <a:ext cx="215900" cy="711200"/>
        </p:xfrm>
        <a:graphic>
          <a:graphicData uri="http://schemas.openxmlformats.org/presentationml/2006/ole">
            <p:oleObj spid="_x0000_s3083" name="Rovnice" r:id="rId4" imgW="215806" imgH="710891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3000364" y="2571744"/>
            <a:ext cx="5786478" cy="57150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Převádím na společného jmenovatele.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321468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385762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</a:t>
            </a:r>
            <a:r>
              <a:rPr lang="cs-CZ" sz="2400" dirty="0" err="1" smtClean="0"/>
              <a:t>2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57224" y="3643314"/>
            <a:ext cx="285754" cy="285752"/>
            <a:chOff x="1285852" y="3929066"/>
            <a:chExt cx="285754" cy="285752"/>
          </a:xfrm>
        </p:grpSpPr>
        <p:cxnSp>
          <p:nvCxnSpPr>
            <p:cNvPr id="10" name="Přímá spojovací čára 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1857356" y="321468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385762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· 3</a:t>
            </a:r>
            <a:endParaRPr lang="cs-CZ" sz="24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857356" y="3643314"/>
            <a:ext cx="285754" cy="285752"/>
            <a:chOff x="1285852" y="3929066"/>
            <a:chExt cx="285754" cy="285752"/>
          </a:xfrm>
        </p:grpSpPr>
        <p:cxnSp>
          <p:nvCxnSpPr>
            <p:cNvPr id="20" name="Přímá spojovací čára 19"/>
            <p:cNvCxnSpPr/>
            <p:nvPr/>
          </p:nvCxnSpPr>
          <p:spPr>
            <a:xfrm rot="5400000">
              <a:off x="1214414" y="4000504"/>
              <a:ext cx="285752" cy="1428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16200000" flipV="1">
              <a:off x="1357291" y="4000503"/>
              <a:ext cx="285751" cy="14287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428596" y="4500570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NSN (4; 6) = 2 · </a:t>
            </a:r>
            <a:r>
              <a:rPr lang="cs-CZ" sz="2400" dirty="0" err="1" smtClean="0"/>
              <a:t>2</a:t>
            </a:r>
            <a:r>
              <a:rPr lang="cs-CZ" sz="2400" dirty="0" smtClean="0"/>
              <a:t> · 3 = 12</a:t>
            </a:r>
            <a:endParaRPr lang="cs-CZ" sz="2400" dirty="0"/>
          </a:p>
        </p:txBody>
      </p:sp>
      <p:sp>
        <p:nvSpPr>
          <p:cNvPr id="23" name="Čárový popisek 2 22"/>
          <p:cNvSpPr/>
          <p:nvPr/>
        </p:nvSpPr>
        <p:spPr>
          <a:xfrm>
            <a:off x="3714744" y="3214686"/>
            <a:ext cx="4786346" cy="785818"/>
          </a:xfrm>
          <a:prstGeom prst="borderCallout2">
            <a:avLst>
              <a:gd name="adj1" fmla="val 81407"/>
              <a:gd name="adj2" fmla="val -7703"/>
              <a:gd name="adj3" fmla="val 80128"/>
              <a:gd name="adj4" fmla="val -17297"/>
              <a:gd name="adj5" fmla="val 37056"/>
              <a:gd name="adj6" fmla="val -3113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Určím rozklady obou jmenovatelů.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4" name="Čárový popisek 2 23"/>
          <p:cNvSpPr/>
          <p:nvPr/>
        </p:nvSpPr>
        <p:spPr>
          <a:xfrm>
            <a:off x="4071934" y="4071942"/>
            <a:ext cx="4786346" cy="785818"/>
          </a:xfrm>
          <a:prstGeom prst="borderCallout2">
            <a:avLst>
              <a:gd name="adj1" fmla="val 30259"/>
              <a:gd name="adj2" fmla="val -5813"/>
              <a:gd name="adj3" fmla="val 34093"/>
              <a:gd name="adj4" fmla="val -58865"/>
              <a:gd name="adj5" fmla="val 60072"/>
              <a:gd name="adj6" fmla="val -6451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Určím nejmenší společný násobek obou jmenovatelů.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15950" y="5403850"/>
          <a:ext cx="736600" cy="762000"/>
        </p:xfrm>
        <a:graphic>
          <a:graphicData uri="http://schemas.openxmlformats.org/presentationml/2006/ole">
            <p:oleObj spid="_x0000_s3084" name="Rovnice" r:id="rId5" imgW="736600" imgH="7620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1824038" y="5429250"/>
          <a:ext cx="736600" cy="711200"/>
        </p:xfrm>
        <a:graphic>
          <a:graphicData uri="http://schemas.openxmlformats.org/presentationml/2006/ole">
            <p:oleObj spid="_x0000_s3085" name="Rovnice" r:id="rId6" imgW="736600" imgH="711200" progId="Equation.3">
              <p:embed/>
            </p:oleObj>
          </a:graphicData>
        </a:graphic>
      </p:graphicFrame>
      <p:sp>
        <p:nvSpPr>
          <p:cNvPr id="28" name="Čárový popisek 2 27"/>
          <p:cNvSpPr/>
          <p:nvPr/>
        </p:nvSpPr>
        <p:spPr>
          <a:xfrm>
            <a:off x="3929058" y="4929198"/>
            <a:ext cx="4786346" cy="785818"/>
          </a:xfrm>
          <a:prstGeom prst="borderCallout2">
            <a:avLst>
              <a:gd name="adj1" fmla="val 28980"/>
              <a:gd name="adj2" fmla="val -6233"/>
              <a:gd name="adj3" fmla="val 27700"/>
              <a:gd name="adj4" fmla="val -48998"/>
              <a:gd name="adj5" fmla="val 49842"/>
              <a:gd name="adj6" fmla="val -50656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Rozšířím oba zlomky na zlomky se jmenovatelem rovným NSN.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00100" y="5357826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14546" y="5429264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714612" y="5786454"/>
            <a:ext cx="6286544" cy="7858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Porovnávám zlomky se společným jmenovatelem.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28728" y="550070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&lt;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6035E-6 L -0.02205 -0.46126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17" grpId="0"/>
      <p:bldP spid="18" grpId="0"/>
      <p:bldP spid="22" grpId="0"/>
      <p:bldP spid="23" grpId="0" animBg="1"/>
      <p:bldP spid="24" grpId="0" animBg="1"/>
      <p:bldP spid="28" grpId="0" animBg="1"/>
      <p:bldP spid="29" grpId="0"/>
      <p:bldP spid="30" grpId="0"/>
      <p:bldP spid="31" grpId="0" animBg="1"/>
      <p:bldP spid="32" grpId="0"/>
      <p:bldP spid="3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85786" y="2643182"/>
          <a:ext cx="203200" cy="711200"/>
        </p:xfrm>
        <a:graphic>
          <a:graphicData uri="http://schemas.openxmlformats.org/presentationml/2006/ole">
            <p:oleObj spid="_x0000_s22530" name="Rovnice" r:id="rId3" imgW="203040" imgH="711000" progId="Equation.3">
              <p:embed/>
            </p:oleObj>
          </a:graphicData>
        </a:graphic>
      </p:graphicFrame>
      <p:graphicFrame>
        <p:nvGraphicFramePr>
          <p:cNvPr id="22531" name="Object 3"/>
          <p:cNvGraphicFramePr>
            <a:graphicFrameLocks noChangeAspect="1"/>
          </p:cNvGraphicFramePr>
          <p:nvPr/>
        </p:nvGraphicFramePr>
        <p:xfrm>
          <a:off x="1422400" y="2643188"/>
          <a:ext cx="215900" cy="711200"/>
        </p:xfrm>
        <a:graphic>
          <a:graphicData uri="http://schemas.openxmlformats.org/presentationml/2006/ole">
            <p:oleObj spid="_x0000_s22531" name="Rovnice" r:id="rId4" imgW="215640" imgH="711000" progId="Equation.3">
              <p:embed/>
            </p:oleObj>
          </a:graphicData>
        </a:graphic>
      </p:graphicFrame>
      <p:graphicFrame>
        <p:nvGraphicFramePr>
          <p:cNvPr id="22532" name="Object 4"/>
          <p:cNvGraphicFramePr>
            <a:graphicFrameLocks noChangeAspect="1"/>
          </p:cNvGraphicFramePr>
          <p:nvPr/>
        </p:nvGraphicFramePr>
        <p:xfrm>
          <a:off x="773113" y="3643313"/>
          <a:ext cx="228600" cy="711200"/>
        </p:xfrm>
        <a:graphic>
          <a:graphicData uri="http://schemas.openxmlformats.org/presentationml/2006/ole">
            <p:oleObj spid="_x0000_s22532" name="Rovnice" r:id="rId5" imgW="228600" imgH="711000" progId="Equation.3">
              <p:embed/>
            </p:oleObj>
          </a:graphicData>
        </a:graphic>
      </p:graphicFrame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1339850" y="3643313"/>
          <a:ext cx="381000" cy="711200"/>
        </p:xfrm>
        <a:graphic>
          <a:graphicData uri="http://schemas.openxmlformats.org/presentationml/2006/ole">
            <p:oleObj spid="_x0000_s22533" name="Rovnice" r:id="rId6" imgW="380880" imgH="711000" progId="Equation.3">
              <p:embed/>
            </p:oleObj>
          </a:graphicData>
        </a:graphic>
      </p:graphicFrame>
      <p:graphicFrame>
        <p:nvGraphicFramePr>
          <p:cNvPr id="22534" name="Object 6"/>
          <p:cNvGraphicFramePr>
            <a:graphicFrameLocks noChangeAspect="1"/>
          </p:cNvGraphicFramePr>
          <p:nvPr/>
        </p:nvGraphicFramePr>
        <p:xfrm>
          <a:off x="1428728" y="4572008"/>
          <a:ext cx="203200" cy="711200"/>
        </p:xfrm>
        <a:graphic>
          <a:graphicData uri="http://schemas.openxmlformats.org/presentationml/2006/ole">
            <p:oleObj spid="_x0000_s22534" name="Rovnice" r:id="rId7" imgW="203040" imgH="711000" progId="Equation.3">
              <p:embed/>
            </p:oleObj>
          </a:graphicData>
        </a:graphic>
      </p:graphicFrame>
      <p:graphicFrame>
        <p:nvGraphicFramePr>
          <p:cNvPr id="22535" name="Object 7"/>
          <p:cNvGraphicFramePr>
            <a:graphicFrameLocks noChangeAspect="1"/>
          </p:cNvGraphicFramePr>
          <p:nvPr/>
        </p:nvGraphicFramePr>
        <p:xfrm>
          <a:off x="785786" y="4572008"/>
          <a:ext cx="203200" cy="711200"/>
        </p:xfrm>
        <a:graphic>
          <a:graphicData uri="http://schemas.openxmlformats.org/presentationml/2006/ole">
            <p:oleObj spid="_x0000_s22535" name="Rovnice" r:id="rId8" imgW="203040" imgH="711000" progId="Equation.3">
              <p:embed/>
            </p:oleObj>
          </a:graphicData>
        </a:graphic>
      </p:graphicFrame>
      <p:graphicFrame>
        <p:nvGraphicFramePr>
          <p:cNvPr id="22536" name="Object 8"/>
          <p:cNvGraphicFramePr>
            <a:graphicFrameLocks noChangeAspect="1"/>
          </p:cNvGraphicFramePr>
          <p:nvPr/>
        </p:nvGraphicFramePr>
        <p:xfrm>
          <a:off x="1339850" y="5500688"/>
          <a:ext cx="381000" cy="711200"/>
        </p:xfrm>
        <a:graphic>
          <a:graphicData uri="http://schemas.openxmlformats.org/presentationml/2006/ole">
            <p:oleObj spid="_x0000_s22536" name="Rovnice" r:id="rId9" imgW="380880" imgH="711000" progId="Equation.3">
              <p:embed/>
            </p:oleObj>
          </a:graphicData>
        </a:graphic>
      </p:graphicFrame>
      <p:graphicFrame>
        <p:nvGraphicFramePr>
          <p:cNvPr id="22537" name="Object 9"/>
          <p:cNvGraphicFramePr>
            <a:graphicFrameLocks noChangeAspect="1"/>
          </p:cNvGraphicFramePr>
          <p:nvPr/>
        </p:nvGraphicFramePr>
        <p:xfrm>
          <a:off x="703263" y="5500688"/>
          <a:ext cx="368300" cy="711200"/>
        </p:xfrm>
        <a:graphic>
          <a:graphicData uri="http://schemas.openxmlformats.org/presentationml/2006/ole">
            <p:oleObj spid="_x0000_s22537" name="Rovnice" r:id="rId10" imgW="368280" imgH="71100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071538" y="278605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&gt;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1538" y="378619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=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471488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&lt;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564357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&lt;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7" name="Obrázek 16" descr="otaznik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57686" y="2500306"/>
            <a:ext cx="1970410" cy="374833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Archiv autora.</a:t>
            </a:r>
            <a:endParaRPr lang="cs-CZ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695</TotalTime>
  <Words>446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Rovnice</vt:lpstr>
      <vt:lpstr>Základní škola a Mateřská škola Bílá Třemešná, okres Trutnov</vt:lpstr>
      <vt:lpstr>Anotace</vt:lpstr>
      <vt:lpstr>Nejmenší společný násobek</vt:lpstr>
      <vt:lpstr>Porovnávání zlomků</vt:lpstr>
      <vt:lpstr>Zlomky se stejným jmenovatelem</vt:lpstr>
      <vt:lpstr>Uspořádej zlomky od nejmenšího po největší.</vt:lpstr>
      <vt:lpstr>Zlomky s různým jmenovatelem</vt:lpstr>
      <vt:lpstr>Porovnej zlomky</vt:lpstr>
      <vt:lpstr>Porovnej zlomky: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77</cp:revision>
  <dcterms:created xsi:type="dcterms:W3CDTF">2013-05-10T12:01:16Z</dcterms:created>
  <dcterms:modified xsi:type="dcterms:W3CDTF">2014-03-13T12:40:30Z</dcterms:modified>
</cp:coreProperties>
</file>