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4"/>
  </p:notesMasterIdLst>
  <p:sldIdLst>
    <p:sldId id="256" r:id="rId2"/>
    <p:sldId id="262" r:id="rId3"/>
    <p:sldId id="263" r:id="rId4"/>
    <p:sldId id="265" r:id="rId5"/>
    <p:sldId id="264" r:id="rId6"/>
    <p:sldId id="266" r:id="rId7"/>
    <p:sldId id="267" r:id="rId8"/>
    <p:sldId id="268" r:id="rId9"/>
    <p:sldId id="269" r:id="rId10"/>
    <p:sldId id="270" r:id="rId11"/>
    <p:sldId id="271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565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</a:t>
          </a:r>
          <a:r>
            <a:rPr lang="cs-CZ" sz="2000" b="1" smtClean="0"/>
            <a:t>: </a:t>
          </a:r>
          <a:r>
            <a:rPr lang="cs-CZ" sz="2000" b="1" smtClean="0"/>
            <a:t>Zlomky a celá čísla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</a:t>
          </a:r>
          <a:r>
            <a:rPr lang="cs-CZ" sz="2000" b="1" smtClean="0"/>
            <a:t>: </a:t>
          </a:r>
          <a:r>
            <a:rPr lang="cs-CZ" sz="2000" b="0" smtClean="0"/>
            <a:t>VY_32_INOVACE_4C_04_</a:t>
          </a:r>
          <a:r>
            <a:rPr lang="cs-CZ" sz="2000" b="0" dirty="0" err="1" smtClean="0"/>
            <a:t>Scitani</a:t>
          </a:r>
          <a:r>
            <a:rPr lang="cs-CZ" sz="2000" b="0" dirty="0" smtClean="0"/>
            <a:t>_zlomku_se_</a:t>
          </a:r>
          <a:r>
            <a:rPr lang="cs-CZ" sz="2000" b="0" dirty="0" err="1" smtClean="0"/>
            <a:t>stejnym</a:t>
          </a:r>
          <a:r>
            <a:rPr lang="cs-CZ" sz="2000" b="0" dirty="0" smtClean="0"/>
            <a:t>_jmenovatelem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2239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70108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43883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43883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9436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37949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37949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68842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32015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32015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28249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26081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Zlomky</a:t>
          </a:r>
          <a:endParaRPr lang="cs-CZ" sz="2000" b="1" kern="1200" dirty="0"/>
        </a:p>
      </dsp:txBody>
      <dsp:txXfrm>
        <a:off x="585659" y="1926081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87655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274689"/>
          <a:ext cx="5849872" cy="8870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</a:t>
          </a:r>
          <a:r>
            <a:rPr lang="cs-CZ" sz="2000" b="0" kern="1200" dirty="0" err="1" smtClean="0"/>
            <a:t>Scitani</a:t>
          </a:r>
          <a:r>
            <a:rPr lang="cs-CZ" sz="2000" b="0" kern="1200" dirty="0" smtClean="0"/>
            <a:t>_zlomku_se_</a:t>
          </a:r>
          <a:r>
            <a:rPr lang="cs-CZ" sz="2000" b="0" kern="1200" dirty="0" err="1" smtClean="0"/>
            <a:t>stejnym</a:t>
          </a:r>
          <a:r>
            <a:rPr lang="cs-CZ" sz="2000" b="0" kern="1200" dirty="0" smtClean="0"/>
            <a:t>_jmenovatelem</a:t>
          </a:r>
          <a:endParaRPr lang="cs-CZ" sz="2000" kern="1200" dirty="0" smtClean="0"/>
        </a:p>
      </dsp:txBody>
      <dsp:txXfrm>
        <a:off x="301774" y="2274689"/>
        <a:ext cx="5849872" cy="887085"/>
      </dsp:txXfrm>
    </dsp:sp>
    <dsp:sp modelId="{D00E28E9-7A94-4DBE-BF47-6DC8F169B300}">
      <dsp:nvSpPr>
        <dsp:cNvPr id="0" name=""/>
        <dsp:cNvSpPr/>
      </dsp:nvSpPr>
      <dsp:spPr>
        <a:xfrm>
          <a:off x="54168" y="247062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png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28782556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Matematika.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7.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20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výkladu téma Sčítání zlomků se stejným jmenovatelem: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3 – 5: výklad. Na snímku 4 se na kruhu názorně zobrazuje odvození pravidla pro sčítání zlomků se stejným jmenovatelem. Na snímku 5 je toto pravidlo poté napsáno.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6 – 11: procvičení. Žáci mají za úkol vybrat z nabízených čísel správnou hodnotu jmenovatele. Pokud vyberou správně, čtverec s číslem se zvětší, pokud vyberou špatně, čtverec s číslem ztmavne.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12 stránek a je určen k 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Sčítání zlomků se stejným jmenovatelem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71472" y="2000240"/>
            <a:ext cx="80010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Toník</a:t>
            </a:r>
            <a:r>
              <a:rPr lang="cs-CZ" sz="2400" dirty="0" smtClean="0"/>
              <a:t> na oslavě snědl nejdřív       dortu. Potom měl ještě chuť</a:t>
            </a:r>
            <a:br>
              <a:rPr lang="cs-CZ" sz="2400" dirty="0" smtClean="0"/>
            </a:br>
            <a:endParaRPr lang="cs-CZ" sz="2400" dirty="0" smtClean="0"/>
          </a:p>
          <a:p>
            <a:r>
              <a:rPr lang="cs-CZ" sz="2400" dirty="0" smtClean="0"/>
              <a:t>na další kousek a snědl ještě      . Jakou část dortu </a:t>
            </a:r>
            <a:r>
              <a:rPr lang="cs-CZ" sz="2400" dirty="0" err="1" smtClean="0"/>
              <a:t>Toník</a:t>
            </a:r>
            <a:r>
              <a:rPr lang="cs-CZ" sz="2400" dirty="0" smtClean="0"/>
              <a:t> snědl</a:t>
            </a:r>
          </a:p>
          <a:p>
            <a:endParaRPr lang="cs-CZ" sz="2400" dirty="0" smtClean="0"/>
          </a:p>
          <a:p>
            <a:r>
              <a:rPr lang="cs-CZ" sz="2400" dirty="0" smtClean="0"/>
              <a:t>celkem?</a:t>
            </a:r>
            <a:endParaRPr lang="cs-CZ" sz="2400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4440238" y="1857375"/>
          <a:ext cx="215900" cy="711200"/>
        </p:xfrm>
        <a:graphic>
          <a:graphicData uri="http://schemas.openxmlformats.org/presentationml/2006/ole">
            <p:oleObj spid="_x0000_s23562" name="Rovnice" r:id="rId3" imgW="215806" imgH="710891" progId="Equation.3">
              <p:embed/>
            </p:oleObj>
          </a:graphicData>
        </a:graphic>
      </p:graphicFrame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4286248" y="2571744"/>
          <a:ext cx="215900" cy="711200"/>
        </p:xfrm>
        <a:graphic>
          <a:graphicData uri="http://schemas.openxmlformats.org/presentationml/2006/ole">
            <p:oleObj spid="_x0000_s23563" name="Rovnice" r:id="rId4" imgW="215806" imgH="710891" progId="Equation.3">
              <p:embed/>
            </p:oleObj>
          </a:graphicData>
        </a:graphic>
      </p:graphicFrame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3500438"/>
            <a:ext cx="3284783" cy="31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0" name="Skupina 9"/>
          <p:cNvGrpSpPr/>
          <p:nvPr/>
        </p:nvGrpSpPr>
        <p:grpSpPr>
          <a:xfrm>
            <a:off x="5357818" y="3286124"/>
            <a:ext cx="3643338" cy="2143140"/>
            <a:chOff x="5357818" y="3286124"/>
            <a:chExt cx="3643338" cy="2143140"/>
          </a:xfrm>
        </p:grpSpPr>
        <p:sp>
          <p:nvSpPr>
            <p:cNvPr id="8" name="Obláček 7"/>
            <p:cNvSpPr/>
            <p:nvPr/>
          </p:nvSpPr>
          <p:spPr>
            <a:xfrm>
              <a:off x="5357818" y="3286124"/>
              <a:ext cx="3643338" cy="2143140"/>
            </a:xfrm>
            <a:prstGeom prst="cloudCallou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>
                  <a:solidFill>
                    <a:srgbClr val="C00000"/>
                  </a:solidFill>
                </a:rPr>
                <a:t>Nejdřív jsem</a:t>
              </a:r>
            </a:p>
            <a:p>
              <a:pPr algn="ctr"/>
              <a:endParaRPr lang="cs-CZ" sz="2400" dirty="0" smtClean="0">
                <a:solidFill>
                  <a:srgbClr val="C00000"/>
                </a:solidFill>
              </a:endParaRPr>
            </a:p>
            <a:p>
              <a:pPr algn="ctr"/>
              <a:r>
                <a:rPr lang="cs-CZ" sz="2400" dirty="0" smtClean="0">
                  <a:solidFill>
                    <a:srgbClr val="C00000"/>
                  </a:solidFill>
                </a:rPr>
                <a:t>snědl </a:t>
              </a:r>
              <a:endParaRPr lang="cs-CZ" sz="2400" dirty="0">
                <a:solidFill>
                  <a:srgbClr val="C00000"/>
                </a:solidFill>
              </a:endParaRPr>
            </a:p>
          </p:txBody>
        </p:sp>
        <p:graphicFrame>
          <p:nvGraphicFramePr>
            <p:cNvPr id="23557" name="Object 5"/>
            <p:cNvGraphicFramePr>
              <a:graphicFrameLocks noChangeAspect="1"/>
            </p:cNvGraphicFramePr>
            <p:nvPr/>
          </p:nvGraphicFramePr>
          <p:xfrm>
            <a:off x="7429520" y="4286256"/>
            <a:ext cx="215900" cy="711200"/>
          </p:xfrm>
          <a:graphic>
            <a:graphicData uri="http://schemas.openxmlformats.org/presentationml/2006/ole">
              <p:oleObj spid="_x0000_s23564" name="Rovnice" r:id="rId6" imgW="215806" imgH="710891" progId="Equation.3">
                <p:embed/>
              </p:oleObj>
            </a:graphicData>
          </a:graphic>
        </p:graphicFrame>
      </p:grp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14480" y="3500438"/>
            <a:ext cx="3270968" cy="3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2" name="Skupina 11"/>
          <p:cNvGrpSpPr/>
          <p:nvPr/>
        </p:nvGrpSpPr>
        <p:grpSpPr>
          <a:xfrm>
            <a:off x="5357818" y="3286124"/>
            <a:ext cx="3643338" cy="2143140"/>
            <a:chOff x="5357818" y="3286124"/>
            <a:chExt cx="3643338" cy="2143140"/>
          </a:xfrm>
        </p:grpSpPr>
        <p:sp>
          <p:nvSpPr>
            <p:cNvPr id="13" name="Obláček 12"/>
            <p:cNvSpPr/>
            <p:nvPr/>
          </p:nvSpPr>
          <p:spPr>
            <a:xfrm>
              <a:off x="5357818" y="3286124"/>
              <a:ext cx="3643338" cy="2143140"/>
            </a:xfrm>
            <a:prstGeom prst="cloudCallou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>
                  <a:solidFill>
                    <a:srgbClr val="C00000"/>
                  </a:solidFill>
                </a:rPr>
                <a:t>Potom jsem</a:t>
              </a:r>
            </a:p>
            <a:p>
              <a:pPr algn="ctr"/>
              <a:endParaRPr lang="cs-CZ" sz="2400" dirty="0" smtClean="0">
                <a:solidFill>
                  <a:srgbClr val="C00000"/>
                </a:solidFill>
              </a:endParaRPr>
            </a:p>
            <a:p>
              <a:pPr algn="ctr"/>
              <a:r>
                <a:rPr lang="cs-CZ" sz="2400" dirty="0" smtClean="0">
                  <a:solidFill>
                    <a:srgbClr val="C00000"/>
                  </a:solidFill>
                </a:rPr>
                <a:t>snědl ještě  </a:t>
              </a:r>
              <a:endParaRPr lang="cs-CZ" sz="2400" dirty="0">
                <a:solidFill>
                  <a:srgbClr val="C00000"/>
                </a:solidFill>
              </a:endParaRPr>
            </a:p>
          </p:txBody>
        </p:sp>
        <p:graphicFrame>
          <p:nvGraphicFramePr>
            <p:cNvPr id="14" name="Object 5"/>
            <p:cNvGraphicFramePr>
              <a:graphicFrameLocks noChangeAspect="1"/>
            </p:cNvGraphicFramePr>
            <p:nvPr/>
          </p:nvGraphicFramePr>
          <p:xfrm>
            <a:off x="7786710" y="4286256"/>
            <a:ext cx="215900" cy="711200"/>
          </p:xfrm>
          <a:graphic>
            <a:graphicData uri="http://schemas.openxmlformats.org/presentationml/2006/ole">
              <p:oleObj spid="_x0000_s23565" name="Rovnice" r:id="rId8" imgW="215806" imgH="710891" progId="Equation.3">
                <p:embed/>
              </p:oleObj>
            </a:graphicData>
          </a:graphic>
        </p:graphicFrame>
      </p:grpSp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14480" y="3500438"/>
            <a:ext cx="3254197" cy="3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Obláček 16"/>
          <p:cNvSpPr/>
          <p:nvPr/>
        </p:nvSpPr>
        <p:spPr>
          <a:xfrm>
            <a:off x="5357818" y="3286124"/>
            <a:ext cx="3643338" cy="2143140"/>
          </a:xfrm>
          <a:prstGeom prst="cloudCallou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Celkem jsem</a:t>
            </a:r>
          </a:p>
          <a:p>
            <a:pPr algn="ctr"/>
            <a:endParaRPr lang="cs-CZ" sz="2400" dirty="0" smtClean="0">
              <a:solidFill>
                <a:srgbClr val="C00000"/>
              </a:solidFill>
            </a:endParaRP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tedy snědl</a:t>
            </a:r>
            <a:endParaRPr lang="cs-CZ" sz="2400" dirty="0">
              <a:solidFill>
                <a:srgbClr val="C00000"/>
              </a:solidFill>
            </a:endParaRPr>
          </a:p>
        </p:txBody>
      </p:sp>
      <p:graphicFrame>
        <p:nvGraphicFramePr>
          <p:cNvPr id="18" name="Object 5"/>
          <p:cNvGraphicFramePr>
            <a:graphicFrameLocks noChangeAspect="1"/>
          </p:cNvGraphicFramePr>
          <p:nvPr/>
        </p:nvGraphicFramePr>
        <p:xfrm>
          <a:off x="7786710" y="4286256"/>
          <a:ext cx="215900" cy="711200"/>
        </p:xfrm>
        <a:graphic>
          <a:graphicData uri="http://schemas.openxmlformats.org/presentationml/2006/ole">
            <p:oleObj spid="_x0000_s23566" name="Rovnice" r:id="rId10" imgW="215806" imgH="710891" progId="Equation.3">
              <p:embed/>
            </p:oleObj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3643306" y="3857628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43372" y="4357694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214810" y="5143512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071670" y="2643182"/>
            <a:ext cx="5072098" cy="24288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000" b="1" dirty="0" smtClean="0">
                <a:solidFill>
                  <a:srgbClr val="C00000"/>
                </a:solidFill>
              </a:rPr>
              <a:t>Zlomky se stejným jmenovatelem sčítáme tak, že jmenovatele opíšeme a čitatele sečteme.</a:t>
            </a:r>
            <a:endParaRPr lang="cs-CZ" sz="3000" b="1" dirty="0">
              <a:solidFill>
                <a:srgbClr val="C00000"/>
              </a:solidFill>
            </a:endParaRPr>
          </a:p>
        </p:txBody>
      </p:sp>
      <p:pic>
        <p:nvPicPr>
          <p:cNvPr id="15" name="Obrázek 14" descr="vykricni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500306"/>
            <a:ext cx="1690288" cy="3420000"/>
          </a:xfrm>
          <a:prstGeom prst="rect">
            <a:avLst/>
          </a:prstGeom>
        </p:spPr>
      </p:pic>
      <p:pic>
        <p:nvPicPr>
          <p:cNvPr id="16" name="Obrázek 15" descr="vykricni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2571744"/>
            <a:ext cx="1690288" cy="34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Které číslo patří na místo otazníku?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857620" y="3857628"/>
          <a:ext cx="1320800" cy="762000"/>
        </p:xfrm>
        <a:graphic>
          <a:graphicData uri="http://schemas.openxmlformats.org/presentationml/2006/ole">
            <p:oleObj spid="_x0000_s40963" name="Rovnice" r:id="rId3" imgW="1320227" imgH="761669" progId="Equation.3">
              <p:embed/>
            </p:oleObj>
          </a:graphicData>
        </a:graphic>
      </p:graphicFrame>
      <p:sp>
        <p:nvSpPr>
          <p:cNvPr id="6" name="Zaoblený obdélník 5"/>
          <p:cNvSpPr/>
          <p:nvPr/>
        </p:nvSpPr>
        <p:spPr>
          <a:xfrm>
            <a:off x="857224" y="2857496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2928926" y="221455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6215074" y="5214950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6643702" y="328612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15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1643042" y="4572008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Které číslo patří na místo otazníku?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4016375" y="3857625"/>
          <a:ext cx="1003300" cy="762000"/>
        </p:xfrm>
        <a:graphic>
          <a:graphicData uri="http://schemas.openxmlformats.org/presentationml/2006/ole">
            <p:oleObj spid="_x0000_s41987" name="Rovnice" r:id="rId3" imgW="1002865" imgH="761669" progId="Equation.3">
              <p:embed/>
            </p:oleObj>
          </a:graphicData>
        </a:graphic>
      </p:graphicFrame>
      <p:sp>
        <p:nvSpPr>
          <p:cNvPr id="6" name="Zaoblený obdélník 5"/>
          <p:cNvSpPr/>
          <p:nvPr/>
        </p:nvSpPr>
        <p:spPr>
          <a:xfrm>
            <a:off x="857224" y="2857496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11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2928926" y="221455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6215074" y="5214950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10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6643702" y="328612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12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1643042" y="4572008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Které číslo patří na místo otazníku?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4010025" y="3883025"/>
          <a:ext cx="1016000" cy="711200"/>
        </p:xfrm>
        <a:graphic>
          <a:graphicData uri="http://schemas.openxmlformats.org/presentationml/2006/ole">
            <p:oleObj spid="_x0000_s43011" name="Rovnice" r:id="rId3" imgW="1016000" imgH="711200" progId="Equation.3">
              <p:embed/>
            </p:oleObj>
          </a:graphicData>
        </a:graphic>
      </p:graphicFrame>
      <p:sp>
        <p:nvSpPr>
          <p:cNvPr id="6" name="Zaoblený obdélník 5"/>
          <p:cNvSpPr/>
          <p:nvPr/>
        </p:nvSpPr>
        <p:spPr>
          <a:xfrm>
            <a:off x="857224" y="2857496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2928926" y="221455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6215074" y="5214950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6643702" y="328612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15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1643042" y="4572008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Které číslo patří na místo otazníku?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4010025" y="3857625"/>
          <a:ext cx="1016000" cy="762000"/>
        </p:xfrm>
        <a:graphic>
          <a:graphicData uri="http://schemas.openxmlformats.org/presentationml/2006/ole">
            <p:oleObj spid="_x0000_s44035" name="Rovnice" r:id="rId3" imgW="1016000" imgH="762000" progId="Equation.3">
              <p:embed/>
            </p:oleObj>
          </a:graphicData>
        </a:graphic>
      </p:graphicFrame>
      <p:sp>
        <p:nvSpPr>
          <p:cNvPr id="6" name="Zaoblený obdélník 5"/>
          <p:cNvSpPr/>
          <p:nvPr/>
        </p:nvSpPr>
        <p:spPr>
          <a:xfrm>
            <a:off x="857224" y="2857496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2928926" y="221455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6215074" y="5214950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6643702" y="328612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15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1643042" y="4572008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Které číslo patří na místo otazníku?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933825" y="3883025"/>
          <a:ext cx="1168400" cy="711200"/>
        </p:xfrm>
        <a:graphic>
          <a:graphicData uri="http://schemas.openxmlformats.org/presentationml/2006/ole">
            <p:oleObj spid="_x0000_s45059" name="Rovnice" r:id="rId3" imgW="1168400" imgH="711200" progId="Equation.3">
              <p:embed/>
            </p:oleObj>
          </a:graphicData>
        </a:graphic>
      </p:graphicFrame>
      <p:sp>
        <p:nvSpPr>
          <p:cNvPr id="6" name="Zaoblený obdélník 5"/>
          <p:cNvSpPr/>
          <p:nvPr/>
        </p:nvSpPr>
        <p:spPr>
          <a:xfrm>
            <a:off x="857224" y="2857496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2928926" y="221455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6215074" y="5214950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6643702" y="328612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11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1643042" y="4572008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Které číslo patří na místo otazníku?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978275" y="3857625"/>
          <a:ext cx="1079500" cy="762000"/>
        </p:xfrm>
        <a:graphic>
          <a:graphicData uri="http://schemas.openxmlformats.org/presentationml/2006/ole">
            <p:oleObj spid="_x0000_s46083" name="Rovnice" r:id="rId3" imgW="1079032" imgH="761669" progId="Equation.3">
              <p:embed/>
            </p:oleObj>
          </a:graphicData>
        </a:graphic>
      </p:graphicFrame>
      <p:sp>
        <p:nvSpPr>
          <p:cNvPr id="6" name="Zaoblený obdélník 5"/>
          <p:cNvSpPr/>
          <p:nvPr/>
        </p:nvSpPr>
        <p:spPr>
          <a:xfrm>
            <a:off x="857224" y="2857496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2928926" y="221455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6215074" y="5214950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6643702" y="3286124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12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1643042" y="4572008"/>
            <a:ext cx="1000132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u="sng" dirty="0" smtClean="0"/>
              <a:t>Použitá literatura:</a:t>
            </a:r>
          </a:p>
          <a:p>
            <a:pPr lvl="1"/>
            <a:r>
              <a:rPr lang="cs-CZ" dirty="0" smtClean="0"/>
              <a:t>ODVÁRKO, Oldřich a Jiří KADLEČEK. </a:t>
            </a:r>
            <a:r>
              <a:rPr lang="cs-CZ" i="1" dirty="0" smtClean="0"/>
              <a:t>Matematika pro 7. ročník základní školy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Prometheus</a:t>
            </a:r>
            <a:r>
              <a:rPr lang="cs-CZ" dirty="0" smtClean="0"/>
              <a:t>, 88 s. Učebnice pro základní školy (</a:t>
            </a:r>
            <a:r>
              <a:rPr lang="cs-CZ" dirty="0" err="1" smtClean="0"/>
              <a:t>Prometheus</a:t>
            </a:r>
            <a:r>
              <a:rPr lang="cs-CZ" dirty="0" smtClean="0"/>
              <a:t>). ISBN 978-807-1962-847. </a:t>
            </a:r>
            <a:endParaRPr lang="cs-CZ" i="1" u="sng" dirty="0" smtClean="0"/>
          </a:p>
          <a:p>
            <a:pPr lvl="0"/>
            <a:r>
              <a:rPr lang="cs-CZ" i="1" u="sng" dirty="0" smtClean="0">
                <a:solidFill>
                  <a:srgbClr val="073E87"/>
                </a:solidFill>
              </a:rPr>
              <a:t>Jiné zdroje:</a:t>
            </a:r>
          </a:p>
          <a:p>
            <a:pPr lvl="1"/>
            <a:r>
              <a:rPr lang="cs-CZ" dirty="0" smtClean="0"/>
              <a:t>Archiv autora.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749</TotalTime>
  <Words>324</Words>
  <Application>Microsoft Office PowerPoint</Application>
  <PresentationFormat>Předvádění na obrazovce (4:3)</PresentationFormat>
  <Paragraphs>85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Vlnění</vt:lpstr>
      <vt:lpstr>Rovnice</vt:lpstr>
      <vt:lpstr>Základní škola a Mateřská škola Bílá Třemešná, okres Trutnov</vt:lpstr>
      <vt:lpstr>Anotace</vt:lpstr>
      <vt:lpstr>Sčítání zlomků se stejným jmenovatelem</vt:lpstr>
      <vt:lpstr>Snímek 4</vt:lpstr>
      <vt:lpstr>Snímek 5</vt:lpstr>
      <vt:lpstr>Které číslo patří na místo otazníku?</vt:lpstr>
      <vt:lpstr>Které číslo patří na místo otazníku?</vt:lpstr>
      <vt:lpstr>Které číslo patří na místo otazníku?</vt:lpstr>
      <vt:lpstr>Které číslo patří na místo otazníku?</vt:lpstr>
      <vt:lpstr>Které číslo patří na místo otazníku?</vt:lpstr>
      <vt:lpstr>Které číslo patří na místo otazníku?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83</cp:revision>
  <dcterms:created xsi:type="dcterms:W3CDTF">2013-05-10T12:01:16Z</dcterms:created>
  <dcterms:modified xsi:type="dcterms:W3CDTF">2014-03-13T12:41:04Z</dcterms:modified>
</cp:coreProperties>
</file>