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3"/>
  </p:notesMasterIdLst>
  <p:sldIdLst>
    <p:sldId id="256" r:id="rId2"/>
    <p:sldId id="276" r:id="rId3"/>
    <p:sldId id="265" r:id="rId4"/>
    <p:sldId id="269" r:id="rId5"/>
    <p:sldId id="271" r:id="rId6"/>
    <p:sldId id="270" r:id="rId7"/>
    <p:sldId id="268" r:id="rId8"/>
    <p:sldId id="272" r:id="rId9"/>
    <p:sldId id="273" r:id="rId10"/>
    <p:sldId id="274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smtClean="0"/>
            <a:t>: </a:t>
          </a:r>
          <a:r>
            <a:rPr lang="cs-CZ" sz="2000" b="1" smtClean="0"/>
            <a:t>Zlomky a celá čísla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VY_32_INOVACE_4C_05_</a:t>
          </a:r>
          <a:r>
            <a:rPr lang="cs-CZ" sz="2000" b="0" dirty="0" err="1" smtClean="0"/>
            <a:t>Scit</a:t>
          </a:r>
          <a:r>
            <a:rPr lang="cs-CZ" sz="2000" b="0" dirty="0" smtClean="0"/>
            <a:t>._</a:t>
          </a:r>
          <a:r>
            <a:rPr lang="cs-CZ" sz="2000" b="0" dirty="0" err="1" smtClean="0"/>
            <a:t>zl</a:t>
          </a:r>
          <a:r>
            <a:rPr lang="cs-CZ" sz="2000" b="0" dirty="0" smtClean="0"/>
            <a:t>_s_</a:t>
          </a:r>
          <a:r>
            <a:rPr lang="cs-CZ" sz="2000" b="0" dirty="0" err="1" smtClean="0"/>
            <a:t>ruznym</a:t>
          </a:r>
          <a:r>
            <a:rPr lang="cs-CZ" sz="2000" b="0" dirty="0" smtClean="0"/>
            <a:t>_</a:t>
          </a:r>
          <a:r>
            <a:rPr lang="cs-CZ" sz="2000" b="0" dirty="0" err="1" smtClean="0"/>
            <a:t>jm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517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Zlomky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VY_32_INOVACE_Porovnavani_zlomku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4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5.bin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7.bin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28782556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Matematika.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7.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25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Sčítání zlomků s různým jmenovatelem: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3: opakování hledání nejmenšího společného násobku. Snímek je postupně animován tak, aby byl ukázán postup výpočtu.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4 – 6: výklad.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7: příklad na procvičení. Snímek je postupně animován tak, aby byl ukázán postup výpočtu.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8 – 10: příklady pro samostatnou práci žáků. Na snímku 8 najdeme zadání příkladů. Můžeme přejít na snímek 9 s připomenutím pravidla pro počítání, nebo na snímek 10 s výsledky.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11 stránek a je určen k 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Čárový popisek 2 30"/>
          <p:cNvSpPr/>
          <p:nvPr/>
        </p:nvSpPr>
        <p:spPr>
          <a:xfrm>
            <a:off x="2714612" y="3214686"/>
            <a:ext cx="3571900" cy="1143008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45687"/>
              <a:gd name="adj6" fmla="val -29507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Najdeme prvočíselný rozklad čísla 24.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2" name="Čárový popisek 2 31"/>
          <p:cNvSpPr/>
          <p:nvPr/>
        </p:nvSpPr>
        <p:spPr>
          <a:xfrm>
            <a:off x="4786314" y="3214686"/>
            <a:ext cx="3571900" cy="1143008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45687"/>
              <a:gd name="adj6" fmla="val -29507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Najdeme prvočíselný rozklad čísla 15.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500826" y="350043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· 2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143636" y="350043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· 2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929322" y="3500438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357818" y="3500438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24 =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500166" y="5286388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· 3</a:t>
            </a:r>
            <a:endParaRPr lang="cs-CZ" sz="2400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1643042" y="5072074"/>
            <a:ext cx="285754" cy="285752"/>
            <a:chOff x="1285852" y="3929066"/>
            <a:chExt cx="285754" cy="285752"/>
          </a:xfrm>
        </p:grpSpPr>
        <p:cxnSp>
          <p:nvCxnSpPr>
            <p:cNvPr id="23" name="Přímá spojovací čára 22"/>
            <p:cNvCxnSpPr/>
            <p:nvPr/>
          </p:nvCxnSpPr>
          <p:spPr>
            <a:xfrm rot="5400000">
              <a:off x="1214414" y="4000504"/>
              <a:ext cx="285752" cy="14287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16200000" flipV="1">
              <a:off x="1357291" y="4000503"/>
              <a:ext cx="285751" cy="14287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Nejmenší společný násobek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14348" y="2714620"/>
            <a:ext cx="7786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Urči nejmenší společný násobek čísel 24 a 15.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4414" y="357187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24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1538" y="4143380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· 12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85852" y="4714884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· 6</a:t>
            </a:r>
            <a:endParaRPr lang="cs-CZ" sz="2400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1285852" y="3929066"/>
            <a:ext cx="285754" cy="285752"/>
            <a:chOff x="1285852" y="3929066"/>
            <a:chExt cx="285754" cy="285752"/>
          </a:xfrm>
        </p:grpSpPr>
        <p:cxnSp>
          <p:nvCxnSpPr>
            <p:cNvPr id="12" name="Přímá spojovací čára 11"/>
            <p:cNvCxnSpPr/>
            <p:nvPr/>
          </p:nvCxnSpPr>
          <p:spPr>
            <a:xfrm rot="5400000">
              <a:off x="1214414" y="4000504"/>
              <a:ext cx="285752" cy="14287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16200000" flipV="1">
              <a:off x="1357291" y="4000503"/>
              <a:ext cx="285751" cy="14287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1500166" y="4500570"/>
            <a:ext cx="285754" cy="285752"/>
            <a:chOff x="1285852" y="3929066"/>
            <a:chExt cx="285754" cy="285752"/>
          </a:xfrm>
        </p:grpSpPr>
        <p:cxnSp>
          <p:nvCxnSpPr>
            <p:cNvPr id="20" name="Přímá spojovací čára 19"/>
            <p:cNvCxnSpPr/>
            <p:nvPr/>
          </p:nvCxnSpPr>
          <p:spPr>
            <a:xfrm rot="5400000">
              <a:off x="1214414" y="4000504"/>
              <a:ext cx="285752" cy="14287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16200000" flipV="1">
              <a:off x="1357291" y="4000503"/>
              <a:ext cx="285751" cy="14287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5" name="TextovéPole 24"/>
          <p:cNvSpPr txBox="1"/>
          <p:nvPr/>
        </p:nvSpPr>
        <p:spPr>
          <a:xfrm>
            <a:off x="3357554" y="357187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15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14678" y="4214818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· 5</a:t>
            </a:r>
            <a:endParaRPr lang="cs-CZ" sz="2400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3428992" y="4000504"/>
            <a:ext cx="285754" cy="285752"/>
            <a:chOff x="1285852" y="3929066"/>
            <a:chExt cx="285754" cy="285752"/>
          </a:xfrm>
        </p:grpSpPr>
        <p:cxnSp>
          <p:nvCxnSpPr>
            <p:cNvPr id="28" name="Přímá spojovací čára 27"/>
            <p:cNvCxnSpPr/>
            <p:nvPr/>
          </p:nvCxnSpPr>
          <p:spPr>
            <a:xfrm rot="5400000">
              <a:off x="1214414" y="4000504"/>
              <a:ext cx="285752" cy="14287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 rot="16200000" flipV="1">
              <a:off x="1357291" y="4000503"/>
              <a:ext cx="285751" cy="14287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2" name="TextovéPole 41"/>
          <p:cNvSpPr txBox="1"/>
          <p:nvPr/>
        </p:nvSpPr>
        <p:spPr>
          <a:xfrm>
            <a:off x="2786050" y="4786322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NSN (24; 15) = 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429256" y="3929066"/>
            <a:ext cx="7143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15 =</a:t>
            </a:r>
          </a:p>
          <a:p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858016" y="3500438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· 3</a:t>
            </a:r>
            <a:endParaRPr lang="cs-CZ" sz="2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000892" y="3929066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215206" y="3929066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· 5</a:t>
            </a:r>
            <a:endParaRPr lang="cs-CZ" sz="24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786050" y="5357826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NSN (24; 15) = 120</a:t>
            </a:r>
            <a:endParaRPr lang="cs-CZ" sz="2400" dirty="0"/>
          </a:p>
        </p:txBody>
      </p:sp>
      <p:sp>
        <p:nvSpPr>
          <p:cNvPr id="54" name="Čárový popisek 2 53"/>
          <p:cNvSpPr/>
          <p:nvPr/>
        </p:nvSpPr>
        <p:spPr>
          <a:xfrm>
            <a:off x="2285984" y="5786454"/>
            <a:ext cx="6357982" cy="642942"/>
          </a:xfrm>
          <a:prstGeom prst="borderCallout2">
            <a:avLst>
              <a:gd name="adj1" fmla="val -14070"/>
              <a:gd name="adj2" fmla="val 19325"/>
              <a:gd name="adj3" fmla="val -59394"/>
              <a:gd name="adj4" fmla="val 19208"/>
              <a:gd name="adj5" fmla="val -92236"/>
              <a:gd name="adj6" fmla="val 50055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Vynásobíme prvočísla z každého „sloupce“.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97872E-6 L -0.14427 0.18691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00" y="9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97872E-6 L -0.14392 0.18691 " pathEditMode="relative" rAng="0" ptsTypes="AA">
                                      <p:cBhvr>
                                        <p:cTn id="8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00" y="9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97872E-6 L -0.13576 0.18691 " pathEditMode="relative" rAng="0" ptsTypes="AA">
                                      <p:cBhvr>
                                        <p:cTn id="8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00" y="9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97872E-6 L -0.13525 0.18691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00" y="9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6.06061E-7 L -0.13125 0.12445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00" y="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1" grpId="1" animBg="1"/>
      <p:bldP spid="32" grpId="0" animBg="1"/>
      <p:bldP spid="32" grpId="1" animBg="1"/>
      <p:bldP spid="49" grpId="0"/>
      <p:bldP spid="49" grpId="1"/>
      <p:bldP spid="48" grpId="0"/>
      <p:bldP spid="48" grpId="1"/>
      <p:bldP spid="47" grpId="0"/>
      <p:bldP spid="47" grpId="1"/>
      <p:bldP spid="41" grpId="0"/>
      <p:bldP spid="41" grpId="1"/>
      <p:bldP spid="10" grpId="0"/>
      <p:bldP spid="5" grpId="0"/>
      <p:bldP spid="6" grpId="0"/>
      <p:bldP spid="9" grpId="0"/>
      <p:bldP spid="25" grpId="0"/>
      <p:bldP spid="26" grpId="0"/>
      <p:bldP spid="42" grpId="0"/>
      <p:bldP spid="43" grpId="0"/>
      <p:bldP spid="50" grpId="0"/>
      <p:bldP spid="50" grpId="1"/>
      <p:bldP spid="51" grpId="0"/>
      <p:bldP spid="52" grpId="0"/>
      <p:bldP spid="52" grpId="1"/>
      <p:bldP spid="53" grpId="0"/>
      <p:bldP spid="54" grpId="0" animBg="1"/>
      <p:bldP spid="54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zlomků s různým jmenovatelem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928662" y="3214686"/>
            <a:ext cx="2428892" cy="242889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28596" y="1571612"/>
            <a:ext cx="82153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Nejdříve jsem snědl čtvrtinu dortu. Poté čtvrtina ještě zbyla a rozdělili jsme si ji s bratrem. Jakou část dortu jsem celkem snědl?</a:t>
            </a:r>
            <a:endParaRPr lang="cs-CZ" sz="2400" dirty="0"/>
          </a:p>
        </p:txBody>
      </p:sp>
      <p:cxnSp>
        <p:nvCxnSpPr>
          <p:cNvPr id="6" name="Přímá spojovací čára 5"/>
          <p:cNvCxnSpPr/>
          <p:nvPr/>
        </p:nvCxnSpPr>
        <p:spPr>
          <a:xfrm rot="5400000">
            <a:off x="929456" y="4428338"/>
            <a:ext cx="242889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>
            <a:stCxn id="3" idx="6"/>
          </p:cNvCxnSpPr>
          <p:nvPr/>
        </p:nvCxnSpPr>
        <p:spPr>
          <a:xfrm flipH="1">
            <a:off x="928662" y="4429132"/>
            <a:ext cx="2428892" cy="95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3071810"/>
            <a:ext cx="2643206" cy="2584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2" name="Přímá spojovací čára 11"/>
          <p:cNvCxnSpPr/>
          <p:nvPr/>
        </p:nvCxnSpPr>
        <p:spPr>
          <a:xfrm rot="16200000" flipH="1">
            <a:off x="2143108" y="4357694"/>
            <a:ext cx="785818" cy="78581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71670" y="3143248"/>
            <a:ext cx="1285884" cy="249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TextovéPole 14"/>
          <p:cNvSpPr txBox="1"/>
          <p:nvPr/>
        </p:nvSpPr>
        <p:spPr>
          <a:xfrm>
            <a:off x="4357686" y="3429000"/>
            <a:ext cx="41434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kdybychom jednu čtvrtinu brali jako dvě osminy?</a:t>
            </a:r>
            <a:endParaRPr lang="cs-CZ" sz="2400" dirty="0"/>
          </a:p>
        </p:txBody>
      </p:sp>
      <p:cxnSp>
        <p:nvCxnSpPr>
          <p:cNvPr id="17" name="Přímá spojovací čára 16"/>
          <p:cNvCxnSpPr/>
          <p:nvPr/>
        </p:nvCxnSpPr>
        <p:spPr>
          <a:xfrm rot="5400000" flipH="1" flipV="1">
            <a:off x="2071670" y="3500438"/>
            <a:ext cx="857256" cy="85725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Oválný popisek 18"/>
          <p:cNvSpPr/>
          <p:nvPr/>
        </p:nvSpPr>
        <p:spPr>
          <a:xfrm>
            <a:off x="4572000" y="4429132"/>
            <a:ext cx="3643338" cy="1714512"/>
          </a:xfrm>
          <a:prstGeom prst="wedgeEllipseCallou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Už je vidět, že jsem snědl tři osminy dortu.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5" grpId="0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00034" y="2000240"/>
            <a:ext cx="8143932" cy="178595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Oba zlomky převedeme na zlomky se společným jmenovatelem a poté je sečteme.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0034" y="3929066"/>
            <a:ext cx="8143932" cy="178595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Společný jmenovatel najdeme jako nejmenší společný násobek obou jmenovatelů.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Sečti zlomky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000125" y="2189163"/>
          <a:ext cx="228600" cy="762000"/>
        </p:xfrm>
        <a:graphic>
          <a:graphicData uri="http://schemas.openxmlformats.org/presentationml/2006/ole">
            <p:oleObj spid="_x0000_s3092" name="Rovnice" r:id="rId3" imgW="228501" imgH="761669" progId="Equation.3">
              <p:embed/>
            </p:oleObj>
          </a:graphicData>
        </a:graphic>
      </p:graphicFrame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1643042" y="2214554"/>
          <a:ext cx="215900" cy="711200"/>
        </p:xfrm>
        <a:graphic>
          <a:graphicData uri="http://schemas.openxmlformats.org/presentationml/2006/ole">
            <p:oleObj spid="_x0000_s3093" name="Rovnice" r:id="rId4" imgW="215806" imgH="710891" progId="Equation.3">
              <p:embed/>
            </p:oleObj>
          </a:graphicData>
        </a:graphic>
      </p:graphicFrame>
      <p:sp>
        <p:nvSpPr>
          <p:cNvPr id="6" name="Obdélník 5"/>
          <p:cNvSpPr/>
          <p:nvPr/>
        </p:nvSpPr>
        <p:spPr>
          <a:xfrm>
            <a:off x="3000364" y="2571744"/>
            <a:ext cx="5786478" cy="57150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Převádím na společného jmenovatele.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7224" y="321468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4348" y="3857628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· </a:t>
            </a:r>
            <a:r>
              <a:rPr lang="cs-CZ" sz="2400" dirty="0" err="1" smtClean="0"/>
              <a:t>2</a:t>
            </a:r>
            <a:endParaRPr lang="cs-CZ" sz="24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857224" y="3643314"/>
            <a:ext cx="285754" cy="285752"/>
            <a:chOff x="1285852" y="3929066"/>
            <a:chExt cx="285754" cy="285752"/>
          </a:xfrm>
        </p:grpSpPr>
        <p:cxnSp>
          <p:nvCxnSpPr>
            <p:cNvPr id="10" name="Přímá spojovací čára 9"/>
            <p:cNvCxnSpPr/>
            <p:nvPr/>
          </p:nvCxnSpPr>
          <p:spPr>
            <a:xfrm rot="5400000">
              <a:off x="1214414" y="4000504"/>
              <a:ext cx="285752" cy="14287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16200000" flipV="1">
              <a:off x="1357291" y="4000503"/>
              <a:ext cx="285751" cy="14287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7" name="TextovéPole 16"/>
          <p:cNvSpPr txBox="1"/>
          <p:nvPr/>
        </p:nvSpPr>
        <p:spPr>
          <a:xfrm>
            <a:off x="1857356" y="321468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14480" y="3857628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· 3</a:t>
            </a:r>
            <a:endParaRPr lang="cs-CZ" sz="2400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1857356" y="3643314"/>
            <a:ext cx="285754" cy="285752"/>
            <a:chOff x="1285852" y="3929066"/>
            <a:chExt cx="285754" cy="285752"/>
          </a:xfrm>
        </p:grpSpPr>
        <p:cxnSp>
          <p:nvCxnSpPr>
            <p:cNvPr id="20" name="Přímá spojovací čára 19"/>
            <p:cNvCxnSpPr/>
            <p:nvPr/>
          </p:nvCxnSpPr>
          <p:spPr>
            <a:xfrm rot="5400000">
              <a:off x="1214414" y="4000504"/>
              <a:ext cx="285752" cy="14287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16200000" flipV="1">
              <a:off x="1357291" y="4000503"/>
              <a:ext cx="285751" cy="14287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2" name="TextovéPole 21"/>
          <p:cNvSpPr txBox="1"/>
          <p:nvPr/>
        </p:nvSpPr>
        <p:spPr>
          <a:xfrm>
            <a:off x="428596" y="4500570"/>
            <a:ext cx="357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NSN (4; 6) = 2 · </a:t>
            </a:r>
            <a:r>
              <a:rPr lang="cs-CZ" sz="2400" dirty="0" err="1" smtClean="0"/>
              <a:t>2</a:t>
            </a:r>
            <a:r>
              <a:rPr lang="cs-CZ" sz="2400" dirty="0" smtClean="0"/>
              <a:t> · 3 = 12</a:t>
            </a:r>
            <a:endParaRPr lang="cs-CZ" sz="2400" dirty="0"/>
          </a:p>
        </p:txBody>
      </p:sp>
      <p:sp>
        <p:nvSpPr>
          <p:cNvPr id="23" name="Čárový popisek 2 22"/>
          <p:cNvSpPr/>
          <p:nvPr/>
        </p:nvSpPr>
        <p:spPr>
          <a:xfrm>
            <a:off x="3714744" y="3214686"/>
            <a:ext cx="4786346" cy="785818"/>
          </a:xfrm>
          <a:prstGeom prst="borderCallout2">
            <a:avLst>
              <a:gd name="adj1" fmla="val 81407"/>
              <a:gd name="adj2" fmla="val -7703"/>
              <a:gd name="adj3" fmla="val 80128"/>
              <a:gd name="adj4" fmla="val -17297"/>
              <a:gd name="adj5" fmla="val 37056"/>
              <a:gd name="adj6" fmla="val -31132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Určím rozklady obou jmenovatelů.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4" name="Čárový popisek 2 23"/>
          <p:cNvSpPr/>
          <p:nvPr/>
        </p:nvSpPr>
        <p:spPr>
          <a:xfrm>
            <a:off x="4071934" y="4071942"/>
            <a:ext cx="4786346" cy="785818"/>
          </a:xfrm>
          <a:prstGeom prst="borderCallout2">
            <a:avLst>
              <a:gd name="adj1" fmla="val 30259"/>
              <a:gd name="adj2" fmla="val -5813"/>
              <a:gd name="adj3" fmla="val 34093"/>
              <a:gd name="adj4" fmla="val -58865"/>
              <a:gd name="adj5" fmla="val 60072"/>
              <a:gd name="adj6" fmla="val -64512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Určím nejmenší společný násobek obou jmenovatelů.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285852" y="2357430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</a:t>
            </a:r>
            <a:endParaRPr lang="cs-CZ" sz="2400" dirty="0"/>
          </a:p>
        </p:txBody>
      </p:sp>
      <p:sp>
        <p:nvSpPr>
          <p:cNvPr id="33" name="Čárový popisek 2 32"/>
          <p:cNvSpPr/>
          <p:nvPr/>
        </p:nvSpPr>
        <p:spPr>
          <a:xfrm>
            <a:off x="4143372" y="4929198"/>
            <a:ext cx="4786346" cy="785818"/>
          </a:xfrm>
          <a:prstGeom prst="borderCallout2">
            <a:avLst>
              <a:gd name="adj1" fmla="val 30259"/>
              <a:gd name="adj2" fmla="val -5813"/>
              <a:gd name="adj3" fmla="val 34093"/>
              <a:gd name="adj4" fmla="val -58865"/>
              <a:gd name="adj5" fmla="val 60072"/>
              <a:gd name="adj6" fmla="val -64512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Oba zlomky převedu na zlomky se společným jmenovatelem.</a:t>
            </a:r>
            <a:endParaRPr lang="cs-CZ" sz="2400" dirty="0">
              <a:solidFill>
                <a:srgbClr val="C00000"/>
              </a:solidFill>
            </a:endParaRPr>
          </a:p>
        </p:txBody>
      </p:sp>
      <p:graphicFrame>
        <p:nvGraphicFramePr>
          <p:cNvPr id="34" name="Objekt 33"/>
          <p:cNvGraphicFramePr>
            <a:graphicFrameLocks noChangeAspect="1"/>
          </p:cNvGraphicFramePr>
          <p:nvPr/>
        </p:nvGraphicFramePr>
        <p:xfrm>
          <a:off x="500034" y="5429264"/>
          <a:ext cx="1638300" cy="762000"/>
        </p:xfrm>
        <a:graphic>
          <a:graphicData uri="http://schemas.openxmlformats.org/presentationml/2006/ole">
            <p:oleObj spid="_x0000_s3094" name="Rovnice" r:id="rId5" imgW="1637589" imgH="761669" progId="Equation.3">
              <p:embed/>
            </p:oleObj>
          </a:graphicData>
        </a:graphic>
      </p:graphicFrame>
      <p:sp>
        <p:nvSpPr>
          <p:cNvPr id="35" name="Čárový popisek 2 34"/>
          <p:cNvSpPr/>
          <p:nvPr/>
        </p:nvSpPr>
        <p:spPr>
          <a:xfrm>
            <a:off x="3857620" y="6000768"/>
            <a:ext cx="2928958" cy="500066"/>
          </a:xfrm>
          <a:prstGeom prst="borderCallout2">
            <a:avLst>
              <a:gd name="adj1" fmla="val 83965"/>
              <a:gd name="adj2" fmla="val -5183"/>
              <a:gd name="adj3" fmla="val 82683"/>
              <a:gd name="adj4" fmla="val -30103"/>
              <a:gd name="adj5" fmla="val 39430"/>
              <a:gd name="adj6" fmla="val -37824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Sečtu.</a:t>
            </a:r>
            <a:endParaRPr lang="cs-CZ" sz="2400" dirty="0">
              <a:solidFill>
                <a:srgbClr val="C00000"/>
              </a:solidFill>
            </a:endParaRPr>
          </a:p>
        </p:txBody>
      </p:sp>
      <p:graphicFrame>
        <p:nvGraphicFramePr>
          <p:cNvPr id="36" name="Objekt 35"/>
          <p:cNvGraphicFramePr>
            <a:graphicFrameLocks noChangeAspect="1"/>
          </p:cNvGraphicFramePr>
          <p:nvPr/>
        </p:nvGraphicFramePr>
        <p:xfrm>
          <a:off x="2206625" y="5429250"/>
          <a:ext cx="1270000" cy="711200"/>
        </p:xfrm>
        <a:graphic>
          <a:graphicData uri="http://schemas.openxmlformats.org/presentationml/2006/ole">
            <p:oleObj spid="_x0000_s3095" name="Rovnice" r:id="rId6" imgW="1269449" imgH="710891" progId="Equation.3">
              <p:embed/>
            </p:oleObj>
          </a:graphicData>
        </a:graphic>
      </p:graphicFrame>
      <p:grpSp>
        <p:nvGrpSpPr>
          <p:cNvPr id="40" name="Skupina 39"/>
          <p:cNvGrpSpPr/>
          <p:nvPr/>
        </p:nvGrpSpPr>
        <p:grpSpPr>
          <a:xfrm>
            <a:off x="3214678" y="6215082"/>
            <a:ext cx="285752" cy="73026"/>
            <a:chOff x="3143240" y="6215082"/>
            <a:chExt cx="285752" cy="73026"/>
          </a:xfrm>
        </p:grpSpPr>
        <p:cxnSp>
          <p:nvCxnSpPr>
            <p:cNvPr id="38" name="Přímá spojovací čára 37"/>
            <p:cNvCxnSpPr/>
            <p:nvPr/>
          </p:nvCxnSpPr>
          <p:spPr>
            <a:xfrm>
              <a:off x="3143240" y="6215082"/>
              <a:ext cx="285752" cy="158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9" name="Přímá spojovací čára 38"/>
            <p:cNvCxnSpPr/>
            <p:nvPr/>
          </p:nvCxnSpPr>
          <p:spPr>
            <a:xfrm>
              <a:off x="3143240" y="6286520"/>
              <a:ext cx="285752" cy="158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/>
      <p:bldP spid="8" grpId="0"/>
      <p:bldP spid="17" grpId="0"/>
      <p:bldP spid="18" grpId="0"/>
      <p:bldP spid="22" grpId="0"/>
      <p:bldP spid="23" grpId="0" animBg="1"/>
      <p:bldP spid="23" grpId="1" animBg="1"/>
      <p:bldP spid="24" grpId="0" animBg="1"/>
      <p:bldP spid="24" grpId="1" animBg="1"/>
      <p:bldP spid="33" grpId="0" animBg="1"/>
      <p:bldP spid="33" grpId="1" animBg="1"/>
      <p:bldP spid="35" grpId="0" animBg="1"/>
      <p:bldP spid="35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485533" y="4929198"/>
            <a:ext cx="2160240" cy="6480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Výsledky</a:t>
            </a:r>
            <a:endParaRPr lang="cs-CZ" sz="2400" dirty="0"/>
          </a:p>
        </p:txBody>
      </p:sp>
      <p:sp>
        <p:nvSpPr>
          <p:cNvPr id="20" name="Obdélník 19">
            <a:hlinkClick r:id="rId4" action="ppaction://hlinksldjump"/>
          </p:cNvPr>
          <p:cNvSpPr/>
          <p:nvPr/>
        </p:nvSpPr>
        <p:spPr>
          <a:xfrm>
            <a:off x="4786314" y="3495023"/>
            <a:ext cx="3167487" cy="6480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Připomenout pravidlo</a:t>
            </a:r>
            <a:endParaRPr lang="cs-CZ" sz="2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714348" y="2571744"/>
          <a:ext cx="1155700" cy="3162300"/>
        </p:xfrm>
        <a:graphic>
          <a:graphicData uri="http://schemas.openxmlformats.org/presentationml/2006/ole">
            <p:oleObj spid="_x0000_s23554" name="Rovnice" r:id="rId5" imgW="1155600" imgH="3162240" progId="Equation.3">
              <p:embed/>
            </p:oleObj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 zlomků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852936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Oba zlomky převedeme na zlomky se společným jmenovatelem a poté je sečteme.</a:t>
            </a:r>
            <a:endParaRPr lang="cs-CZ" sz="2400" dirty="0"/>
          </a:p>
        </p:txBody>
      </p:sp>
      <p:pic>
        <p:nvPicPr>
          <p:cNvPr id="1026" name="Picture 2" descr="C:\Users\leh\AppData\Local\Microsoft\Windows\Temporary Internet Files\Content.IE5\AWPGKEPX\MC900441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89040"/>
            <a:ext cx="12795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714348" y="5357826"/>
            <a:ext cx="192882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58513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ýsledky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graphicFrame>
        <p:nvGraphicFramePr>
          <p:cNvPr id="24578" name="Object 2"/>
          <p:cNvGraphicFramePr>
            <a:graphicFrameLocks noChangeAspect="1"/>
          </p:cNvGraphicFramePr>
          <p:nvPr/>
        </p:nvGraphicFramePr>
        <p:xfrm>
          <a:off x="714375" y="2571750"/>
          <a:ext cx="1155700" cy="3162300"/>
        </p:xfrm>
        <a:graphic>
          <a:graphicData uri="http://schemas.openxmlformats.org/presentationml/2006/ole">
            <p:oleObj spid="_x0000_s24578" name="Rovnice" r:id="rId3" imgW="1155600" imgH="31622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857356" y="2571744"/>
          <a:ext cx="533400" cy="3162300"/>
        </p:xfrm>
        <a:graphic>
          <a:graphicData uri="http://schemas.openxmlformats.org/presentationml/2006/ole">
            <p:oleObj spid="_x0000_s24579" name="Rovnice" r:id="rId4" imgW="533160" imgH="316224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7288970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Použitá literatura:</a:t>
            </a:r>
          </a:p>
          <a:p>
            <a:pPr lvl="1"/>
            <a:r>
              <a:rPr lang="cs-CZ" dirty="0" smtClean="0"/>
              <a:t>ODVÁRKO, Oldřich a Jiří KADLEČEK. </a:t>
            </a:r>
            <a:r>
              <a:rPr lang="cs-CZ" i="1" dirty="0" smtClean="0"/>
              <a:t>Matematika pro 7. ročník základní školy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88 s. Učebnice pro základní školy (</a:t>
            </a:r>
            <a:r>
              <a:rPr lang="cs-CZ" dirty="0" err="1" smtClean="0"/>
              <a:t>Prometheus</a:t>
            </a:r>
            <a:r>
              <a:rPr lang="cs-CZ" dirty="0" smtClean="0"/>
              <a:t>). ISBN 978-807-1962-847. </a:t>
            </a:r>
            <a:endParaRPr lang="cs-CZ" i="1" u="sng" dirty="0" smtClean="0"/>
          </a:p>
          <a:p>
            <a:pPr lvl="0"/>
            <a:r>
              <a:rPr lang="cs-CZ" i="1" u="sng" dirty="0" smtClean="0">
                <a:solidFill>
                  <a:srgbClr val="073E87"/>
                </a:solidFill>
              </a:rPr>
              <a:t>Jiné zdroje:</a:t>
            </a:r>
          </a:p>
          <a:p>
            <a:pPr lvl="1"/>
            <a:r>
              <a:rPr lang="cs-CZ" dirty="0" smtClean="0"/>
              <a:t>Galerie MS Office - klipart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848</TotalTime>
  <Words>444</Words>
  <Application>Microsoft Office PowerPoint</Application>
  <PresentationFormat>Předvádění na obrazovce (4:3)</PresentationFormat>
  <Paragraphs>78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Vlnění</vt:lpstr>
      <vt:lpstr>Rovnice</vt:lpstr>
      <vt:lpstr>Základní škola a Mateřská škola Bílá Třemešná, okres Trutnov</vt:lpstr>
      <vt:lpstr>Anotace</vt:lpstr>
      <vt:lpstr>Nejmenší společný násobek</vt:lpstr>
      <vt:lpstr>Sčítání zlomků s různým jmenovatelem</vt:lpstr>
      <vt:lpstr>Snímek 5</vt:lpstr>
      <vt:lpstr>Snímek 6</vt:lpstr>
      <vt:lpstr>Sečti zlomky</vt:lpstr>
      <vt:lpstr>Vypočítej</vt:lpstr>
      <vt:lpstr>Sčítání zlomků</vt:lpstr>
      <vt:lpstr>Výsledky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91</cp:revision>
  <dcterms:created xsi:type="dcterms:W3CDTF">2013-05-10T12:01:16Z</dcterms:created>
  <dcterms:modified xsi:type="dcterms:W3CDTF">2014-03-13T12:41:37Z</dcterms:modified>
</cp:coreProperties>
</file>