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13"/>
  </p:notesMasterIdLst>
  <p:sldIdLst>
    <p:sldId id="256" r:id="rId2"/>
    <p:sldId id="278" r:id="rId3"/>
    <p:sldId id="271" r:id="rId4"/>
    <p:sldId id="269" r:id="rId5"/>
    <p:sldId id="272" r:id="rId6"/>
    <p:sldId id="273" r:id="rId7"/>
    <p:sldId id="268" r:id="rId8"/>
    <p:sldId id="274" r:id="rId9"/>
    <p:sldId id="275" r:id="rId10"/>
    <p:sldId id="276" r:id="rId11"/>
    <p:sldId id="27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565" y="-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</a:t>
          </a:r>
          <a:r>
            <a:rPr lang="cs-CZ" sz="2000" b="1" smtClean="0"/>
            <a:t>: </a:t>
          </a:r>
          <a:r>
            <a:rPr lang="cs-CZ" sz="2000" b="1" smtClean="0"/>
            <a:t>Zlomky a celá čísla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VY_32_INOVACE_4C_08_</a:t>
          </a:r>
          <a:r>
            <a:rPr lang="cs-CZ" sz="2000" b="0" dirty="0" err="1" smtClean="0"/>
            <a:t>Odcitani</a:t>
          </a:r>
          <a:r>
            <a:rPr lang="cs-CZ" sz="2000" b="0" dirty="0" smtClean="0"/>
            <a:t>_zlomku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Simona Lehrausová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podzim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16033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97958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Simona Lehrausová</a:t>
          </a:r>
        </a:p>
      </dsp:txBody>
      <dsp:txXfrm>
        <a:off x="301774" y="197958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4843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92024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podzim 2013</a:t>
          </a:r>
          <a:endParaRPr lang="cs-CZ" sz="2000" b="1" kern="1200" dirty="0"/>
        </a:p>
      </dsp:txBody>
      <dsp:txXfrm>
        <a:off x="585659" y="792024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4250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86090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/>
        </a:p>
      </dsp:txBody>
      <dsp:txXfrm>
        <a:off x="672788" y="1386090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3656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80156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Zlomky</a:t>
          </a:r>
          <a:endParaRPr lang="cs-CZ" sz="2000" b="1" kern="1200" dirty="0"/>
        </a:p>
      </dsp:txBody>
      <dsp:txXfrm>
        <a:off x="585659" y="1980156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3063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57422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</a:t>
          </a:r>
          <a:r>
            <a:rPr lang="cs-CZ" sz="2000" b="0" kern="1200" dirty="0" err="1" smtClean="0"/>
            <a:t>Odcitani</a:t>
          </a:r>
          <a:r>
            <a:rPr lang="cs-CZ" sz="2000" b="0" kern="1200" dirty="0" smtClean="0"/>
            <a:t>_zlomku</a:t>
          </a:r>
          <a:endParaRPr lang="cs-CZ" sz="2000" kern="1200" dirty="0" smtClean="0"/>
        </a:p>
      </dsp:txBody>
      <dsp:txXfrm>
        <a:off x="301774" y="2574222"/>
        <a:ext cx="5849872" cy="396170"/>
      </dsp:txXfrm>
    </dsp:sp>
    <dsp:sp modelId="{D00E28E9-7A94-4DBE-BF47-6DC8F169B300}">
      <dsp:nvSpPr>
        <dsp:cNvPr id="0" name=""/>
        <dsp:cNvSpPr/>
      </dsp:nvSpPr>
      <dsp:spPr>
        <a:xfrm>
          <a:off x="54168" y="252470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4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D676B5-40FB-4304-A515-3A9FE54A98CF}" type="datetimeFigureOut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EEC0E9-EDB4-4849-B798-E91ADE36F6A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1850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3A43-DD5F-4CD2-836F-6D6D9386C738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7162F-90B9-4DEF-9207-D819C9D7957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45C8C-67DA-4C77-B49D-1BE859F9E3C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E3CF8-5281-4F3B-81F6-C1E9F4A02277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03C11-3421-43DA-B654-98BED68469C9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03B6B-900B-4431-9EC9-0504992A991A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D2150-83A7-4070-B62D-DC0ED6A2A9F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635DF-67F5-48C1-977C-9FE9ED484D3B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1AC36-3469-4A21-BD20-3914117921E6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0F18-ADE5-4807-9373-727F3A31F4D5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45219-191E-4AAE-B0B5-30B8DD961B52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78B05B-E061-4713-9789-089775149A20}" type="datetime1">
              <a:rPr lang="cs-CZ" smtClean="0"/>
              <a:pPr/>
              <a:t>13.3.2014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C5885FD-E9F6-4616-A947-C967941DDDC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push dir="u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1.bin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13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28782556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Předmět: Matematika.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Věková skupina: 7. ročník ZŠ.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Časová dotace: 25 minut.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Popis:</a:t>
            </a:r>
          </a:p>
          <a:p>
            <a:pPr lvl="1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slouží k výkladu téma Odčítání zlomků: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Snímek 3: opakování sčítání zlomků. Snímek je postupně animován tak, aby se postupně objevovala pravidla pro sčítání zlomků.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4 – 6: výklad.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Snímek 7: příklad na procvičení. Snímek je postupně animován tak, aby byl ukázán postup výpočtu.</a:t>
            </a:r>
          </a:p>
          <a:p>
            <a:pPr lvl="2"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Snímky 8 – 10: příklady pro samostatnou práci žáků. Na snímku 8 najdeme zadání příkladů. Můžeme přejít na snímek 9 s připomenutím pravidla pro počítání, nebo na snímek 10 s výsledky.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>Materiál obsahuje 11 stránek a je určen k interaktivní výuce.</a:t>
            </a:r>
          </a:p>
          <a:p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724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Sečti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3</a:t>
            </a:fld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785786" y="2643182"/>
          <a:ext cx="850900" cy="711200"/>
        </p:xfrm>
        <a:graphic>
          <a:graphicData uri="http://schemas.openxmlformats.org/presentationml/2006/ole">
            <p:oleObj spid="_x0000_s22534" name="Rovnice" r:id="rId3" imgW="850531" imgH="710891" progId="Equation.3">
              <p:embed/>
            </p:oleObj>
          </a:graphicData>
        </a:graphic>
      </p:graphicFrame>
      <p:graphicFrame>
        <p:nvGraphicFramePr>
          <p:cNvPr id="22531" name="Object 3"/>
          <p:cNvGraphicFramePr>
            <a:graphicFrameLocks noChangeAspect="1"/>
          </p:cNvGraphicFramePr>
          <p:nvPr/>
        </p:nvGraphicFramePr>
        <p:xfrm>
          <a:off x="785813" y="3714750"/>
          <a:ext cx="850900" cy="711200"/>
        </p:xfrm>
        <a:graphic>
          <a:graphicData uri="http://schemas.openxmlformats.org/presentationml/2006/ole">
            <p:oleObj spid="_x0000_s22535" name="Rovnice" r:id="rId4" imgW="850531" imgH="710891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1643042" y="2643182"/>
          <a:ext cx="215900" cy="711200"/>
        </p:xfrm>
        <a:graphic>
          <a:graphicData uri="http://schemas.openxmlformats.org/presentationml/2006/ole">
            <p:oleObj spid="_x0000_s22536" name="Rovnice" r:id="rId5" imgW="215806" imgH="710891" progId="Equation.3">
              <p:embed/>
            </p:oleObj>
          </a:graphicData>
        </a:graphic>
      </p:graphicFrame>
      <p:graphicFrame>
        <p:nvGraphicFramePr>
          <p:cNvPr id="22533" name="Object 5"/>
          <p:cNvGraphicFramePr>
            <a:graphicFrameLocks noChangeAspect="1"/>
          </p:cNvGraphicFramePr>
          <p:nvPr/>
        </p:nvGraphicFramePr>
        <p:xfrm>
          <a:off x="1643042" y="3714752"/>
          <a:ext cx="1536700" cy="711200"/>
        </p:xfrm>
        <a:graphic>
          <a:graphicData uri="http://schemas.openxmlformats.org/presentationml/2006/ole">
            <p:oleObj spid="_x0000_s22537" name="Rovnice" r:id="rId6" imgW="1536700" imgH="711200" progId="Equation.3">
              <p:embed/>
            </p:oleObj>
          </a:graphicData>
        </a:graphic>
      </p:graphicFrame>
      <p:sp>
        <p:nvSpPr>
          <p:cNvPr id="8" name="Obdélník 7"/>
          <p:cNvSpPr/>
          <p:nvPr/>
        </p:nvSpPr>
        <p:spPr>
          <a:xfrm>
            <a:off x="2714612" y="2000240"/>
            <a:ext cx="6215106" cy="135732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Zlomky se stejným jmenovatelem sčítáme tak, že jmenovatele opíšeme a čitatele sečteme.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14546" y="4786322"/>
            <a:ext cx="6215106" cy="135732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Zlomky s různým jmenovatelem nejdříve převedeme na zlomky se společným jmenovatele, a poté je sečteme.</a:t>
            </a:r>
            <a:endParaRPr lang="cs-CZ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Odčítání zlomků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Zlomky se stejným jmenovatelem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28728" y="2786058"/>
            <a:ext cx="6286544" cy="107157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Jmenovatele opíšeme a čitatele odečteme.</a:t>
            </a:r>
            <a:endParaRPr lang="cs-CZ" sz="2400" dirty="0">
              <a:solidFill>
                <a:srgbClr val="C00000"/>
              </a:solidFill>
            </a:endParaRPr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3619500" y="4357688"/>
          <a:ext cx="1778000" cy="711200"/>
        </p:xfrm>
        <a:graphic>
          <a:graphicData uri="http://schemas.openxmlformats.org/presentationml/2006/ole">
            <p:oleObj spid="_x0000_s23555" name="Rovnice" r:id="rId3" imgW="1778000" imgH="71120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Zlomky s různým jmenovatelem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428728" y="2786058"/>
            <a:ext cx="6286544" cy="107157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Zlomky převedeme na zlomky se společným jmenovatelem a poté odečteme.</a:t>
            </a:r>
            <a:endParaRPr lang="cs-CZ" sz="2400" dirty="0">
              <a:solidFill>
                <a:srgbClr val="C00000"/>
              </a:solidFill>
            </a:endParaRPr>
          </a:p>
        </p:txBody>
      </p:sp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3071802" y="4357694"/>
          <a:ext cx="3048000" cy="711200"/>
        </p:xfrm>
        <a:graphic>
          <a:graphicData uri="http://schemas.openxmlformats.org/presentationml/2006/ole">
            <p:oleObj spid="_x0000_s24579" name="Rovnice" r:id="rId3" imgW="3048000" imgH="711200" progId="Equation.3">
              <p:embed/>
            </p:oleObj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Odečti zlomky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7</a:t>
            </a:fld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1000125" y="2189163"/>
          <a:ext cx="228600" cy="762000"/>
        </p:xfrm>
        <a:graphic>
          <a:graphicData uri="http://schemas.openxmlformats.org/presentationml/2006/ole">
            <p:oleObj spid="_x0000_s3096" name="Rovnice" r:id="rId3" imgW="228501" imgH="761669" progId="Equation.3">
              <p:embed/>
            </p:oleObj>
          </a:graphicData>
        </a:graphic>
      </p:graphicFrame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1643042" y="2214554"/>
          <a:ext cx="215900" cy="711200"/>
        </p:xfrm>
        <a:graphic>
          <a:graphicData uri="http://schemas.openxmlformats.org/presentationml/2006/ole">
            <p:oleObj spid="_x0000_s3097" name="Rovnice" r:id="rId4" imgW="215806" imgH="710891" progId="Equation.3">
              <p:embed/>
            </p:oleObj>
          </a:graphicData>
        </a:graphic>
      </p:graphicFrame>
      <p:sp>
        <p:nvSpPr>
          <p:cNvPr id="6" name="Obdélník 5"/>
          <p:cNvSpPr/>
          <p:nvPr/>
        </p:nvSpPr>
        <p:spPr>
          <a:xfrm>
            <a:off x="3000364" y="2571744"/>
            <a:ext cx="5786478" cy="57150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Převádím na společného jmenovatele.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57224" y="3214686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14348" y="3857628"/>
            <a:ext cx="928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 · </a:t>
            </a:r>
            <a:r>
              <a:rPr lang="cs-CZ" sz="2400" dirty="0" err="1" smtClean="0"/>
              <a:t>2</a:t>
            </a:r>
            <a:endParaRPr lang="cs-CZ" sz="2400" dirty="0"/>
          </a:p>
        </p:txBody>
      </p:sp>
      <p:grpSp>
        <p:nvGrpSpPr>
          <p:cNvPr id="9" name="Skupina 8"/>
          <p:cNvGrpSpPr/>
          <p:nvPr/>
        </p:nvGrpSpPr>
        <p:grpSpPr>
          <a:xfrm>
            <a:off x="857224" y="3643314"/>
            <a:ext cx="285754" cy="285752"/>
            <a:chOff x="1285852" y="3929066"/>
            <a:chExt cx="285754" cy="285752"/>
          </a:xfrm>
        </p:grpSpPr>
        <p:cxnSp>
          <p:nvCxnSpPr>
            <p:cNvPr id="10" name="Přímá spojovací čára 9"/>
            <p:cNvCxnSpPr/>
            <p:nvPr/>
          </p:nvCxnSpPr>
          <p:spPr>
            <a:xfrm rot="5400000">
              <a:off x="1214414" y="4000504"/>
              <a:ext cx="285752" cy="14287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Přímá spojovací čára 10"/>
            <p:cNvCxnSpPr/>
            <p:nvPr/>
          </p:nvCxnSpPr>
          <p:spPr>
            <a:xfrm rot="16200000" flipV="1">
              <a:off x="1357291" y="4000503"/>
              <a:ext cx="285751" cy="14287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7" name="TextovéPole 16"/>
          <p:cNvSpPr txBox="1"/>
          <p:nvPr/>
        </p:nvSpPr>
        <p:spPr>
          <a:xfrm>
            <a:off x="1857356" y="3214686"/>
            <a:ext cx="5715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6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714480" y="3857628"/>
            <a:ext cx="928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 · 3</a:t>
            </a:r>
            <a:endParaRPr lang="cs-CZ" sz="2400" dirty="0"/>
          </a:p>
        </p:txBody>
      </p:sp>
      <p:grpSp>
        <p:nvGrpSpPr>
          <p:cNvPr id="19" name="Skupina 18"/>
          <p:cNvGrpSpPr/>
          <p:nvPr/>
        </p:nvGrpSpPr>
        <p:grpSpPr>
          <a:xfrm>
            <a:off x="1857356" y="3643314"/>
            <a:ext cx="285754" cy="285752"/>
            <a:chOff x="1285852" y="3929066"/>
            <a:chExt cx="285754" cy="285752"/>
          </a:xfrm>
        </p:grpSpPr>
        <p:cxnSp>
          <p:nvCxnSpPr>
            <p:cNvPr id="20" name="Přímá spojovací čára 19"/>
            <p:cNvCxnSpPr/>
            <p:nvPr/>
          </p:nvCxnSpPr>
          <p:spPr>
            <a:xfrm rot="5400000">
              <a:off x="1214414" y="4000504"/>
              <a:ext cx="285752" cy="14287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16200000" flipV="1">
              <a:off x="1357291" y="4000503"/>
              <a:ext cx="285751" cy="14287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2" name="TextovéPole 21"/>
          <p:cNvSpPr txBox="1"/>
          <p:nvPr/>
        </p:nvSpPr>
        <p:spPr>
          <a:xfrm>
            <a:off x="428596" y="4500570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NSN (4; 6) = 2 · </a:t>
            </a:r>
            <a:r>
              <a:rPr lang="cs-CZ" sz="2400" dirty="0" err="1" smtClean="0"/>
              <a:t>2</a:t>
            </a:r>
            <a:r>
              <a:rPr lang="cs-CZ" sz="2400" dirty="0" smtClean="0"/>
              <a:t> · 3 = 12</a:t>
            </a:r>
            <a:endParaRPr lang="cs-CZ" sz="2400" dirty="0"/>
          </a:p>
        </p:txBody>
      </p:sp>
      <p:sp>
        <p:nvSpPr>
          <p:cNvPr id="23" name="Čárový popisek 2 22"/>
          <p:cNvSpPr/>
          <p:nvPr/>
        </p:nvSpPr>
        <p:spPr>
          <a:xfrm>
            <a:off x="3714744" y="3214686"/>
            <a:ext cx="4786346" cy="785818"/>
          </a:xfrm>
          <a:prstGeom prst="borderCallout2">
            <a:avLst>
              <a:gd name="adj1" fmla="val 81407"/>
              <a:gd name="adj2" fmla="val -7703"/>
              <a:gd name="adj3" fmla="val 80128"/>
              <a:gd name="adj4" fmla="val -17297"/>
              <a:gd name="adj5" fmla="val 37056"/>
              <a:gd name="adj6" fmla="val -31132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Určím rozklady obou jmenovatelů.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4" name="Čárový popisek 2 23"/>
          <p:cNvSpPr/>
          <p:nvPr/>
        </p:nvSpPr>
        <p:spPr>
          <a:xfrm>
            <a:off x="4071934" y="4071942"/>
            <a:ext cx="4786346" cy="785818"/>
          </a:xfrm>
          <a:prstGeom prst="borderCallout2">
            <a:avLst>
              <a:gd name="adj1" fmla="val 30259"/>
              <a:gd name="adj2" fmla="val -5813"/>
              <a:gd name="adj3" fmla="val 34093"/>
              <a:gd name="adj4" fmla="val -58865"/>
              <a:gd name="adj5" fmla="val 60072"/>
              <a:gd name="adj6" fmla="val -64512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Určím nejmenší společný násobek obou jmenovatelů.</a:t>
            </a: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1285852" y="2357430"/>
            <a:ext cx="3571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</a:t>
            </a:r>
            <a:endParaRPr lang="cs-CZ" sz="2400" dirty="0"/>
          </a:p>
        </p:txBody>
      </p:sp>
      <p:sp>
        <p:nvSpPr>
          <p:cNvPr id="33" name="Čárový popisek 2 32"/>
          <p:cNvSpPr/>
          <p:nvPr/>
        </p:nvSpPr>
        <p:spPr>
          <a:xfrm>
            <a:off x="4143372" y="4929198"/>
            <a:ext cx="4786346" cy="785818"/>
          </a:xfrm>
          <a:prstGeom prst="borderCallout2">
            <a:avLst>
              <a:gd name="adj1" fmla="val 30259"/>
              <a:gd name="adj2" fmla="val -5813"/>
              <a:gd name="adj3" fmla="val 34093"/>
              <a:gd name="adj4" fmla="val -58865"/>
              <a:gd name="adj5" fmla="val 60072"/>
              <a:gd name="adj6" fmla="val -64512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Oba zlomky převedu na zlomky se společným jmenovatelem.</a:t>
            </a:r>
            <a:endParaRPr lang="cs-CZ" sz="2400" dirty="0">
              <a:solidFill>
                <a:srgbClr val="C00000"/>
              </a:solidFill>
            </a:endParaRPr>
          </a:p>
        </p:txBody>
      </p:sp>
      <p:graphicFrame>
        <p:nvGraphicFramePr>
          <p:cNvPr id="34" name="Objekt 33"/>
          <p:cNvGraphicFramePr>
            <a:graphicFrameLocks noChangeAspect="1"/>
          </p:cNvGraphicFramePr>
          <p:nvPr/>
        </p:nvGraphicFramePr>
        <p:xfrm>
          <a:off x="527050" y="5422900"/>
          <a:ext cx="1574800" cy="762000"/>
        </p:xfrm>
        <a:graphic>
          <a:graphicData uri="http://schemas.openxmlformats.org/presentationml/2006/ole">
            <p:oleObj spid="_x0000_s3098" name="Rovnice" r:id="rId5" imgW="1574800" imgH="762000" progId="Equation.3">
              <p:embed/>
            </p:oleObj>
          </a:graphicData>
        </a:graphic>
      </p:graphicFrame>
      <p:sp>
        <p:nvSpPr>
          <p:cNvPr id="35" name="Čárový popisek 2 34"/>
          <p:cNvSpPr/>
          <p:nvPr/>
        </p:nvSpPr>
        <p:spPr>
          <a:xfrm>
            <a:off x="3857620" y="6000768"/>
            <a:ext cx="2928958" cy="500066"/>
          </a:xfrm>
          <a:prstGeom prst="borderCallout2">
            <a:avLst>
              <a:gd name="adj1" fmla="val 83965"/>
              <a:gd name="adj2" fmla="val -5183"/>
              <a:gd name="adj3" fmla="val 82683"/>
              <a:gd name="adj4" fmla="val -30103"/>
              <a:gd name="adj5" fmla="val 39430"/>
              <a:gd name="adj6" fmla="val -37824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</a:rPr>
              <a:t>Odečtu.</a:t>
            </a:r>
            <a:endParaRPr lang="cs-CZ" sz="2400" dirty="0">
              <a:solidFill>
                <a:srgbClr val="C00000"/>
              </a:solidFill>
            </a:endParaRPr>
          </a:p>
        </p:txBody>
      </p:sp>
      <p:graphicFrame>
        <p:nvGraphicFramePr>
          <p:cNvPr id="36" name="Objekt 35"/>
          <p:cNvGraphicFramePr>
            <a:graphicFrameLocks noChangeAspect="1"/>
          </p:cNvGraphicFramePr>
          <p:nvPr/>
        </p:nvGraphicFramePr>
        <p:xfrm>
          <a:off x="2222500" y="5422900"/>
          <a:ext cx="1219200" cy="711200"/>
        </p:xfrm>
        <a:graphic>
          <a:graphicData uri="http://schemas.openxmlformats.org/presentationml/2006/ole">
            <p:oleObj spid="_x0000_s3099" name="Rovnice" r:id="rId6" imgW="1218671" imgH="710891" progId="Equation.3">
              <p:embed/>
            </p:oleObj>
          </a:graphicData>
        </a:graphic>
      </p:graphicFrame>
      <p:grpSp>
        <p:nvGrpSpPr>
          <p:cNvPr id="40" name="Skupina 39"/>
          <p:cNvGrpSpPr/>
          <p:nvPr/>
        </p:nvGrpSpPr>
        <p:grpSpPr>
          <a:xfrm>
            <a:off x="3214678" y="6215082"/>
            <a:ext cx="285752" cy="73026"/>
            <a:chOff x="3143240" y="6215082"/>
            <a:chExt cx="285752" cy="73026"/>
          </a:xfrm>
        </p:grpSpPr>
        <p:cxnSp>
          <p:nvCxnSpPr>
            <p:cNvPr id="38" name="Přímá spojovací čára 37"/>
            <p:cNvCxnSpPr/>
            <p:nvPr/>
          </p:nvCxnSpPr>
          <p:spPr>
            <a:xfrm>
              <a:off x="3143240" y="6215082"/>
              <a:ext cx="285752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Přímá spojovací čára 38"/>
            <p:cNvCxnSpPr/>
            <p:nvPr/>
          </p:nvCxnSpPr>
          <p:spPr>
            <a:xfrm>
              <a:off x="3143240" y="6286520"/>
              <a:ext cx="285752" cy="1588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  <p:bldP spid="8" grpId="0"/>
      <p:bldP spid="17" grpId="0"/>
      <p:bldP spid="18" grpId="0"/>
      <p:bldP spid="22" grpId="0"/>
      <p:bldP spid="23" grpId="0" animBg="1"/>
      <p:bldP spid="23" grpId="1" animBg="1"/>
      <p:bldP spid="24" grpId="0" animBg="1"/>
      <p:bldP spid="24" grpId="1" animBg="1"/>
      <p:bldP spid="33" grpId="0" animBg="1"/>
      <p:bldP spid="33" grpId="1" animBg="1"/>
      <p:bldP spid="35" grpId="0" animBg="1"/>
      <p:bldP spid="3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Vypočítej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5485533" y="4929198"/>
            <a:ext cx="2160240" cy="648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Výsledky</a:t>
            </a:r>
            <a:endParaRPr lang="cs-CZ" sz="2400" dirty="0"/>
          </a:p>
        </p:txBody>
      </p:sp>
      <p:sp>
        <p:nvSpPr>
          <p:cNvPr id="20" name="Obdélník 19">
            <a:hlinkClick r:id="rId4" action="ppaction://hlinksldjump"/>
          </p:cNvPr>
          <p:cNvSpPr/>
          <p:nvPr/>
        </p:nvSpPr>
        <p:spPr>
          <a:xfrm>
            <a:off x="4786314" y="3495023"/>
            <a:ext cx="3167487" cy="648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Připomenout pravidlo</a:t>
            </a:r>
            <a:endParaRPr lang="cs-CZ" sz="2400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739775" y="2571750"/>
          <a:ext cx="1104900" cy="3162300"/>
        </p:xfrm>
        <a:graphic>
          <a:graphicData uri="http://schemas.openxmlformats.org/presentationml/2006/ole">
            <p:oleObj spid="_x0000_s41986" name="Rovnice" r:id="rId5" imgW="1104840" imgH="3162240" progId="Equation.3">
              <p:embed/>
            </p:oleObj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Sčítání zlomků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852936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Oba zlomky převedeme na zlomky se společným jmenovatelem a poté je sečteme.</a:t>
            </a:r>
            <a:endParaRPr lang="cs-CZ" sz="2400" dirty="0"/>
          </a:p>
        </p:txBody>
      </p:sp>
      <p:pic>
        <p:nvPicPr>
          <p:cNvPr id="1026" name="Picture 2" descr="C:\Users\leh\AppData\Local\Microsoft\Windows\Temporary Internet Files\Content.IE5\AWPGKEPX\MC90044188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789040"/>
            <a:ext cx="1279525" cy="178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>
            <a:hlinkClick r:id="rId3" action="ppaction://hlinksldjump"/>
          </p:cNvPr>
          <p:cNvSpPr/>
          <p:nvPr/>
        </p:nvSpPr>
        <p:spPr>
          <a:xfrm>
            <a:off x="714348" y="5357826"/>
            <a:ext cx="192882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Zpět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55851355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ýsledky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10</a:t>
            </a:fld>
            <a:endParaRPr lang="cs-CZ"/>
          </a:p>
        </p:txBody>
      </p:sp>
      <p:graphicFrame>
        <p:nvGraphicFramePr>
          <p:cNvPr id="24578" name="Object 2"/>
          <p:cNvGraphicFramePr>
            <a:graphicFrameLocks noChangeAspect="1"/>
          </p:cNvGraphicFramePr>
          <p:nvPr/>
        </p:nvGraphicFramePr>
        <p:xfrm>
          <a:off x="739775" y="2571750"/>
          <a:ext cx="1104900" cy="3162300"/>
        </p:xfrm>
        <a:graphic>
          <a:graphicData uri="http://schemas.openxmlformats.org/presentationml/2006/ole">
            <p:oleObj spid="_x0000_s43010" name="Rovnice" r:id="rId3" imgW="1104840" imgH="316224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1851025" y="2571750"/>
          <a:ext cx="546100" cy="3162300"/>
        </p:xfrm>
        <a:graphic>
          <a:graphicData uri="http://schemas.openxmlformats.org/presentationml/2006/ole">
            <p:oleObj spid="_x0000_s43011" name="Rovnice" r:id="rId4" imgW="545760" imgH="316224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72889709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564904"/>
            <a:ext cx="7408333" cy="3450696"/>
          </a:xfrm>
        </p:spPr>
        <p:txBody>
          <a:bodyPr/>
          <a:lstStyle/>
          <a:p>
            <a:r>
              <a:rPr lang="cs-CZ" i="1" u="sng" dirty="0" smtClean="0"/>
              <a:t>Použitá literatura:</a:t>
            </a:r>
          </a:p>
          <a:p>
            <a:pPr lvl="1"/>
            <a:r>
              <a:rPr lang="cs-CZ" dirty="0" smtClean="0"/>
              <a:t>ODVÁRKO, Oldřich a Jiří KADLEČEK. </a:t>
            </a:r>
            <a:r>
              <a:rPr lang="cs-CZ" i="1" dirty="0" smtClean="0"/>
              <a:t>Matematika pro 7. ročník základní školy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Prometheus</a:t>
            </a:r>
            <a:r>
              <a:rPr lang="cs-CZ" dirty="0" smtClean="0"/>
              <a:t>, 88 s. Učebnice pro základní školy (</a:t>
            </a:r>
            <a:r>
              <a:rPr lang="cs-CZ" dirty="0" err="1" smtClean="0"/>
              <a:t>Prometheus</a:t>
            </a:r>
            <a:r>
              <a:rPr lang="cs-CZ" dirty="0" smtClean="0"/>
              <a:t>). ISBN 978-807-1962-847. </a:t>
            </a:r>
            <a:endParaRPr lang="cs-CZ" i="1" u="sng" dirty="0" smtClean="0"/>
          </a:p>
          <a:p>
            <a:pPr lvl="0"/>
            <a:r>
              <a:rPr lang="cs-CZ" i="1" u="sng" dirty="0" smtClean="0">
                <a:solidFill>
                  <a:srgbClr val="073E87"/>
                </a:solidFill>
              </a:rPr>
              <a:t>Jiné zdroje:</a:t>
            </a:r>
          </a:p>
          <a:p>
            <a:pPr lvl="1"/>
            <a:r>
              <a:rPr lang="cs-CZ" dirty="0" smtClean="0"/>
              <a:t>Galerie MS Office - klipart</a:t>
            </a:r>
          </a:p>
          <a:p>
            <a:pPr marL="0" indent="0">
              <a:buNone/>
            </a:pPr>
            <a:endParaRPr lang="cs-CZ" sz="2000" dirty="0" smtClean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885FD-E9F6-4616-A947-C967941DDDC2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842871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896</TotalTime>
  <Words>352</Words>
  <Application>Microsoft Office PowerPoint</Application>
  <PresentationFormat>Předvádění na obrazovce (4:3)</PresentationFormat>
  <Paragraphs>59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Vlnění</vt:lpstr>
      <vt:lpstr>Rovnice</vt:lpstr>
      <vt:lpstr>Základní škola a Mateřská škola Bílá Třemešná, okres Trutnov</vt:lpstr>
      <vt:lpstr>Anotace</vt:lpstr>
      <vt:lpstr>Sečti</vt:lpstr>
      <vt:lpstr>Odčítání zlomků</vt:lpstr>
      <vt:lpstr>Zlomky se stejným jmenovatelem</vt:lpstr>
      <vt:lpstr>Zlomky s různým jmenovatelem</vt:lpstr>
      <vt:lpstr>Odečti zlomky</vt:lpstr>
      <vt:lpstr>Vypočítej</vt:lpstr>
      <vt:lpstr>Sčítání zlomků</vt:lpstr>
      <vt:lpstr>Výsledky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msi</cp:lastModifiedBy>
  <cp:revision>98</cp:revision>
  <dcterms:created xsi:type="dcterms:W3CDTF">2013-05-10T12:01:16Z</dcterms:created>
  <dcterms:modified xsi:type="dcterms:W3CDTF">2014-03-13T12:43:22Z</dcterms:modified>
</cp:coreProperties>
</file>