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79" r:id="rId3"/>
    <p:sldId id="269" r:id="rId4"/>
    <p:sldId id="270" r:id="rId5"/>
    <p:sldId id="272" r:id="rId6"/>
    <p:sldId id="273" r:id="rId7"/>
    <p:sldId id="271" r:id="rId8"/>
    <p:sldId id="274" r:id="rId9"/>
    <p:sldId id="275" r:id="rId10"/>
    <p:sldId id="276" r:id="rId11"/>
    <p:sldId id="277" r:id="rId12"/>
    <p:sldId id="27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E2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VY_32_INOVACE_4C_10_Nasobeni</a:t>
          </a:r>
          <a:r>
            <a:rPr lang="cs-CZ" sz="2000" b="0" dirty="0" smtClean="0"/>
            <a:t>_zlomku_pravidla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2252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8672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5319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5319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579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89385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89385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3986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3451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3451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392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77517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77517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2799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28997"/>
          <a:ext cx="5849872" cy="6813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VY_32_INOVACE_Nasobeni_zlomku_pravidla</a:t>
          </a:r>
          <a:endParaRPr lang="cs-CZ" sz="2000" kern="1200" dirty="0" smtClean="0"/>
        </a:p>
      </dsp:txBody>
      <dsp:txXfrm>
        <a:off x="301774" y="2428997"/>
        <a:ext cx="5849872" cy="681342"/>
      </dsp:txXfrm>
    </dsp:sp>
    <dsp:sp modelId="{D00E28E9-7A94-4DBE-BF47-6DC8F169B300}">
      <dsp:nvSpPr>
        <dsp:cNvPr id="0" name=""/>
        <dsp:cNvSpPr/>
      </dsp:nvSpPr>
      <dsp:spPr>
        <a:xfrm>
          <a:off x="54168" y="252206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10" Type="http://schemas.openxmlformats.org/officeDocument/2006/relationships/image" Target="../media/image36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12" Type="http://schemas.openxmlformats.org/officeDocument/2006/relationships/image" Target="../media/image48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11" Type="http://schemas.openxmlformats.org/officeDocument/2006/relationships/image" Target="../media/image47.wmf"/><Relationship Id="rId5" Type="http://schemas.openxmlformats.org/officeDocument/2006/relationships/image" Target="../media/image41.wmf"/><Relationship Id="rId10" Type="http://schemas.openxmlformats.org/officeDocument/2006/relationships/image" Target="../media/image46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image" Target="../media/image39.wmf"/><Relationship Id="rId7" Type="http://schemas.openxmlformats.org/officeDocument/2006/relationships/image" Target="../media/image43.wmf"/><Relationship Id="rId12" Type="http://schemas.openxmlformats.org/officeDocument/2006/relationships/image" Target="../media/image48.wmf"/><Relationship Id="rId2" Type="http://schemas.openxmlformats.org/officeDocument/2006/relationships/image" Target="../media/image38.wmf"/><Relationship Id="rId1" Type="http://schemas.openxmlformats.org/officeDocument/2006/relationships/image" Target="../media/image37.wmf"/><Relationship Id="rId6" Type="http://schemas.openxmlformats.org/officeDocument/2006/relationships/image" Target="../media/image42.wmf"/><Relationship Id="rId11" Type="http://schemas.openxmlformats.org/officeDocument/2006/relationships/image" Target="../media/image47.wmf"/><Relationship Id="rId5" Type="http://schemas.openxmlformats.org/officeDocument/2006/relationships/image" Target="../media/image41.wmf"/><Relationship Id="rId10" Type="http://schemas.openxmlformats.org/officeDocument/2006/relationships/image" Target="../media/image46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12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13" Type="http://schemas.openxmlformats.org/officeDocument/2006/relationships/oleObject" Target="../embeddings/oleObject19.bin"/><Relationship Id="rId3" Type="http://schemas.openxmlformats.org/officeDocument/2006/relationships/slide" Target="slide10.xml"/><Relationship Id="rId7" Type="http://schemas.openxmlformats.org/officeDocument/2006/relationships/oleObject" Target="../embeddings/oleObject13.bin"/><Relationship Id="rId12" Type="http://schemas.openxmlformats.org/officeDocument/2006/relationships/oleObject" Target="../embeddings/oleObject18.bin"/><Relationship Id="rId2" Type="http://schemas.openxmlformats.org/officeDocument/2006/relationships/slideLayout" Target="../slideLayouts/slideLayout6.xml"/><Relationship Id="rId16" Type="http://schemas.openxmlformats.org/officeDocument/2006/relationships/oleObject" Target="../embeddings/oleObject22.bin"/><Relationship Id="rId1" Type="http://schemas.openxmlformats.org/officeDocument/2006/relationships/vmlDrawing" Target="../drawings/vmlDrawing2.vml"/><Relationship Id="rId6" Type="http://schemas.openxmlformats.org/officeDocument/2006/relationships/slide" Target="slide11.xml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2.bin"/><Relationship Id="rId15" Type="http://schemas.openxmlformats.org/officeDocument/2006/relationships/oleObject" Target="../embeddings/oleObject21.bin"/><Relationship Id="rId10" Type="http://schemas.openxmlformats.org/officeDocument/2006/relationships/oleObject" Target="../embeddings/oleObject16.bin"/><Relationship Id="rId4" Type="http://schemas.openxmlformats.org/officeDocument/2006/relationships/oleObject" Target="../embeddings/oleObject11.bin"/><Relationship Id="rId9" Type="http://schemas.openxmlformats.org/officeDocument/2006/relationships/oleObject" Target="../embeddings/oleObject15.bin"/><Relationship Id="rId14" Type="http://schemas.openxmlformats.org/officeDocument/2006/relationships/oleObject" Target="../embeddings/oleObject20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13" Type="http://schemas.openxmlformats.org/officeDocument/2006/relationships/oleObject" Target="../embeddings/oleObject33.bin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7.bin"/><Relationship Id="rId12" Type="http://schemas.openxmlformats.org/officeDocument/2006/relationships/oleObject" Target="../embeddings/oleObject3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6.bin"/><Relationship Id="rId11" Type="http://schemas.openxmlformats.org/officeDocument/2006/relationships/oleObject" Target="../embeddings/oleObject31.bin"/><Relationship Id="rId5" Type="http://schemas.openxmlformats.org/officeDocument/2006/relationships/oleObject" Target="../embeddings/oleObject25.bin"/><Relationship Id="rId10" Type="http://schemas.openxmlformats.org/officeDocument/2006/relationships/oleObject" Target="../embeddings/oleObject30.bin"/><Relationship Id="rId4" Type="http://schemas.openxmlformats.org/officeDocument/2006/relationships/oleObject" Target="../embeddings/oleObject24.bin"/><Relationship Id="rId9" Type="http://schemas.openxmlformats.org/officeDocument/2006/relationships/oleObject" Target="../embeddings/oleObject29.bin"/><Relationship Id="rId14" Type="http://schemas.openxmlformats.org/officeDocument/2006/relationships/oleObject" Target="../embeddings/oleObject34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66349707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procvičení násobení zlomků.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Na snímku 4 mají žáci doplnit větu. Po kliknutí se vždy objeví doplněné slovo.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5 – 6: žáci mají seřadit slova do věty. Pomocí tlačítka „Jak je to správně“ přejdeme na další snímek se správným řešením.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7: žáci mají za úkol doplnit výsledky na prázdná místa. Po kliknutí se postupně objevují správné výsledky.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8: přiřazujeme výsledky k příkladům. Po kliknutí se vždy přiřadí příslušná dvojice.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9 – 11: žáci mají za úkol vyhledat příklady, které mají stejné výsledky. Pomocí tlačítka „Jak to mám udělat“ přejdeme na následující snímek s nápovědou. Pomocí tlačítka „Řešení“ přejdeme na snímek 11 s přiřazenými dvojicemi.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12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Násobení zlomků - pravidla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větu: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852936"/>
            <a:ext cx="8208912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400" dirty="0" smtClean="0"/>
              <a:t>Zlomky vynásobíme tak, že …………………….. zvlášť …………………… a zvlášť ……………………….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2852935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vynásobíme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424471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čitatele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341889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jmenovatele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slova správně do věty.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2996952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POKUD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139952" y="4508523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LZE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580112" y="2996952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KRÁTIT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979984" y="4758994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PŘED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203848" y="3645024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NÁSOBENÍM,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39552" y="3969060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KRÁTIT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552220" y="4123448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MŮŽEME</a:t>
            </a:r>
            <a:endParaRPr lang="cs-CZ" sz="2400" dirty="0"/>
          </a:p>
        </p:txBody>
      </p:sp>
      <p:sp>
        <p:nvSpPr>
          <p:cNvPr id="12" name="Oválný popisek 11">
            <a:hlinkClick r:id="rId2" action="ppaction://hlinksldjump"/>
          </p:cNvPr>
          <p:cNvSpPr/>
          <p:nvPr/>
        </p:nvSpPr>
        <p:spPr>
          <a:xfrm>
            <a:off x="5786446" y="5286388"/>
            <a:ext cx="2857520" cy="10715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je to správně?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8216948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slova správně do věty.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8596" y="2714620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POKUD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714612" y="2714620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LZE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000628" y="3500438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KRÁTIT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28596" y="3500438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PŘED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714612" y="3500438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NÁSOBENÍM,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000628" y="2714620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KRÁTIT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28596" y="4214818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MŮŽEME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8216948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043608" y="3281297"/>
                <a:ext cx="362600" cy="612732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281297"/>
                <a:ext cx="362600" cy="6127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Šipka doprava 5"/>
          <p:cNvSpPr/>
          <p:nvPr/>
        </p:nvSpPr>
        <p:spPr>
          <a:xfrm>
            <a:off x="1406208" y="3333791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1475656" y="2852936"/>
                <a:ext cx="47160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852936"/>
                <a:ext cx="471603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2270304" y="3289356"/>
                <a:ext cx="490840" cy="610936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0304" y="3289356"/>
                <a:ext cx="490840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Šipka doprava 20"/>
          <p:cNvSpPr/>
          <p:nvPr/>
        </p:nvSpPr>
        <p:spPr>
          <a:xfrm>
            <a:off x="2761144" y="3333791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2843808" y="2852936"/>
                <a:ext cx="47160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852936"/>
                <a:ext cx="471603" cy="61093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625240" y="3281296"/>
                <a:ext cx="362600" cy="612732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5240" y="3281296"/>
                <a:ext cx="362600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Šipka doprava 23"/>
          <p:cNvSpPr/>
          <p:nvPr/>
        </p:nvSpPr>
        <p:spPr>
          <a:xfrm>
            <a:off x="3987840" y="3340952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3987841" y="2862464"/>
                <a:ext cx="667848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87841" y="2862464"/>
                <a:ext cx="667848" cy="63478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4870359" y="3281296"/>
                <a:ext cx="490840" cy="610936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0359" y="3281296"/>
                <a:ext cx="490840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Šipka doprava 26"/>
          <p:cNvSpPr/>
          <p:nvPr/>
        </p:nvSpPr>
        <p:spPr>
          <a:xfrm>
            <a:off x="5361199" y="3340952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5436096" y="2852936"/>
                <a:ext cx="471603" cy="6117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2852936"/>
                <a:ext cx="471603" cy="61170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29" name="TextovéPole 28"/>
              <p:cNvSpPr txBox="1"/>
              <p:nvPr/>
            </p:nvSpPr>
            <p:spPr>
              <a:xfrm>
                <a:off x="6225295" y="3281296"/>
                <a:ext cx="362600" cy="612732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5295" y="3281296"/>
                <a:ext cx="362600" cy="6127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Šipka doprava 29"/>
          <p:cNvSpPr/>
          <p:nvPr/>
        </p:nvSpPr>
        <p:spPr>
          <a:xfrm>
            <a:off x="6587895" y="3340952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1" name="TextovéPole 30"/>
              <p:cNvSpPr txBox="1"/>
              <p:nvPr/>
            </p:nvSpPr>
            <p:spPr>
              <a:xfrm>
                <a:off x="6614835" y="2852936"/>
                <a:ext cx="47160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4835" y="2852936"/>
                <a:ext cx="471603" cy="61093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2" name="TextovéPole 31"/>
              <p:cNvSpPr txBox="1"/>
              <p:nvPr/>
            </p:nvSpPr>
            <p:spPr>
              <a:xfrm>
                <a:off x="7428231" y="3289356"/>
                <a:ext cx="362600" cy="610936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8231" y="3289356"/>
                <a:ext cx="362600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Šipka dolů 11"/>
          <p:cNvSpPr/>
          <p:nvPr/>
        </p:nvSpPr>
        <p:spPr>
          <a:xfrm>
            <a:off x="7367215" y="390208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 rot="10800000">
            <a:off x="1401598" y="4972161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5" name="TextovéPole 34"/>
              <p:cNvSpPr txBox="1"/>
              <p:nvPr/>
            </p:nvSpPr>
            <p:spPr>
              <a:xfrm>
                <a:off x="1711457" y="5353048"/>
                <a:ext cx="471603" cy="6117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1457" y="5353048"/>
                <a:ext cx="471603" cy="61170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6" name="TextovéPole 35"/>
              <p:cNvSpPr txBox="1"/>
              <p:nvPr/>
            </p:nvSpPr>
            <p:spPr>
              <a:xfrm>
                <a:off x="2265694" y="4918769"/>
                <a:ext cx="362600" cy="610936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5694" y="4918769"/>
                <a:ext cx="362600" cy="61093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Šipka doprava 36"/>
          <p:cNvSpPr/>
          <p:nvPr/>
        </p:nvSpPr>
        <p:spPr>
          <a:xfrm rot="10800000">
            <a:off x="2628294" y="4971262"/>
            <a:ext cx="99694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8" name="TextovéPole 37"/>
              <p:cNvSpPr txBox="1"/>
              <p:nvPr/>
            </p:nvSpPr>
            <p:spPr>
              <a:xfrm>
                <a:off x="3079609" y="5341122"/>
                <a:ext cx="471603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9609" y="5341122"/>
                <a:ext cx="471603" cy="61651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9" name="TextovéPole 38"/>
              <p:cNvSpPr txBox="1"/>
              <p:nvPr/>
            </p:nvSpPr>
            <p:spPr>
              <a:xfrm>
                <a:off x="3611618" y="4928954"/>
                <a:ext cx="362600" cy="612796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1618" y="4928954"/>
                <a:ext cx="362600" cy="61279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Šipka doprava 39"/>
          <p:cNvSpPr/>
          <p:nvPr/>
        </p:nvSpPr>
        <p:spPr>
          <a:xfrm rot="10800000">
            <a:off x="3987840" y="4971263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41" name="TextovéPole 40"/>
              <p:cNvSpPr txBox="1"/>
              <p:nvPr/>
            </p:nvSpPr>
            <p:spPr>
              <a:xfrm>
                <a:off x="4161911" y="5341122"/>
                <a:ext cx="667848" cy="6090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1911" y="5341122"/>
                <a:ext cx="667848" cy="60907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42" name="TextovéPole 41"/>
              <p:cNvSpPr txBox="1"/>
              <p:nvPr/>
            </p:nvSpPr>
            <p:spPr>
              <a:xfrm>
                <a:off x="4834635" y="4920565"/>
                <a:ext cx="362600" cy="611771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4635" y="4920565"/>
                <a:ext cx="362600" cy="611771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Šipka doprava 42"/>
          <p:cNvSpPr/>
          <p:nvPr/>
        </p:nvSpPr>
        <p:spPr>
          <a:xfrm rot="10800000">
            <a:off x="5197235" y="4971262"/>
            <a:ext cx="992337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5661653" y="5334020"/>
                <a:ext cx="471603" cy="6117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1653" y="5334020"/>
                <a:ext cx="471603" cy="611771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45" name="TextovéPole 44"/>
              <p:cNvSpPr txBox="1"/>
              <p:nvPr/>
            </p:nvSpPr>
            <p:spPr>
              <a:xfrm>
                <a:off x="6201534" y="4918769"/>
                <a:ext cx="362600" cy="610936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1534" y="4918769"/>
                <a:ext cx="362600" cy="61093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Šipka doprava 45"/>
          <p:cNvSpPr/>
          <p:nvPr/>
        </p:nvSpPr>
        <p:spPr>
          <a:xfrm rot="10800000">
            <a:off x="6564135" y="4971263"/>
            <a:ext cx="864096" cy="507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47" name="TextovéPole 46"/>
              <p:cNvSpPr txBox="1"/>
              <p:nvPr/>
            </p:nvSpPr>
            <p:spPr>
              <a:xfrm>
                <a:off x="6854211" y="5384894"/>
                <a:ext cx="47160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4211" y="5384894"/>
                <a:ext cx="471603" cy="61093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48" name="TextovéPole 47"/>
              <p:cNvSpPr txBox="1"/>
              <p:nvPr/>
            </p:nvSpPr>
            <p:spPr>
              <a:xfrm>
                <a:off x="7421937" y="4918769"/>
                <a:ext cx="362600" cy="612732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1937" y="4918769"/>
                <a:ext cx="362600" cy="6127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49" name="TextovéPole 48"/>
              <p:cNvSpPr txBox="1"/>
              <p:nvPr/>
            </p:nvSpPr>
            <p:spPr>
              <a:xfrm>
                <a:off x="1043608" y="4909868"/>
                <a:ext cx="362600" cy="612732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909868"/>
                <a:ext cx="362600" cy="6127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0" name="Šipka dolů 49"/>
          <p:cNvSpPr/>
          <p:nvPr/>
        </p:nvSpPr>
        <p:spPr>
          <a:xfrm rot="10800000">
            <a:off x="982592" y="3894029"/>
            <a:ext cx="484632" cy="10343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51" name="TextovéPole 50"/>
              <p:cNvSpPr txBox="1"/>
              <p:nvPr/>
            </p:nvSpPr>
            <p:spPr>
              <a:xfrm>
                <a:off x="602676" y="4105733"/>
                <a:ext cx="47160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676" y="4105733"/>
                <a:ext cx="471603" cy="610936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52" name="TextovéPole 51"/>
              <p:cNvSpPr txBox="1"/>
              <p:nvPr/>
            </p:nvSpPr>
            <p:spPr>
              <a:xfrm>
                <a:off x="7784537" y="3905249"/>
                <a:ext cx="471603" cy="6117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84537" y="3905249"/>
                <a:ext cx="471603" cy="611706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29" grpId="0" animBg="1"/>
      <p:bldP spid="32" grpId="0" animBg="1"/>
      <p:bldP spid="36" grpId="0" animBg="1"/>
      <p:bldP spid="39" grpId="0" animBg="1"/>
      <p:bldP spid="42" grpId="0" animBg="1"/>
      <p:bldP spid="45" grpId="0" animBg="1"/>
      <p:bldP spid="48" grpId="0" animBg="1"/>
      <p:bldP spid="4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Přiřaď. Po kliknutí na tvar ze druhého sloupce se přiřadí k správnému tvaru z prvního sloupce.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42910" y="1857364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42910" y="2786058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2910" y="3714752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2910" y="4643446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2910" y="5572140"/>
            <a:ext cx="571504" cy="857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3071802" y="1928802"/>
            <a:ext cx="1500198" cy="785818"/>
            <a:chOff x="3071802" y="1928802"/>
            <a:chExt cx="1500198" cy="785818"/>
          </a:xfrm>
        </p:grpSpPr>
        <p:sp>
          <p:nvSpPr>
            <p:cNvPr id="9" name="Elipsa 8"/>
            <p:cNvSpPr/>
            <p:nvPr/>
          </p:nvSpPr>
          <p:spPr>
            <a:xfrm>
              <a:off x="3071802" y="1928802"/>
              <a:ext cx="1500198" cy="7858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18" name="Objekt 17"/>
            <p:cNvGraphicFramePr>
              <a:graphicFrameLocks noChangeAspect="1"/>
            </p:cNvGraphicFramePr>
            <p:nvPr/>
          </p:nvGraphicFramePr>
          <p:xfrm>
            <a:off x="3571868" y="1928802"/>
            <a:ext cx="482600" cy="711200"/>
          </p:xfrm>
          <a:graphic>
            <a:graphicData uri="http://schemas.openxmlformats.org/presentationml/2006/ole">
              <p:oleObj spid="_x0000_s1026" name="Rovnice" r:id="rId3" imgW="482400" imgH="711000" progId="Equation.3">
                <p:embed/>
              </p:oleObj>
            </a:graphicData>
          </a:graphic>
        </p:graphicFrame>
      </p:grpSp>
      <p:grpSp>
        <p:nvGrpSpPr>
          <p:cNvPr id="29" name="Skupina 28"/>
          <p:cNvGrpSpPr/>
          <p:nvPr/>
        </p:nvGrpSpPr>
        <p:grpSpPr>
          <a:xfrm>
            <a:off x="3071802" y="2786058"/>
            <a:ext cx="1500198" cy="785818"/>
            <a:chOff x="3071802" y="2786058"/>
            <a:chExt cx="1500198" cy="785818"/>
          </a:xfrm>
        </p:grpSpPr>
        <p:sp>
          <p:nvSpPr>
            <p:cNvPr id="14" name="Elipsa 13"/>
            <p:cNvSpPr/>
            <p:nvPr/>
          </p:nvSpPr>
          <p:spPr>
            <a:xfrm>
              <a:off x="3071802" y="2786058"/>
              <a:ext cx="1500198" cy="7858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1027" name="Object 3"/>
            <p:cNvGraphicFramePr>
              <a:graphicFrameLocks noChangeAspect="1"/>
            </p:cNvGraphicFramePr>
            <p:nvPr/>
          </p:nvGraphicFramePr>
          <p:xfrm>
            <a:off x="3500430" y="2786058"/>
            <a:ext cx="660400" cy="711200"/>
          </p:xfrm>
          <a:graphic>
            <a:graphicData uri="http://schemas.openxmlformats.org/presentationml/2006/ole">
              <p:oleObj spid="_x0000_s1027" name="Rovnice" r:id="rId4" imgW="660240" imgH="711000" progId="Equation.3">
                <p:embed/>
              </p:oleObj>
            </a:graphicData>
          </a:graphic>
        </p:graphicFrame>
      </p:grpSp>
      <p:grpSp>
        <p:nvGrpSpPr>
          <p:cNvPr id="30" name="Skupina 29"/>
          <p:cNvGrpSpPr/>
          <p:nvPr/>
        </p:nvGrpSpPr>
        <p:grpSpPr>
          <a:xfrm>
            <a:off x="3071802" y="3643314"/>
            <a:ext cx="1500198" cy="785818"/>
            <a:chOff x="3071802" y="3643314"/>
            <a:chExt cx="1500198" cy="785818"/>
          </a:xfrm>
        </p:grpSpPr>
        <p:sp>
          <p:nvSpPr>
            <p:cNvPr id="15" name="Elipsa 14"/>
            <p:cNvSpPr/>
            <p:nvPr/>
          </p:nvSpPr>
          <p:spPr>
            <a:xfrm>
              <a:off x="3071802" y="3643314"/>
              <a:ext cx="1500198" cy="7858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1028" name="Object 4"/>
            <p:cNvGraphicFramePr>
              <a:graphicFrameLocks noChangeAspect="1"/>
            </p:cNvGraphicFramePr>
            <p:nvPr/>
          </p:nvGraphicFramePr>
          <p:xfrm>
            <a:off x="3500430" y="3643314"/>
            <a:ext cx="647700" cy="711200"/>
          </p:xfrm>
          <a:graphic>
            <a:graphicData uri="http://schemas.openxmlformats.org/presentationml/2006/ole">
              <p:oleObj spid="_x0000_s1028" name="Rovnice" r:id="rId5" imgW="647640" imgH="711000" progId="Equation.3">
                <p:embed/>
              </p:oleObj>
            </a:graphicData>
          </a:graphic>
        </p:graphicFrame>
      </p:grpSp>
      <p:grpSp>
        <p:nvGrpSpPr>
          <p:cNvPr id="31" name="Skupina 30"/>
          <p:cNvGrpSpPr/>
          <p:nvPr/>
        </p:nvGrpSpPr>
        <p:grpSpPr>
          <a:xfrm>
            <a:off x="3000364" y="4500570"/>
            <a:ext cx="1500198" cy="785818"/>
            <a:chOff x="3000364" y="4500570"/>
            <a:chExt cx="1500198" cy="785818"/>
          </a:xfrm>
        </p:grpSpPr>
        <p:sp>
          <p:nvSpPr>
            <p:cNvPr id="16" name="Elipsa 15"/>
            <p:cNvSpPr/>
            <p:nvPr/>
          </p:nvSpPr>
          <p:spPr>
            <a:xfrm>
              <a:off x="3000364" y="4500570"/>
              <a:ext cx="1500198" cy="7858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1029" name="Object 5"/>
            <p:cNvGraphicFramePr>
              <a:graphicFrameLocks noChangeAspect="1"/>
            </p:cNvGraphicFramePr>
            <p:nvPr/>
          </p:nvGraphicFramePr>
          <p:xfrm>
            <a:off x="3428992" y="4500570"/>
            <a:ext cx="660400" cy="711200"/>
          </p:xfrm>
          <a:graphic>
            <a:graphicData uri="http://schemas.openxmlformats.org/presentationml/2006/ole">
              <p:oleObj spid="_x0000_s1029" name="Rovnice" r:id="rId6" imgW="660240" imgH="711000" progId="Equation.3">
                <p:embed/>
              </p:oleObj>
            </a:graphicData>
          </a:graphic>
        </p:graphicFrame>
      </p:grpSp>
      <p:grpSp>
        <p:nvGrpSpPr>
          <p:cNvPr id="32" name="Skupina 31"/>
          <p:cNvGrpSpPr/>
          <p:nvPr/>
        </p:nvGrpSpPr>
        <p:grpSpPr>
          <a:xfrm>
            <a:off x="3000364" y="5357826"/>
            <a:ext cx="1500198" cy="785818"/>
            <a:chOff x="3000364" y="5357826"/>
            <a:chExt cx="1500198" cy="785818"/>
          </a:xfrm>
        </p:grpSpPr>
        <p:sp>
          <p:nvSpPr>
            <p:cNvPr id="17" name="Elipsa 16"/>
            <p:cNvSpPr/>
            <p:nvPr/>
          </p:nvSpPr>
          <p:spPr>
            <a:xfrm>
              <a:off x="3000364" y="5357826"/>
              <a:ext cx="1500198" cy="78581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aphicFrame>
          <p:nvGraphicFramePr>
            <p:cNvPr id="1030" name="Object 6"/>
            <p:cNvGraphicFramePr>
              <a:graphicFrameLocks noChangeAspect="1"/>
            </p:cNvGraphicFramePr>
            <p:nvPr/>
          </p:nvGraphicFramePr>
          <p:xfrm>
            <a:off x="3500430" y="5357826"/>
            <a:ext cx="520700" cy="711200"/>
          </p:xfrm>
          <a:graphic>
            <a:graphicData uri="http://schemas.openxmlformats.org/presentationml/2006/ole">
              <p:oleObj spid="_x0000_s1030" name="Rovnice" r:id="rId7" imgW="520560" imgH="711000" progId="Equation.3">
                <p:embed/>
              </p:oleObj>
            </a:graphicData>
          </a:graphic>
        </p:graphicFrame>
      </p:grpSp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714348" y="4714884"/>
          <a:ext cx="381000" cy="711200"/>
        </p:xfrm>
        <a:graphic>
          <a:graphicData uri="http://schemas.openxmlformats.org/presentationml/2006/ole">
            <p:oleObj spid="_x0000_s1031" name="Rovnice" r:id="rId8" imgW="380880" imgH="711000" progId="Equation.3">
              <p:embed/>
            </p:oleObj>
          </a:graphicData>
        </a:graphic>
      </p:graphicFrame>
      <p:graphicFrame>
        <p:nvGraphicFramePr>
          <p:cNvPr id="1032" name="Object 8"/>
          <p:cNvGraphicFramePr>
            <a:graphicFrameLocks noChangeAspect="1"/>
          </p:cNvGraphicFramePr>
          <p:nvPr/>
        </p:nvGraphicFramePr>
        <p:xfrm>
          <a:off x="714348" y="2857496"/>
          <a:ext cx="381000" cy="711200"/>
        </p:xfrm>
        <a:graphic>
          <a:graphicData uri="http://schemas.openxmlformats.org/presentationml/2006/ole">
            <p:oleObj spid="_x0000_s1032" name="Rovnice" r:id="rId9" imgW="380880" imgH="711000" progId="Equation.3">
              <p:embed/>
            </p:oleObj>
          </a:graphicData>
        </a:graphic>
      </p:graphicFrame>
      <p:graphicFrame>
        <p:nvGraphicFramePr>
          <p:cNvPr id="1033" name="Object 9"/>
          <p:cNvGraphicFramePr>
            <a:graphicFrameLocks noChangeAspect="1"/>
          </p:cNvGraphicFramePr>
          <p:nvPr/>
        </p:nvGraphicFramePr>
        <p:xfrm>
          <a:off x="857224" y="4000504"/>
          <a:ext cx="177800" cy="279400"/>
        </p:xfrm>
        <a:graphic>
          <a:graphicData uri="http://schemas.openxmlformats.org/presentationml/2006/ole">
            <p:oleObj spid="_x0000_s1033" name="Rovnice" r:id="rId10" imgW="177480" imgH="279360" progId="Equation.3">
              <p:embed/>
            </p:oleObj>
          </a:graphicData>
        </a:graphic>
      </p:graphicFrame>
      <p:graphicFrame>
        <p:nvGraphicFramePr>
          <p:cNvPr id="1034" name="Object 10"/>
          <p:cNvGraphicFramePr>
            <a:graphicFrameLocks noChangeAspect="1"/>
          </p:cNvGraphicFramePr>
          <p:nvPr/>
        </p:nvGraphicFramePr>
        <p:xfrm>
          <a:off x="714348" y="1928802"/>
          <a:ext cx="368300" cy="711200"/>
        </p:xfrm>
        <a:graphic>
          <a:graphicData uri="http://schemas.openxmlformats.org/presentationml/2006/ole">
            <p:oleObj spid="_x0000_s1034" name="Rovnice" r:id="rId11" imgW="368280" imgH="711000" progId="Equation.3">
              <p:embed/>
            </p:oleObj>
          </a:graphicData>
        </a:graphic>
      </p:graphicFrame>
      <p:graphicFrame>
        <p:nvGraphicFramePr>
          <p:cNvPr id="1035" name="Object 11"/>
          <p:cNvGraphicFramePr>
            <a:graphicFrameLocks noChangeAspect="1"/>
          </p:cNvGraphicFramePr>
          <p:nvPr/>
        </p:nvGraphicFramePr>
        <p:xfrm>
          <a:off x="857224" y="5857892"/>
          <a:ext cx="177800" cy="266700"/>
        </p:xfrm>
        <a:graphic>
          <a:graphicData uri="http://schemas.openxmlformats.org/presentationml/2006/ole">
            <p:oleObj spid="_x0000_s1035" name="Rovnice" r:id="rId12" imgW="177480" imgH="2664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07102E-6 L -0.19357 0.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" y="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3257E-6 L -0.19357 0.2674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" y="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41962E-6 L -0.19357 0.0060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8.35068E-7 L -0.17778 -0.3705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08975E-6 L -0.17778 0.0291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tvary, jejichž výsledkem je stejné číslo.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Oválný popisek 3">
            <a:hlinkClick r:id="rId3" action="ppaction://hlinksldjump"/>
          </p:cNvPr>
          <p:cNvSpPr/>
          <p:nvPr/>
        </p:nvSpPr>
        <p:spPr>
          <a:xfrm>
            <a:off x="6143636" y="5357826"/>
            <a:ext cx="2428892" cy="10001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to mám udělat?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85786" y="2214554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43108" y="2714620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85852" y="3786190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43306" y="3286124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28926" y="4429132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596" y="4786322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14942" y="2428868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29190" y="4071942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072330" y="2857496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3702" y="3786190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00562" y="5072074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28992" y="2071678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1071538" y="2214554"/>
          <a:ext cx="482600" cy="711200"/>
        </p:xfrm>
        <a:graphic>
          <a:graphicData uri="http://schemas.openxmlformats.org/presentationml/2006/ole">
            <p:oleObj spid="_x0000_s2050" name="Rovnice" r:id="rId4" imgW="482400" imgH="71100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3857620" y="3286124"/>
          <a:ext cx="635000" cy="711200"/>
        </p:xfrm>
        <a:graphic>
          <a:graphicData uri="http://schemas.openxmlformats.org/presentationml/2006/ole">
            <p:oleObj spid="_x0000_s2051" name="Rovnice" r:id="rId5" imgW="634680" imgH="711000" progId="Equation.3">
              <p:embed/>
            </p:oleObj>
          </a:graphicData>
        </a:graphic>
      </p:graphicFrame>
      <p:sp>
        <p:nvSpPr>
          <p:cNvPr id="19" name="Oválný popisek 18">
            <a:hlinkClick r:id="rId6" action="ppaction://hlinksldjump"/>
          </p:cNvPr>
          <p:cNvSpPr/>
          <p:nvPr/>
        </p:nvSpPr>
        <p:spPr>
          <a:xfrm>
            <a:off x="1714480" y="5429264"/>
            <a:ext cx="2428892" cy="100013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Řešení</a:t>
            </a:r>
            <a:endParaRPr lang="cs-CZ" sz="2400" dirty="0"/>
          </a:p>
        </p:txBody>
      </p: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1482725" y="3786188"/>
          <a:ext cx="660400" cy="711200"/>
        </p:xfrm>
        <a:graphic>
          <a:graphicData uri="http://schemas.openxmlformats.org/presentationml/2006/ole">
            <p:oleObj spid="_x0000_s2052" name="Rovnice" r:id="rId7" imgW="660240" imgH="71100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5132388" y="4071938"/>
          <a:ext cx="647700" cy="711200"/>
        </p:xfrm>
        <a:graphic>
          <a:graphicData uri="http://schemas.openxmlformats.org/presentationml/2006/ole">
            <p:oleObj spid="_x0000_s2053" name="Rovnice" r:id="rId8" imgW="647640" imgH="71100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2339975" y="2714625"/>
          <a:ext cx="660400" cy="711200"/>
        </p:xfrm>
        <a:graphic>
          <a:graphicData uri="http://schemas.openxmlformats.org/presentationml/2006/ole">
            <p:oleObj spid="_x0000_s2054" name="Rovnice" r:id="rId9" imgW="660240" imgH="71100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542925" y="4786313"/>
          <a:ext cx="825500" cy="711200"/>
        </p:xfrm>
        <a:graphic>
          <a:graphicData uri="http://schemas.openxmlformats.org/presentationml/2006/ole">
            <p:oleObj spid="_x0000_s2055" name="Rovnice" r:id="rId10" imgW="825480" imgH="71100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3236913" y="4429125"/>
          <a:ext cx="495300" cy="711200"/>
        </p:xfrm>
        <a:graphic>
          <a:graphicData uri="http://schemas.openxmlformats.org/presentationml/2006/ole">
            <p:oleObj spid="_x0000_s2056" name="Rovnice" r:id="rId11" imgW="495000" imgH="71100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5548313" y="2428875"/>
          <a:ext cx="444500" cy="711200"/>
        </p:xfrm>
        <a:graphic>
          <a:graphicData uri="http://schemas.openxmlformats.org/presentationml/2006/ole">
            <p:oleObj spid="_x0000_s2057" name="Rovnice" r:id="rId12" imgW="444240" imgH="711000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3632200" y="2071688"/>
          <a:ext cx="660400" cy="711200"/>
        </p:xfrm>
        <a:graphic>
          <a:graphicData uri="http://schemas.openxmlformats.org/presentationml/2006/ole">
            <p:oleObj spid="_x0000_s2058" name="Rovnice" r:id="rId13" imgW="660240" imgH="71100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6923088" y="3786188"/>
          <a:ext cx="508000" cy="711200"/>
        </p:xfrm>
        <a:graphic>
          <a:graphicData uri="http://schemas.openxmlformats.org/presentationml/2006/ole">
            <p:oleObj spid="_x0000_s2059" name="Rovnice" r:id="rId14" imgW="507960" imgH="71100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4786314" y="5072074"/>
          <a:ext cx="495300" cy="711200"/>
        </p:xfrm>
        <a:graphic>
          <a:graphicData uri="http://schemas.openxmlformats.org/presentationml/2006/ole">
            <p:oleObj spid="_x0000_s2060" name="Rovnice" r:id="rId15" imgW="495000" imgH="711000" progId="Equation.3">
              <p:embed/>
            </p:oleObj>
          </a:graphicData>
        </a:graphic>
      </p:graphicFrame>
      <p:graphicFrame>
        <p:nvGraphicFramePr>
          <p:cNvPr id="2061" name="Object 13"/>
          <p:cNvGraphicFramePr>
            <a:graphicFrameLocks noChangeAspect="1"/>
          </p:cNvGraphicFramePr>
          <p:nvPr/>
        </p:nvGraphicFramePr>
        <p:xfrm>
          <a:off x="7364413" y="2857500"/>
          <a:ext cx="482600" cy="711200"/>
        </p:xfrm>
        <a:graphic>
          <a:graphicData uri="http://schemas.openxmlformats.org/presentationml/2006/ole">
            <p:oleObj spid="_x0000_s2061" name="Rovnice" r:id="rId16" imgW="482400" imgH="711000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928934"/>
            <a:ext cx="7858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Nejdříve si všechny příklady vypočítej, výsledky napiš v základním tvaru a poté najdi dvojice, které mají stejný výsledek.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85786" y="2214554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57422" y="2214554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071538" y="2214554"/>
          <a:ext cx="482600" cy="711200"/>
        </p:xfrm>
        <a:graphic>
          <a:graphicData uri="http://schemas.openxmlformats.org/presentationml/2006/ole">
            <p:oleObj spid="_x0000_s3074" name="Rovnice" r:id="rId3" imgW="482400" imgH="711000" progId="Equation.3">
              <p:embed/>
            </p:oleObj>
          </a:graphicData>
        </a:graphic>
      </p:graphicFrame>
      <p:graphicFrame>
        <p:nvGraphicFramePr>
          <p:cNvPr id="7" name="Object 3"/>
          <p:cNvGraphicFramePr>
            <a:graphicFrameLocks noChangeAspect="1"/>
          </p:cNvGraphicFramePr>
          <p:nvPr/>
        </p:nvGraphicFramePr>
        <p:xfrm>
          <a:off x="2500298" y="2214554"/>
          <a:ext cx="635000" cy="711200"/>
        </p:xfrm>
        <a:graphic>
          <a:graphicData uri="http://schemas.openxmlformats.org/presentationml/2006/ole">
            <p:oleObj spid="_x0000_s3075" name="Rovnice" r:id="rId4" imgW="634680" imgH="71100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928794" y="2285992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803227" y="3143250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57422" y="3143248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1" name="Object 4"/>
          <p:cNvGraphicFramePr>
            <a:graphicFrameLocks noChangeAspect="1"/>
          </p:cNvGraphicFramePr>
          <p:nvPr/>
        </p:nvGraphicFramePr>
        <p:xfrm>
          <a:off x="1000100" y="3143248"/>
          <a:ext cx="660400" cy="711200"/>
        </p:xfrm>
        <a:graphic>
          <a:graphicData uri="http://schemas.openxmlformats.org/presentationml/2006/ole">
            <p:oleObj spid="_x0000_s3076" name="Rovnice" r:id="rId5" imgW="660240" imgH="711000" progId="Equation.3">
              <p:embed/>
            </p:oleObj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/>
        </p:nvGraphicFramePr>
        <p:xfrm>
          <a:off x="2560620" y="3143244"/>
          <a:ext cx="647700" cy="711200"/>
        </p:xfrm>
        <a:graphic>
          <a:graphicData uri="http://schemas.openxmlformats.org/presentationml/2006/ole">
            <p:oleObj spid="_x0000_s3077" name="Rovnice" r:id="rId6" imgW="647640" imgH="71100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928794" y="3214686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374869" y="4143375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14333" y="4143389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6" name="Object 6"/>
          <p:cNvGraphicFramePr>
            <a:graphicFrameLocks noChangeAspect="1"/>
          </p:cNvGraphicFramePr>
          <p:nvPr/>
        </p:nvGraphicFramePr>
        <p:xfrm>
          <a:off x="2571736" y="4143380"/>
          <a:ext cx="660400" cy="711200"/>
        </p:xfrm>
        <a:graphic>
          <a:graphicData uri="http://schemas.openxmlformats.org/presentationml/2006/ole">
            <p:oleObj spid="_x0000_s3078" name="Rovnice" r:id="rId7" imgW="660240" imgH="711000" progId="Equation.3">
              <p:embed/>
            </p:oleObj>
          </a:graphicData>
        </a:graphic>
      </p:graphicFrame>
      <p:graphicFrame>
        <p:nvGraphicFramePr>
          <p:cNvPr id="17" name="Object 7"/>
          <p:cNvGraphicFramePr>
            <a:graphicFrameLocks noChangeAspect="1"/>
          </p:cNvGraphicFramePr>
          <p:nvPr/>
        </p:nvGraphicFramePr>
        <p:xfrm>
          <a:off x="928662" y="4143380"/>
          <a:ext cx="825500" cy="711200"/>
        </p:xfrm>
        <a:graphic>
          <a:graphicData uri="http://schemas.openxmlformats.org/presentationml/2006/ole">
            <p:oleObj spid="_x0000_s3079" name="Rovnice" r:id="rId8" imgW="825480" imgH="711000" progId="Equation.3">
              <p:embed/>
            </p:oleObj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1928794" y="421481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857224" y="5143512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381241" y="5143505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1" name="Object 8"/>
          <p:cNvGraphicFramePr>
            <a:graphicFrameLocks noChangeAspect="1"/>
          </p:cNvGraphicFramePr>
          <p:nvPr/>
        </p:nvGraphicFramePr>
        <p:xfrm>
          <a:off x="1165211" y="5143505"/>
          <a:ext cx="495300" cy="711200"/>
        </p:xfrm>
        <a:graphic>
          <a:graphicData uri="http://schemas.openxmlformats.org/presentationml/2006/ole">
            <p:oleObj spid="_x0000_s3080" name="Rovnice" r:id="rId9" imgW="495000" imgH="711000" progId="Equation.3">
              <p:embed/>
            </p:oleObj>
          </a:graphicData>
        </a:graphic>
      </p:graphicFrame>
      <p:graphicFrame>
        <p:nvGraphicFramePr>
          <p:cNvPr id="22" name="Object 9"/>
          <p:cNvGraphicFramePr>
            <a:graphicFrameLocks noChangeAspect="1"/>
          </p:cNvGraphicFramePr>
          <p:nvPr/>
        </p:nvGraphicFramePr>
        <p:xfrm>
          <a:off x="2714612" y="5143512"/>
          <a:ext cx="444500" cy="711200"/>
        </p:xfrm>
        <a:graphic>
          <a:graphicData uri="http://schemas.openxmlformats.org/presentationml/2006/ole">
            <p:oleObj spid="_x0000_s3081" name="Rovnice" r:id="rId10" imgW="444240" imgH="711000" progId="Equation.3">
              <p:embed/>
            </p:oleObj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2000232" y="528638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5786446" y="3143248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214810" y="3143248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6" name="Object 10"/>
          <p:cNvGraphicFramePr>
            <a:graphicFrameLocks noChangeAspect="1"/>
          </p:cNvGraphicFramePr>
          <p:nvPr/>
        </p:nvGraphicFramePr>
        <p:xfrm>
          <a:off x="4418018" y="3143258"/>
          <a:ext cx="660400" cy="711200"/>
        </p:xfrm>
        <a:graphic>
          <a:graphicData uri="http://schemas.openxmlformats.org/presentationml/2006/ole">
            <p:oleObj spid="_x0000_s3082" name="Rovnice" r:id="rId11" imgW="660240" imgH="711000" progId="Equation.3">
              <p:embed/>
            </p:oleObj>
          </a:graphicData>
        </a:graphic>
      </p:graphicFrame>
      <p:graphicFrame>
        <p:nvGraphicFramePr>
          <p:cNvPr id="27" name="Object 11"/>
          <p:cNvGraphicFramePr>
            <a:graphicFrameLocks noChangeAspect="1"/>
          </p:cNvGraphicFramePr>
          <p:nvPr/>
        </p:nvGraphicFramePr>
        <p:xfrm>
          <a:off x="6143636" y="3143248"/>
          <a:ext cx="508000" cy="711200"/>
        </p:xfrm>
        <a:graphic>
          <a:graphicData uri="http://schemas.openxmlformats.org/presentationml/2006/ole">
            <p:oleObj spid="_x0000_s3083" name="Rovnice" r:id="rId12" imgW="507960" imgH="711000" progId="Equation.3">
              <p:embed/>
            </p:oleObj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5357818" y="3286124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5780115" y="4143376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214810" y="4143380"/>
            <a:ext cx="1071570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1" name="Object 12"/>
          <p:cNvGraphicFramePr>
            <a:graphicFrameLocks noChangeAspect="1"/>
          </p:cNvGraphicFramePr>
          <p:nvPr/>
        </p:nvGraphicFramePr>
        <p:xfrm>
          <a:off x="4500562" y="4143380"/>
          <a:ext cx="495300" cy="711200"/>
        </p:xfrm>
        <a:graphic>
          <a:graphicData uri="http://schemas.openxmlformats.org/presentationml/2006/ole">
            <p:oleObj spid="_x0000_s3084" name="Rovnice" r:id="rId13" imgW="495000" imgH="711000" progId="Equation.3">
              <p:embed/>
            </p:oleObj>
          </a:graphicData>
        </a:graphic>
      </p:graphicFrame>
      <p:graphicFrame>
        <p:nvGraphicFramePr>
          <p:cNvPr id="32" name="Object 13"/>
          <p:cNvGraphicFramePr>
            <a:graphicFrameLocks noChangeAspect="1"/>
          </p:cNvGraphicFramePr>
          <p:nvPr/>
        </p:nvGraphicFramePr>
        <p:xfrm>
          <a:off x="6072198" y="4143380"/>
          <a:ext cx="482600" cy="711200"/>
        </p:xfrm>
        <a:graphic>
          <a:graphicData uri="http://schemas.openxmlformats.org/presentationml/2006/ole">
            <p:oleObj spid="_x0000_s3085" name="Rovnice" r:id="rId14" imgW="482400" imgH="711000" progId="Equation.3">
              <p:embed/>
            </p:oleObj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5357818" y="4286256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1063</TotalTime>
  <Words>370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Vlnění</vt:lpstr>
      <vt:lpstr>Rovnice</vt:lpstr>
      <vt:lpstr>Základní škola a Mateřská škola Bílá Třemešná, okres Trutnov</vt:lpstr>
      <vt:lpstr>Anotace</vt:lpstr>
      <vt:lpstr>Násobení zlomků - pravidla</vt:lpstr>
      <vt:lpstr>Doplň větu:</vt:lpstr>
      <vt:lpstr>Seřaď slova správně do věty.</vt:lpstr>
      <vt:lpstr>Seřaď slova správně do věty.</vt:lpstr>
      <vt:lpstr>Doplň:</vt:lpstr>
      <vt:lpstr>Přiřaď. Po kliknutí na tvar ze druhého sloupce se přiřadí k správnému tvaru z prvního sloupce.</vt:lpstr>
      <vt:lpstr>Najdi tvary, jejichž výsledkem je stejné číslo.</vt:lpstr>
      <vt:lpstr>Návod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114</cp:revision>
  <dcterms:created xsi:type="dcterms:W3CDTF">2013-05-10T12:01:16Z</dcterms:created>
  <dcterms:modified xsi:type="dcterms:W3CDTF">2014-03-13T12:44:25Z</dcterms:modified>
</cp:coreProperties>
</file>