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58" r:id="rId15"/>
    <p:sldId id="26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08020C-4ABC-416C-9C5E-4A5E53322DD9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9EBBE-A4C5-48AC-BC02-3985A8FBC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AFC8CD-B8C4-431C-B75C-275F8201ECE8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332B24-A3DC-495D-8A82-A281799C78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13" Type="http://schemas.openxmlformats.org/officeDocument/2006/relationships/image" Target="../media/image10.wmf"/><Relationship Id="rId3" Type="http://schemas.openxmlformats.org/officeDocument/2006/relationships/audio" Target="../media/audio2.wav"/><Relationship Id="rId7" Type="http://schemas.openxmlformats.org/officeDocument/2006/relationships/image" Target="../media/image6.png"/><Relationship Id="rId12" Type="http://schemas.openxmlformats.org/officeDocument/2006/relationships/image" Target="../media/image9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11" Type="http://schemas.openxmlformats.org/officeDocument/2006/relationships/image" Target="../media/image8.gif"/><Relationship Id="rId5" Type="http://schemas.openxmlformats.org/officeDocument/2006/relationships/image" Target="../media/image5.wmf"/><Relationship Id="rId10" Type="http://schemas.openxmlformats.org/officeDocument/2006/relationships/hyperlink" Target="http://www.google.com/url?sa=i&amp;rct=j&amp;q=&amp;esrc=s&amp;source=images&amp;cd=&amp;cad=rja&amp;uact=8&amp;docid=IyFKrsAE59JPWM&amp;tbnid=vLJrdJF-cIA3OM:&amp;ved=0CAYQjRw&amp;url=http://www.skoltour.sk/skolske%20vylety.html&amp;ei=PxsnU_rKDIvMtAbProHIDQ&amp;psig=AFQjCNEHIDUqVJnTlQILvDb3If7A_KrvTA&amp;ust=1395157980296028" TargetMode="External"/><Relationship Id="rId4" Type="http://schemas.openxmlformats.org/officeDocument/2006/relationships/audio" Target="../media/audio3.wav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audio" Target="../media/audio4.wav"/><Relationship Id="rId7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2.wmf"/><Relationship Id="rId4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9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audio" Target="../media/audio2.wav"/><Relationship Id="rId7" Type="http://schemas.openxmlformats.org/officeDocument/2006/relationships/image" Target="../media/image6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4.wmf"/><Relationship Id="rId4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9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2.wav"/><Relationship Id="rId7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6.wmf"/><Relationship Id="rId5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10" Type="http://schemas.openxmlformats.org/officeDocument/2006/relationships/image" Target="../media/image15.wmf"/><Relationship Id="rId4" Type="http://schemas.openxmlformats.org/officeDocument/2006/relationships/audio" Target="../media/audio7.wav"/><Relationship Id="rId9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audio" Target="../media/audio1.wav"/><Relationship Id="rId7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8.wmf"/><Relationship Id="rId4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9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audio" Target="../media/audio2.wav"/><Relationship Id="rId7" Type="http://schemas.openxmlformats.org/officeDocument/2006/relationships/image" Target="../media/image6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20.wmf"/><Relationship Id="rId4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9" Type="http://schemas.openxmlformats.org/officeDocument/2006/relationships/image" Target="../media/image19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4.wav"/><Relationship Id="rId7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10" Type="http://schemas.openxmlformats.org/officeDocument/2006/relationships/image" Target="../media/image22.wmf"/><Relationship Id="rId4" Type="http://schemas.openxmlformats.org/officeDocument/2006/relationships/image" Target="../media/image21.wmf"/><Relationship Id="rId9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audio" Target="../media/audio2.wav"/><Relationship Id="rId7" Type="http://schemas.openxmlformats.org/officeDocument/2006/relationships/image" Target="../media/image6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24.wmf"/><Relationship Id="rId4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9" Type="http://schemas.openxmlformats.org/officeDocument/2006/relationships/image" Target="../media/image23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audio" Target="../media/audio2.wav"/><Relationship Id="rId7" Type="http://schemas.openxmlformats.org/officeDocument/2006/relationships/image" Target="../media/image6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26.wmf"/><Relationship Id="rId4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9" Type="http://schemas.openxmlformats.org/officeDocument/2006/relationships/image" Target="../media/image2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audio" Target="../media/audio4.wav"/><Relationship Id="rId7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cpx3Eumui-xmzM&amp;tbnid=JMB8tHGPJhEO6M:&amp;ved=0CAYQjRw&amp;url=http://www.spojovacky.com/spojova%C4%8Dka-hra-D%C4%9Bti-chod%C3%AD-do-%C5%A1koly.html&amp;ei=5wYmU-XMEYWo0QXcn4C4CQ&amp;bvm=bv.62922401,d.bGQ&amp;psig=AFQjCNH31Oxs5gXkX1awStVusT5uwtO6AA&amp;ust=1395087259603385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28.wmf"/><Relationship Id="rId4" Type="http://schemas.openxmlformats.org/officeDocument/2006/relationships/hyperlink" Target="http://www.google.com/url?sa=i&amp;rct=j&amp;q=&amp;esrc=s&amp;source=images&amp;cd=&amp;cad=rja&amp;uact=8&amp;docid=cpx3Eumui-xmzM&amp;tbnid=lEPN0YD4mGVADM:&amp;ved=0CAYQjRw&amp;url=http://www.spojovacky.com/spojova%C4%8Dka-hra-D%C4%9Bti-chod%C3%AD-do-%C5%A1koly.html&amp;ei=1AwmU6vqDI2W0QX4mIDgCA&amp;bvm=bv.62922401,d.bGQ&amp;psig=AFQjCNE0pUcVHyQjhAEecpmAJGhWD2V1Ag&amp;ust=1395088944244851" TargetMode="External"/><Relationship Id="rId9" Type="http://schemas.openxmlformats.org/officeDocument/2006/relationships/image" Target="../media/image27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image" Target="../media/image15.wmf"/><Relationship Id="rId18" Type="http://schemas.openxmlformats.org/officeDocument/2006/relationships/image" Target="../media/image28.wmf"/><Relationship Id="rId3" Type="http://schemas.openxmlformats.org/officeDocument/2006/relationships/audio" Target="../media/audio7.wav"/><Relationship Id="rId7" Type="http://schemas.openxmlformats.org/officeDocument/2006/relationships/audio" Target="../media/audio3.wav"/><Relationship Id="rId12" Type="http://schemas.openxmlformats.org/officeDocument/2006/relationships/image" Target="../media/image14.wmf"/><Relationship Id="rId17" Type="http://schemas.openxmlformats.org/officeDocument/2006/relationships/image" Target="../media/image26.wmf"/><Relationship Id="rId2" Type="http://schemas.openxmlformats.org/officeDocument/2006/relationships/audio" Target="../media/audio6.wav"/><Relationship Id="rId16" Type="http://schemas.openxmlformats.org/officeDocument/2006/relationships/image" Target="../media/image23.wm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image" Target="../media/image12.wmf"/><Relationship Id="rId5" Type="http://schemas.openxmlformats.org/officeDocument/2006/relationships/audio" Target="../media/audio5.wav"/><Relationship Id="rId15" Type="http://schemas.openxmlformats.org/officeDocument/2006/relationships/image" Target="../media/image19.wmf"/><Relationship Id="rId10" Type="http://schemas.openxmlformats.org/officeDocument/2006/relationships/image" Target="../media/image5.wmf"/><Relationship Id="rId19" Type="http://schemas.openxmlformats.org/officeDocument/2006/relationships/image" Target="../media/image22.wmf"/><Relationship Id="rId4" Type="http://schemas.openxmlformats.org/officeDocument/2006/relationships/audio" Target="../media/audio8.wav"/><Relationship Id="rId9" Type="http://schemas.openxmlformats.org/officeDocument/2006/relationships/image" Target="../media/image29.wmf"/><Relationship Id="rId14" Type="http://schemas.openxmlformats.org/officeDocument/2006/relationships/image" Target="../media/image18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63688" y="1916832"/>
          <a:ext cx="5792470" cy="4118610"/>
        </p:xfrm>
        <a:graphic>
          <a:graphicData uri="http://schemas.openxmlformats.org/drawingml/2006/table">
            <a:tbl>
              <a:tblPr/>
              <a:tblGrid>
                <a:gridCol w="1850390"/>
                <a:gridCol w="3942080"/>
              </a:tblGrid>
              <a:tr h="488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Základní škola praktická Rožnov pod Radhoštěm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CZ. 1. 07/1. 4.00/21.3751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smtClean="0">
                          <a:latin typeface="Comic Sans MS"/>
                          <a:ea typeface="Calibri"/>
                          <a:cs typeface="Times New Roman"/>
                        </a:rPr>
                        <a:t>VY_32_INOVACE_191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latin typeface="Comic Sans MS"/>
                          <a:ea typeface="Calibri"/>
                          <a:cs typeface="Times New Roman"/>
                        </a:rPr>
                        <a:t>Tatiana</a:t>
                      </a: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600" dirty="0" err="1" smtClean="0">
                          <a:latin typeface="Comic Sans MS"/>
                          <a:ea typeface="Calibri"/>
                          <a:cs typeface="Times New Roman"/>
                        </a:rPr>
                        <a:t>Zezulčíková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Název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Více</a:t>
                      </a:r>
                      <a:r>
                        <a:rPr lang="cs-CZ" sz="1600" smtClean="0">
                          <a:latin typeface="Comic Sans MS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cs-CZ" sz="1600" baseline="0" smtClean="0">
                          <a:latin typeface="Comic Sans MS"/>
                          <a:ea typeface="Calibri"/>
                          <a:cs typeface="Times New Roman"/>
                        </a:rPr>
                        <a:t> méně.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Datum (období)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Březen 2014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10. ročník ZŠS, středně těžké mentální postižení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Matematika a její aplikace_Počty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34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Anotace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Výukový materiál je určený k opakování a procvičování </a:t>
                      </a: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pojmů</a:t>
                      </a:r>
                      <a:r>
                        <a:rPr lang="cs-CZ" sz="1600" baseline="0" dirty="0" smtClean="0">
                          <a:latin typeface="Comic Sans MS"/>
                          <a:ea typeface="Calibri"/>
                          <a:cs typeface="Times New Roman"/>
                        </a:rPr>
                        <a:t> více, méně, stejně</a:t>
                      </a: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Materiál je určen pro práci na interaktivní tabuli. </a:t>
                      </a:r>
                      <a:b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</a:b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15000" cy="1247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Desktop\zo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72816"/>
            <a:ext cx="6480720" cy="3816424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123728" y="260648"/>
            <a:ext cx="4916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Návštěva ZOO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1" descr="C:\Users\uživatel\AppData\Local\Microsoft\Windows\Temporary Internet Files\Content.IE5\4HIF6T52\MC90044139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149080"/>
            <a:ext cx="1440160" cy="1348235"/>
          </a:xfrm>
          <a:prstGeom prst="rect">
            <a:avLst/>
          </a:prstGeom>
          <a:noFill/>
        </p:spPr>
      </p:pic>
      <p:pic>
        <p:nvPicPr>
          <p:cNvPr id="1042" name="Picture 18" descr="http://www.spojovacky.com/data/images/mlad%C3%BD-chlapec-jde-na-vysok%C3%A9-%C5%A1koly_530b93981cf43-thum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1628800"/>
            <a:ext cx="2857500" cy="2381250"/>
          </a:xfrm>
          <a:prstGeom prst="rect">
            <a:avLst/>
          </a:prstGeom>
          <a:noFill/>
        </p:spPr>
      </p:pic>
      <p:pic>
        <p:nvPicPr>
          <p:cNvPr id="1058" name="Picture 34" descr="http://www.spojovacky.com/data/images/D%C3%ADvka-chodit-do-%C5%A1koly_508ec82f165c2-thumb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179512" y="2492896"/>
            <a:ext cx="1296144" cy="238125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115616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pic>
        <p:nvPicPr>
          <p:cNvPr id="4098" name="Picture 2" descr="http://www.skoltour.sk/images/bus1.gif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528" y="260648"/>
            <a:ext cx="1894133" cy="198884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339753" y="188640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Školní autobus dovezl děti do ZOO. Žáci se rozdělili na dvě skupiny. Jednu vedla Anežka, druhou Filip. Podívej se, kolik viděli zvířat a pomocí znamének spočítej, kdo jich viděl více, méně nebo stejně. Klikej na ta správná znaménka.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479715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84368" y="3933056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13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24128" y="1772816"/>
            <a:ext cx="867879" cy="909067"/>
          </a:xfrm>
          <a:prstGeom prst="rect">
            <a:avLst/>
          </a:prstGeom>
          <a:noFill/>
        </p:spPr>
      </p:pic>
      <p:pic>
        <p:nvPicPr>
          <p:cNvPr id="1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15816" y="1772816"/>
            <a:ext cx="867879" cy="909067"/>
          </a:xfrm>
          <a:prstGeom prst="rect">
            <a:avLst/>
          </a:prstGeom>
          <a:noFill/>
        </p:spPr>
      </p:pic>
      <p:grpSp>
        <p:nvGrpSpPr>
          <p:cNvPr id="15" name="Skupina 14"/>
          <p:cNvGrpSpPr/>
          <p:nvPr/>
        </p:nvGrpSpPr>
        <p:grpSpPr>
          <a:xfrm>
            <a:off x="2915816" y="1484784"/>
            <a:ext cx="914400" cy="1323439"/>
            <a:chOff x="2699792" y="1556792"/>
            <a:chExt cx="914400" cy="1323439"/>
          </a:xfrm>
        </p:grpSpPr>
        <p:sp>
          <p:nvSpPr>
            <p:cNvPr id="16" name="Zaoblený obdélník 15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19" name="Zaoblený obdélník 18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5724128" y="1484784"/>
            <a:ext cx="914400" cy="1323439"/>
            <a:chOff x="5652120" y="1484784"/>
            <a:chExt cx="914400" cy="1323439"/>
          </a:xfrm>
        </p:grpSpPr>
        <p:sp>
          <p:nvSpPr>
            <p:cNvPr id="22" name="Zaoblený obdélník 21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pic>
        <p:nvPicPr>
          <p:cNvPr id="4106" name="Picture 10" descr="C:\Users\uživatel\AppData\Local\Microsoft\Windows\Temporary Internet Files\Content.IE5\FM93C2NP\MC900324444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12160" y="5013176"/>
            <a:ext cx="1621153" cy="1224136"/>
          </a:xfrm>
          <a:prstGeom prst="rect">
            <a:avLst/>
          </a:prstGeom>
          <a:noFill/>
        </p:spPr>
      </p:pic>
      <p:pic>
        <p:nvPicPr>
          <p:cNvPr id="4107" name="Picture 11" descr="C:\Users\uživatel\AppData\Local\Microsoft\Windows\Temporary Internet Files\Content.IE5\4HIF6T52\MC90044139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157192"/>
            <a:ext cx="1440160" cy="1348235"/>
          </a:xfrm>
          <a:prstGeom prst="rect">
            <a:avLst/>
          </a:prstGeom>
          <a:noFill/>
        </p:spPr>
      </p:pic>
      <p:pic>
        <p:nvPicPr>
          <p:cNvPr id="31" name="Picture 10" descr="C:\Users\uživatel\AppData\Local\Microsoft\Windows\Temporary Internet Files\Content.IE5\FM93C2NP\MC900324444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36296" y="4437112"/>
            <a:ext cx="1621153" cy="1224136"/>
          </a:xfrm>
          <a:prstGeom prst="rect">
            <a:avLst/>
          </a:prstGeom>
          <a:noFill/>
        </p:spPr>
      </p:pic>
      <p:pic>
        <p:nvPicPr>
          <p:cNvPr id="24" name="Picture 10" descr="C:\Users\uživatel\AppData\Local\Microsoft\Windows\Temporary Internet Files\Content.IE5\FM93C2NP\MC900324444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36296" y="5445224"/>
            <a:ext cx="1621153" cy="1224136"/>
          </a:xfrm>
          <a:prstGeom prst="rect">
            <a:avLst/>
          </a:prstGeom>
          <a:noFill/>
        </p:spPr>
      </p:pic>
      <p:pic>
        <p:nvPicPr>
          <p:cNvPr id="26" name="Picture 11" descr="C:\Users\uživatel\AppData\Local\Microsoft\Windows\Temporary Internet Files\Content.IE5\4HIF6T52\MC90044139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4653136"/>
            <a:ext cx="1440160" cy="1348235"/>
          </a:xfrm>
          <a:prstGeom prst="rect">
            <a:avLst/>
          </a:prstGeom>
          <a:noFill/>
        </p:spPr>
      </p:pic>
      <p:pic>
        <p:nvPicPr>
          <p:cNvPr id="27" name="Picture 11" descr="C:\Users\uživatel\AppData\Local\Microsoft\Windows\Temporary Internet Files\Content.IE5\4HIF6T52\MC90044139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229200"/>
            <a:ext cx="1440160" cy="1348235"/>
          </a:xfrm>
          <a:prstGeom prst="rect">
            <a:avLst/>
          </a:prstGeom>
          <a:noFill/>
        </p:spPr>
      </p:pic>
      <p:sp>
        <p:nvSpPr>
          <p:cNvPr id="28" name="TextovéPole 27"/>
          <p:cNvSpPr txBox="1"/>
          <p:nvPr/>
        </p:nvSpPr>
        <p:spPr>
          <a:xfrm>
            <a:off x="1691680" y="2924944"/>
            <a:ext cx="6186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Která skupina uviděla více lvů? Od Anežky nebo od Filipa?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1.38889E-6 0.4513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http://www.spojovacky.com/data/images/D%C3%ADvka-chodit-do-%C5%A1koly_508ec82f165c2-thum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4" name="Picture 18" descr="http://www.spojovacky.com/data/images/mlad%C3%BD-chlapec-jde-na-vysok%C3%A9-%C5%A1koly_530b93981cf43-thum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6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pic>
        <p:nvPicPr>
          <p:cNvPr id="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772816"/>
            <a:ext cx="867879" cy="909067"/>
          </a:xfrm>
          <a:prstGeom prst="rect">
            <a:avLst/>
          </a:prstGeom>
          <a:noFill/>
        </p:spPr>
      </p:pic>
      <p:grpSp>
        <p:nvGrpSpPr>
          <p:cNvPr id="8" name="Skupina 7"/>
          <p:cNvGrpSpPr/>
          <p:nvPr/>
        </p:nvGrpSpPr>
        <p:grpSpPr>
          <a:xfrm>
            <a:off x="2843808" y="1484784"/>
            <a:ext cx="914400" cy="1323439"/>
            <a:chOff x="2699792" y="1556792"/>
            <a:chExt cx="914400" cy="1323439"/>
          </a:xfrm>
        </p:grpSpPr>
        <p:sp>
          <p:nvSpPr>
            <p:cNvPr id="9" name="Zaoblený obdélník 8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12" name="Zaoblený obdélník 11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5" name="Zaoblený obdélník 14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1835696" y="620688"/>
            <a:ext cx="5609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Pak prošli kolem pavilonu opic. Kdo jich viděl méně? </a:t>
            </a:r>
            <a:endParaRPr lang="cs-CZ" dirty="0"/>
          </a:p>
        </p:txBody>
      </p:sp>
      <p:pic>
        <p:nvPicPr>
          <p:cNvPr id="1028" name="Picture 4" descr="C:\Users\uživatel\AppData\Local\Microsoft\Windows\Temporary Internet Files\Content.IE5\Z2B1QYXS\MC90042583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3717032"/>
            <a:ext cx="955629" cy="1224136"/>
          </a:xfrm>
          <a:prstGeom prst="rect">
            <a:avLst/>
          </a:prstGeom>
          <a:noFill/>
        </p:spPr>
      </p:pic>
      <p:pic>
        <p:nvPicPr>
          <p:cNvPr id="1032" name="Picture 8" descr="C:\Users\uživatel\AppData\Local\Microsoft\Windows\Temporary Internet Files\Content.IE5\Y8DBPWUI\MC90042642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3933056"/>
            <a:ext cx="1183740" cy="1224136"/>
          </a:xfrm>
          <a:prstGeom prst="rect">
            <a:avLst/>
          </a:prstGeom>
          <a:noFill/>
        </p:spPr>
      </p:pic>
      <p:pic>
        <p:nvPicPr>
          <p:cNvPr id="21" name="Picture 4" descr="C:\Users\uživatel\AppData\Local\Microsoft\Windows\Temporary Internet Files\Content.IE5\Z2B1QYXS\MC90042583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664" y="3717032"/>
            <a:ext cx="955629" cy="1224136"/>
          </a:xfrm>
          <a:prstGeom prst="rect">
            <a:avLst/>
          </a:prstGeom>
          <a:noFill/>
        </p:spPr>
      </p:pic>
      <p:pic>
        <p:nvPicPr>
          <p:cNvPr id="22" name="Picture 4" descr="C:\Users\uživatel\AppData\Local\Microsoft\Windows\Temporary Internet Files\Content.IE5\Z2B1QYXS\MC90042583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5229200"/>
            <a:ext cx="955629" cy="1224136"/>
          </a:xfrm>
          <a:prstGeom prst="rect">
            <a:avLst/>
          </a:prstGeom>
          <a:noFill/>
        </p:spPr>
      </p:pic>
      <p:pic>
        <p:nvPicPr>
          <p:cNvPr id="23" name="Picture 4" descr="C:\Users\uživatel\AppData\Local\Microsoft\Windows\Temporary Internet Files\Content.IE5\Z2B1QYXS\MC90042583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75656" y="5229200"/>
            <a:ext cx="955629" cy="1224136"/>
          </a:xfrm>
          <a:prstGeom prst="rect">
            <a:avLst/>
          </a:prstGeom>
          <a:noFill/>
        </p:spPr>
      </p:pic>
      <p:pic>
        <p:nvPicPr>
          <p:cNvPr id="25" name="Picture 4" descr="C:\Users\uživatel\AppData\Local\Microsoft\Windows\Temporary Internet Files\Content.IE5\Z2B1QYXS\MC90042583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776" y="5229200"/>
            <a:ext cx="955629" cy="1224136"/>
          </a:xfrm>
          <a:prstGeom prst="rect">
            <a:avLst/>
          </a:prstGeom>
          <a:noFill/>
        </p:spPr>
      </p:pic>
      <p:pic>
        <p:nvPicPr>
          <p:cNvPr id="26" name="Picture 8" descr="C:\Users\uživatel\AppData\Local\Microsoft\Windows\Temporary Internet Files\Content.IE5\Y8DBPWUI\MC90042642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5157192"/>
            <a:ext cx="1183740" cy="1224136"/>
          </a:xfrm>
          <a:prstGeom prst="rect">
            <a:avLst/>
          </a:prstGeom>
          <a:noFill/>
        </p:spPr>
      </p:pic>
      <p:pic>
        <p:nvPicPr>
          <p:cNvPr id="27" name="Picture 8" descr="C:\Users\uživatel\AppData\Local\Microsoft\Windows\Temporary Internet Files\Content.IE5\Y8DBPWUI\MC90042642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3861048"/>
            <a:ext cx="1183740" cy="1224136"/>
          </a:xfrm>
          <a:prstGeom prst="rect">
            <a:avLst/>
          </a:prstGeom>
          <a:noFill/>
        </p:spPr>
      </p:pic>
      <p:pic>
        <p:nvPicPr>
          <p:cNvPr id="28" name="Picture 8" descr="C:\Users\uživatel\AppData\Local\Microsoft\Windows\Temporary Internet Files\Content.IE5\Y8DBPWUI\MC90042642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5157192"/>
            <a:ext cx="1183740" cy="1224136"/>
          </a:xfrm>
          <a:prstGeom prst="rect">
            <a:avLst/>
          </a:prstGeom>
          <a:noFill/>
        </p:spPr>
      </p:pic>
      <p:pic>
        <p:nvPicPr>
          <p:cNvPr id="29" name="Picture 8" descr="C:\Users\uživatel\AppData\Local\Microsoft\Windows\Temporary Internet Files\Content.IE5\Y8DBPWUI\MC90042642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8344" y="5157192"/>
            <a:ext cx="1183740" cy="1224136"/>
          </a:xfrm>
          <a:prstGeom prst="rect">
            <a:avLst/>
          </a:prstGeom>
          <a:noFill/>
        </p:spPr>
      </p:pic>
      <p:pic>
        <p:nvPicPr>
          <p:cNvPr id="30" name="Picture 8" descr="C:\Users\uživatel\AppData\Local\Microsoft\Windows\Temporary Internet Files\Content.IE5\Y8DBPWUI\MC90042642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92080" y="3861048"/>
            <a:ext cx="1183740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00463 C 0.00243 -0.00833 0.01094 -0.02129 0.01406 -0.02129 C 0.03316 -0.02129 0.05278 0.18264 0.05278 0.38658 C 0.05278 0.28357 0.06267 0.18264 0.07187 0.18264 C 0.08177 0.18264 0.09097 0.28542 0.09097 0.38658 C 0.09097 0.33565 0.096 0.28357 0.10087 0.28357 C 0.10573 0.28357 0.11059 0.33426 0.11059 0.38658 C 0.11059 0.36042 0.11319 0.33565 0.11562 0.33565 C 0.11805 0.33565 0.12048 0.36181 0.12048 0.38658 C 0.12048 0.37338 0.1217 0.36042 0.12291 0.36042 C 0.12361 0.36042 0.12534 0.37338 0.12534 0.38658 C 0.12534 0.37986 0.12604 0.37338 0.12673 0.37338 C 0.12673 0.37523 0.12795 0.37986 0.12795 0.38658 C 0.12795 0.3831 0.12795 0.37986 0.12864 0.37986 C 0.12864 0.38172 0.12916 0.38334 0.12916 0.38658 C 0.12916 0.38473 0.12916 0.3831 0.12916 0.38172 C 0.12986 0.38172 0.12986 0.38334 0.12986 0.38496 C 0.13055 0.38496 0.13055 0.38334 0.13055 0.38172 C 0.13125 0.38172 0.13125 0.38334 0.13125 0.38496 " pathEditMode="relative" rAng="0" ptsTypes="fffffffffffffffffff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" y="1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http://www.spojovacky.com/data/images/D%C3%ADvka-chodit-do-%C5%A1koly_508ec82f165c2-thum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4" name="Picture 18" descr="http://www.spojovacky.com/data/images/mlad%C3%BD-chlapec-jde-na-vysok%C3%A9-%C5%A1koly_530b93981cf43-thum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6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pic>
        <p:nvPicPr>
          <p:cNvPr id="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1772816"/>
            <a:ext cx="867879" cy="909067"/>
          </a:xfrm>
          <a:prstGeom prst="rect">
            <a:avLst/>
          </a:prstGeom>
          <a:noFill/>
        </p:spPr>
      </p:pic>
      <p:grpSp>
        <p:nvGrpSpPr>
          <p:cNvPr id="8" name="Skupina 7"/>
          <p:cNvGrpSpPr/>
          <p:nvPr/>
        </p:nvGrpSpPr>
        <p:grpSpPr>
          <a:xfrm>
            <a:off x="2843808" y="1484784"/>
            <a:ext cx="914400" cy="1323439"/>
            <a:chOff x="2699792" y="1556792"/>
            <a:chExt cx="914400" cy="1323439"/>
          </a:xfrm>
        </p:grpSpPr>
        <p:sp>
          <p:nvSpPr>
            <p:cNvPr id="9" name="Zaoblený obdélník 8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12" name="Zaoblený obdélník 11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5" name="Zaoblený obdélník 14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pic>
        <p:nvPicPr>
          <p:cNvPr id="1026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3573016"/>
            <a:ext cx="1080120" cy="1008111"/>
          </a:xfrm>
          <a:prstGeom prst="rect">
            <a:avLst/>
          </a:prstGeom>
          <a:noFill/>
        </p:spPr>
      </p:pic>
      <p:pic>
        <p:nvPicPr>
          <p:cNvPr id="1027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52320" y="3573016"/>
            <a:ext cx="1080119" cy="1008112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2051720" y="332656"/>
            <a:ext cx="5314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Nad hlavami jim prolétli papoušci. Kolik jich viděli?</a:t>
            </a:r>
            <a:endParaRPr lang="cs-CZ" dirty="0"/>
          </a:p>
        </p:txBody>
      </p:sp>
      <p:pic>
        <p:nvPicPr>
          <p:cNvPr id="21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4581128"/>
            <a:ext cx="1080120" cy="1008111"/>
          </a:xfrm>
          <a:prstGeom prst="rect">
            <a:avLst/>
          </a:prstGeom>
          <a:noFill/>
        </p:spPr>
      </p:pic>
      <p:pic>
        <p:nvPicPr>
          <p:cNvPr id="22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4581128"/>
            <a:ext cx="1080120" cy="1008111"/>
          </a:xfrm>
          <a:prstGeom prst="rect">
            <a:avLst/>
          </a:prstGeom>
          <a:noFill/>
        </p:spPr>
      </p:pic>
      <p:pic>
        <p:nvPicPr>
          <p:cNvPr id="23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4581128"/>
            <a:ext cx="1080120" cy="1008111"/>
          </a:xfrm>
          <a:prstGeom prst="rect">
            <a:avLst/>
          </a:prstGeom>
          <a:noFill/>
        </p:spPr>
      </p:pic>
      <p:pic>
        <p:nvPicPr>
          <p:cNvPr id="24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5589240"/>
            <a:ext cx="1080120" cy="1008111"/>
          </a:xfrm>
          <a:prstGeom prst="rect">
            <a:avLst/>
          </a:prstGeom>
          <a:noFill/>
        </p:spPr>
      </p:pic>
      <p:pic>
        <p:nvPicPr>
          <p:cNvPr id="25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5589240"/>
            <a:ext cx="1080120" cy="1008111"/>
          </a:xfrm>
          <a:prstGeom prst="rect">
            <a:avLst/>
          </a:prstGeom>
          <a:noFill/>
        </p:spPr>
      </p:pic>
      <p:pic>
        <p:nvPicPr>
          <p:cNvPr id="26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5589240"/>
            <a:ext cx="1080120" cy="1008111"/>
          </a:xfrm>
          <a:prstGeom prst="rect">
            <a:avLst/>
          </a:prstGeom>
          <a:noFill/>
        </p:spPr>
      </p:pic>
      <p:pic>
        <p:nvPicPr>
          <p:cNvPr id="27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3648" y="3573016"/>
            <a:ext cx="1080120" cy="1008111"/>
          </a:xfrm>
          <a:prstGeom prst="rect">
            <a:avLst/>
          </a:prstGeom>
          <a:noFill/>
        </p:spPr>
      </p:pic>
      <p:pic>
        <p:nvPicPr>
          <p:cNvPr id="28" name="Picture 2" descr="C:\Users\uživatel\AppData\Local\Microsoft\Windows\Temporary Internet Files\Content.IE5\4HIF6T52\MC90033794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3573016"/>
            <a:ext cx="1080120" cy="1008111"/>
          </a:xfrm>
          <a:prstGeom prst="rect">
            <a:avLst/>
          </a:prstGeom>
          <a:noFill/>
        </p:spPr>
      </p:pic>
      <p:pic>
        <p:nvPicPr>
          <p:cNvPr id="29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72200" y="3573016"/>
            <a:ext cx="1080119" cy="1008112"/>
          </a:xfrm>
          <a:prstGeom prst="rect">
            <a:avLst/>
          </a:prstGeom>
          <a:noFill/>
        </p:spPr>
      </p:pic>
      <p:pic>
        <p:nvPicPr>
          <p:cNvPr id="30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52320" y="4581128"/>
            <a:ext cx="1080119" cy="1008112"/>
          </a:xfrm>
          <a:prstGeom prst="rect">
            <a:avLst/>
          </a:prstGeom>
          <a:noFill/>
        </p:spPr>
      </p:pic>
      <p:pic>
        <p:nvPicPr>
          <p:cNvPr id="31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088" y="3573016"/>
            <a:ext cx="1080119" cy="1008112"/>
          </a:xfrm>
          <a:prstGeom prst="rect">
            <a:avLst/>
          </a:prstGeom>
          <a:noFill/>
        </p:spPr>
      </p:pic>
      <p:pic>
        <p:nvPicPr>
          <p:cNvPr id="32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4581128"/>
            <a:ext cx="1080119" cy="1008112"/>
          </a:xfrm>
          <a:prstGeom prst="rect">
            <a:avLst/>
          </a:prstGeom>
          <a:noFill/>
        </p:spPr>
      </p:pic>
      <p:pic>
        <p:nvPicPr>
          <p:cNvPr id="33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088" y="4581128"/>
            <a:ext cx="1080119" cy="1008112"/>
          </a:xfrm>
          <a:prstGeom prst="rect">
            <a:avLst/>
          </a:prstGeom>
          <a:noFill/>
        </p:spPr>
      </p:pic>
      <p:pic>
        <p:nvPicPr>
          <p:cNvPr id="34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52320" y="5589240"/>
            <a:ext cx="1080119" cy="1008112"/>
          </a:xfrm>
          <a:prstGeom prst="rect">
            <a:avLst/>
          </a:prstGeom>
          <a:noFill/>
        </p:spPr>
      </p:pic>
      <p:pic>
        <p:nvPicPr>
          <p:cNvPr id="35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72200" y="5589240"/>
            <a:ext cx="1080119" cy="1008112"/>
          </a:xfrm>
          <a:prstGeom prst="rect">
            <a:avLst/>
          </a:prstGeom>
          <a:noFill/>
        </p:spPr>
      </p:pic>
      <p:pic>
        <p:nvPicPr>
          <p:cNvPr id="36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088" y="5589240"/>
            <a:ext cx="1080119" cy="100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602 C -0.00382 -0.00764 -0.01702 -0.02129 -0.02153 -0.02129 C -0.05053 -0.02129 -0.08039 0.19306 -0.08039 0.40764 C -0.08039 0.29931 -0.09532 0.19306 -0.10955 0.19306 C -0.12448 0.19306 -0.13855 0.30116 -0.13855 0.40764 C -0.13855 0.35417 -0.14601 0.29931 -0.15348 0.29931 C -0.16094 0.29931 -0.16841 0.35278 -0.16841 0.40764 C -0.16841 0.3801 -0.17223 0.35417 -0.17587 0.35417 C -0.17969 0.35417 -0.18334 0.38172 -0.18334 0.40764 C -0.18334 0.39375 -0.18525 0.3801 -0.18716 0.3801 C -0.18803 0.3801 -0.1908 0.39375 -0.1908 0.40764 C -0.1908 0.4007 -0.19184 0.39375 -0.19271 0.39375 C -0.19271 0.39213 -0.19462 0.4007 -0.19462 0.40764 C -0.19462 0.40394 -0.19462 0.4007 -0.19566 0.4007 C -0.19566 0.40255 -0.19671 0.40417 -0.19671 0.40764 C -0.19671 0.40579 -0.19671 0.40394 -0.19671 0.40255 C -0.19757 0.40255 -0.19757 0.40417 -0.19757 0.40602 C -0.19862 0.40602 -0.19862 0.40417 -0.19862 0.40255 C -0.19948 0.40255 -0.19948 0.40417 -0.19948 0.40602 " pathEditMode="relative" rAng="0" ptsTypes="fffffffffffffffffff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1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http://www.spojovacky.com/data/images/D%C3%ADvka-chodit-do-%C5%A1koly_508ec82f165c2-thumb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4" name="Picture 18" descr="http://www.spojovacky.com/data/images/mlad%C3%BD-chlapec-jde-na-vysok%C3%A9-%C5%A1koly_530b93981cf43-thumb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6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pic>
        <p:nvPicPr>
          <p:cNvPr id="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1772816"/>
            <a:ext cx="867879" cy="909067"/>
          </a:xfrm>
          <a:prstGeom prst="rect">
            <a:avLst/>
          </a:prstGeom>
          <a:noFill/>
        </p:spPr>
      </p:pic>
      <p:grpSp>
        <p:nvGrpSpPr>
          <p:cNvPr id="8" name="Skupina 7"/>
          <p:cNvGrpSpPr/>
          <p:nvPr/>
        </p:nvGrpSpPr>
        <p:grpSpPr>
          <a:xfrm>
            <a:off x="2699792" y="1484784"/>
            <a:ext cx="914400" cy="1323439"/>
            <a:chOff x="2699792" y="1556792"/>
            <a:chExt cx="914400" cy="1323439"/>
          </a:xfrm>
        </p:grpSpPr>
        <p:sp>
          <p:nvSpPr>
            <p:cNvPr id="9" name="Zaoblený obdélník 8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12" name="Zaoblený obdélník 11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5" name="Zaoblený obdélník 14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1691681" y="332656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Lachtan Pepa si rád hraje s míči, ale </a:t>
            </a:r>
            <a:r>
              <a:rPr lang="cs-CZ" dirty="0" smtClean="0"/>
              <a:t>ty se </a:t>
            </a:r>
            <a:r>
              <a:rPr lang="cs-CZ" dirty="0" smtClean="0"/>
              <a:t>mu rozkutálely. Nejdříve klikni do prostoru a uvidíš, jak si lachtan hraje s míčem. Pak míče spočítej. Kde je jich více?</a:t>
            </a:r>
            <a:endParaRPr lang="cs-CZ" dirty="0"/>
          </a:p>
        </p:txBody>
      </p:sp>
      <p:pic>
        <p:nvPicPr>
          <p:cNvPr id="2050" name="Picture 2" descr="C:\Users\uživatel\AppData\Local\Microsoft\Windows\Temporary Internet Files\Content.IE5\FM93C2NP\MC90005295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887768">
            <a:off x="3463080" y="5076040"/>
            <a:ext cx="1841602" cy="1705356"/>
          </a:xfrm>
          <a:prstGeom prst="rect">
            <a:avLst/>
          </a:prstGeom>
          <a:noFill/>
        </p:spPr>
      </p:pic>
      <p:pic>
        <p:nvPicPr>
          <p:cNvPr id="2051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91680" y="2348880"/>
            <a:ext cx="720079" cy="575558"/>
          </a:xfrm>
          <a:prstGeom prst="rect">
            <a:avLst/>
          </a:prstGeom>
          <a:noFill/>
        </p:spPr>
      </p:pic>
      <p:pic>
        <p:nvPicPr>
          <p:cNvPr id="20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08304" y="4293096"/>
            <a:ext cx="720079" cy="575558"/>
          </a:xfrm>
          <a:prstGeom prst="rect">
            <a:avLst/>
          </a:prstGeom>
          <a:noFill/>
        </p:spPr>
      </p:pic>
      <p:pic>
        <p:nvPicPr>
          <p:cNvPr id="21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0" y="4293096"/>
            <a:ext cx="720079" cy="575558"/>
          </a:xfrm>
          <a:prstGeom prst="rect">
            <a:avLst/>
          </a:prstGeom>
          <a:noFill/>
        </p:spPr>
      </p:pic>
      <p:pic>
        <p:nvPicPr>
          <p:cNvPr id="22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84168" y="4293096"/>
            <a:ext cx="720079" cy="575558"/>
          </a:xfrm>
          <a:prstGeom prst="rect">
            <a:avLst/>
          </a:prstGeom>
          <a:noFill/>
        </p:spPr>
      </p:pic>
      <p:pic>
        <p:nvPicPr>
          <p:cNvPr id="23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08104" y="4293096"/>
            <a:ext cx="720079" cy="575558"/>
          </a:xfrm>
          <a:prstGeom prst="rect">
            <a:avLst/>
          </a:prstGeom>
          <a:noFill/>
        </p:spPr>
      </p:pic>
      <p:pic>
        <p:nvPicPr>
          <p:cNvPr id="24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24328" y="5013176"/>
            <a:ext cx="720079" cy="575558"/>
          </a:xfrm>
          <a:prstGeom prst="rect">
            <a:avLst/>
          </a:prstGeom>
          <a:noFill/>
        </p:spPr>
      </p:pic>
      <p:pic>
        <p:nvPicPr>
          <p:cNvPr id="25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76256" y="5013176"/>
            <a:ext cx="720079" cy="575558"/>
          </a:xfrm>
          <a:prstGeom prst="rect">
            <a:avLst/>
          </a:prstGeom>
          <a:noFill/>
        </p:spPr>
      </p:pic>
      <p:pic>
        <p:nvPicPr>
          <p:cNvPr id="26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8184" y="5013176"/>
            <a:ext cx="720079" cy="575558"/>
          </a:xfrm>
          <a:prstGeom prst="rect">
            <a:avLst/>
          </a:prstGeom>
          <a:noFill/>
        </p:spPr>
      </p:pic>
      <p:pic>
        <p:nvPicPr>
          <p:cNvPr id="27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80112" y="5013176"/>
            <a:ext cx="720079" cy="575558"/>
          </a:xfrm>
          <a:prstGeom prst="rect">
            <a:avLst/>
          </a:prstGeom>
          <a:noFill/>
        </p:spPr>
      </p:pic>
      <p:pic>
        <p:nvPicPr>
          <p:cNvPr id="28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884368" y="4293096"/>
            <a:ext cx="720079" cy="575558"/>
          </a:xfrm>
          <a:prstGeom prst="rect">
            <a:avLst/>
          </a:prstGeom>
          <a:noFill/>
        </p:spPr>
      </p:pic>
      <p:pic>
        <p:nvPicPr>
          <p:cNvPr id="30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100392" y="5013176"/>
            <a:ext cx="720079" cy="575558"/>
          </a:xfrm>
          <a:prstGeom prst="rect">
            <a:avLst/>
          </a:prstGeom>
          <a:noFill/>
        </p:spPr>
      </p:pic>
      <p:pic>
        <p:nvPicPr>
          <p:cNvPr id="31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4941168"/>
            <a:ext cx="720079" cy="575558"/>
          </a:xfrm>
          <a:prstGeom prst="rect">
            <a:avLst/>
          </a:prstGeom>
          <a:noFill/>
        </p:spPr>
      </p:pic>
      <p:pic>
        <p:nvPicPr>
          <p:cNvPr id="32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4941168"/>
            <a:ext cx="720079" cy="575558"/>
          </a:xfrm>
          <a:prstGeom prst="rect">
            <a:avLst/>
          </a:prstGeom>
          <a:noFill/>
        </p:spPr>
      </p:pic>
      <p:pic>
        <p:nvPicPr>
          <p:cNvPr id="33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47664" y="4941168"/>
            <a:ext cx="720079" cy="575558"/>
          </a:xfrm>
          <a:prstGeom prst="rect">
            <a:avLst/>
          </a:prstGeom>
          <a:noFill/>
        </p:spPr>
      </p:pic>
      <p:pic>
        <p:nvPicPr>
          <p:cNvPr id="34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95736" y="4941168"/>
            <a:ext cx="720079" cy="575558"/>
          </a:xfrm>
          <a:prstGeom prst="rect">
            <a:avLst/>
          </a:prstGeom>
          <a:noFill/>
        </p:spPr>
      </p:pic>
      <p:pic>
        <p:nvPicPr>
          <p:cNvPr id="35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9752" y="5661248"/>
            <a:ext cx="720079" cy="575558"/>
          </a:xfrm>
          <a:prstGeom prst="rect">
            <a:avLst/>
          </a:prstGeom>
          <a:noFill/>
        </p:spPr>
      </p:pic>
      <p:pic>
        <p:nvPicPr>
          <p:cNvPr id="36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5661248"/>
            <a:ext cx="720079" cy="575558"/>
          </a:xfrm>
          <a:prstGeom prst="rect">
            <a:avLst/>
          </a:prstGeom>
          <a:noFill/>
        </p:spPr>
      </p:pic>
      <p:pic>
        <p:nvPicPr>
          <p:cNvPr id="37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43608" y="5661248"/>
            <a:ext cx="720079" cy="575558"/>
          </a:xfrm>
          <a:prstGeom prst="rect">
            <a:avLst/>
          </a:prstGeom>
          <a:noFill/>
        </p:spPr>
      </p:pic>
      <p:pic>
        <p:nvPicPr>
          <p:cNvPr id="38" name="Picture 3" descr="C:\Users\uživatel\AppData\Local\Microsoft\Windows\Temporary Internet Files\Content.IE5\4HIF6T52\MC90037110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91680" y="5661248"/>
            <a:ext cx="720079" cy="5755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0.00139 C 0.00382 -0.0118 0.01788 -0.02199 0.02274 -0.02199 C 0.05364 -0.02199 0.08559 0.1412 0.08559 0.3044 C 0.08559 0.22176 0.10156 0.1412 0.11649 0.1412 C 0.13246 0.1412 0.14757 0.22338 0.14757 0.3044 C 0.14757 0.26366 0.15555 0.22176 0.16336 0.22176 C 0.17135 0.22176 0.17934 0.2625 0.17934 0.3044 C 0.17934 0.28333 0.18333 0.26366 0.18732 0.26366 C 0.19132 0.26366 0.19531 0.28449 0.19531 0.3044 C 0.19531 0.29375 0.19739 0.28333 0.1993 0.28333 C 0.20034 0.28333 0.20329 0.29375 0.20329 0.3044 C 0.20329 0.29907 0.20434 0.29375 0.20538 0.29375 C 0.20538 0.29514 0.20746 0.29907 0.20746 0.3044 C 0.20746 0.30139 0.20746 0.29907 0.2085 0.29907 C 0.2085 0.30046 0.20954 0.30162 0.20954 0.3044 C 0.20954 0.30278 0.20954 0.30139 0.20954 0.30046 C 0.21059 0.30046 0.21059 0.30162 0.21059 0.30301 C 0.21163 0.30301 0.21163 0.30162 0.21163 0.30046 C 0.21267 0.30046 0.21267 0.30162 0.21267 0.30301 " pathEditMode="relative" rAng="0" ptsTypes="fffffffffffffffffff">
                                      <p:cBhvr>
                                        <p:cTn id="1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" y="14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02882 -2.96296E-6 L 0.02882 0.05348 L 0.05764 0.05348 L 0.05764 0.10718 L 0.08646 0.10718 L 0.08646 0.16088 L 0.11528 0.16088 L 0.11528 0.21459 L 0.1441 0.21459 L 0.1441 0.26829 L 0.17292 0.26829 L 0.17292 0.32199 L 0.20191 0.32199 L 0.20191 0.37593 " pathEditMode="relative" rAng="0" ptsTypes="FFFFFFFFFFFFFFF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" y="1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4" descr="http://www.spojovacky.com/data/images/D%C3%ADvka-chodit-do-%C5%A1koly_508ec82f165c2-thum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21" name="Picture 18" descr="http://www.spojovacky.com/data/images/mlad%C3%BD-chlapec-jde-na-vysok%C3%A9-%C5%A1koly_530b93981cf43-thum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23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pic>
        <p:nvPicPr>
          <p:cNvPr id="2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772816"/>
            <a:ext cx="867879" cy="909067"/>
          </a:xfrm>
          <a:prstGeom prst="rect">
            <a:avLst/>
          </a:prstGeom>
          <a:noFill/>
        </p:spPr>
      </p:pic>
      <p:grpSp>
        <p:nvGrpSpPr>
          <p:cNvPr id="25" name="Skupina 24"/>
          <p:cNvGrpSpPr/>
          <p:nvPr/>
        </p:nvGrpSpPr>
        <p:grpSpPr>
          <a:xfrm>
            <a:off x="2987824" y="1556792"/>
            <a:ext cx="914400" cy="1323439"/>
            <a:chOff x="2699792" y="1628800"/>
            <a:chExt cx="914400" cy="1323439"/>
          </a:xfrm>
        </p:grpSpPr>
        <p:sp>
          <p:nvSpPr>
            <p:cNvPr id="26" name="Zaoblený obdélník 25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2771800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29" name="Zaoblený obdélník 28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TextovéPole 29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32" name="Zaoblený obdélník 31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051720" y="188640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Pak uviděli pštrosy, jak schovávají hlavy do písku. Spočítej, kterých je méně. Jsou to </a:t>
            </a:r>
            <a:r>
              <a:rPr lang="cs-CZ" dirty="0" smtClean="0"/>
              <a:t>pštrosi, </a:t>
            </a:r>
            <a:r>
              <a:rPr lang="cs-CZ" dirty="0" smtClean="0"/>
              <a:t>kteří schovávají hlavy do písku nebo kteří se nebojí?</a:t>
            </a:r>
            <a:endParaRPr lang="cs-CZ" dirty="0"/>
          </a:p>
        </p:txBody>
      </p:sp>
      <p:pic>
        <p:nvPicPr>
          <p:cNvPr id="3074" name="Picture 2" descr="C:\Users\uživatel\AppData\Local\Microsoft\Windows\Temporary Internet Files\Content.IE5\Z2B1QYXS\MC90044140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3861048"/>
            <a:ext cx="1277920" cy="1080120"/>
          </a:xfrm>
          <a:prstGeom prst="rect">
            <a:avLst/>
          </a:prstGeom>
          <a:noFill/>
        </p:spPr>
      </p:pic>
      <p:pic>
        <p:nvPicPr>
          <p:cNvPr id="3075" name="Picture 3" descr="C:\Users\uživatel\AppData\Local\Microsoft\Windows\Temporary Internet Files\Content.IE5\FM93C2NP\MC90042469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3429000"/>
            <a:ext cx="568657" cy="1512168"/>
          </a:xfrm>
          <a:prstGeom prst="rect">
            <a:avLst/>
          </a:prstGeom>
          <a:noFill/>
        </p:spPr>
      </p:pic>
      <p:pic>
        <p:nvPicPr>
          <p:cNvPr id="39" name="Picture 2" descr="C:\Users\uživatel\AppData\Local\Microsoft\Windows\Temporary Internet Files\Content.IE5\Z2B1QYXS\MC90044140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600" y="5085184"/>
            <a:ext cx="1277920" cy="1080120"/>
          </a:xfrm>
          <a:prstGeom prst="rect">
            <a:avLst/>
          </a:prstGeom>
          <a:noFill/>
        </p:spPr>
      </p:pic>
      <p:pic>
        <p:nvPicPr>
          <p:cNvPr id="40" name="Picture 2" descr="C:\Users\uživatel\AppData\Local\Microsoft\Windows\Temporary Internet Files\Content.IE5\Z2B1QYXS\MC90044140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3933056"/>
            <a:ext cx="1277920" cy="1080120"/>
          </a:xfrm>
          <a:prstGeom prst="rect">
            <a:avLst/>
          </a:prstGeom>
          <a:noFill/>
        </p:spPr>
      </p:pic>
      <p:pic>
        <p:nvPicPr>
          <p:cNvPr id="41" name="Picture 2" descr="C:\Users\uživatel\AppData\Local\Microsoft\Windows\Temporary Internet Files\Content.IE5\Z2B1QYXS\MC90044140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5157192"/>
            <a:ext cx="1277920" cy="1080120"/>
          </a:xfrm>
          <a:prstGeom prst="rect">
            <a:avLst/>
          </a:prstGeom>
          <a:noFill/>
        </p:spPr>
      </p:pic>
      <p:pic>
        <p:nvPicPr>
          <p:cNvPr id="42" name="Picture 3" descr="C:\Users\uživatel\AppData\Local\Microsoft\Windows\Temporary Internet Files\Content.IE5\FM93C2NP\MC90042469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52320" y="3356992"/>
            <a:ext cx="568657" cy="1512168"/>
          </a:xfrm>
          <a:prstGeom prst="rect">
            <a:avLst/>
          </a:prstGeom>
          <a:noFill/>
        </p:spPr>
      </p:pic>
      <p:pic>
        <p:nvPicPr>
          <p:cNvPr id="43" name="Picture 3" descr="C:\Users\uživatel\AppData\Local\Microsoft\Windows\Temporary Internet Files\Content.IE5\FM93C2NP\MC90042469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4" y="4797152"/>
            <a:ext cx="568657" cy="1512168"/>
          </a:xfrm>
          <a:prstGeom prst="rect">
            <a:avLst/>
          </a:prstGeom>
          <a:noFill/>
        </p:spPr>
      </p:pic>
      <p:pic>
        <p:nvPicPr>
          <p:cNvPr id="44" name="Picture 3" descr="C:\Users\uživatel\AppData\Local\Microsoft\Windows\Temporary Internet Files\Content.IE5\FM93C2NP\MC90042469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4797152"/>
            <a:ext cx="568657" cy="1512168"/>
          </a:xfrm>
          <a:prstGeom prst="rect">
            <a:avLst/>
          </a:prstGeom>
          <a:noFill/>
        </p:spPr>
      </p:pic>
      <p:pic>
        <p:nvPicPr>
          <p:cNvPr id="45" name="Picture 3" descr="C:\Users\uživatel\AppData\Local\Microsoft\Windows\Temporary Internet Files\Content.IE5\FM93C2NP\MC90042469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28384" y="4725144"/>
            <a:ext cx="568657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023 C -0.00105 0.04051 0.08298 0.07639 0.18923 0.07778 C 0.27309 0.08125 0.34218 0.06181 0.34375 0.03727 C 0.34375 0.01296 0.27604 -0.00995 0.19045 -0.01111 C 0.14774 -0.01111 0.1092 -0.00833 0.08159 -0.00023 C 0.04149 0.01111 0.01823 0.0294 0.01823 0.05046 C 0.01823 0.06181 0.025 0.07315 0.0375 0.08287 C 0.06614 0.10393 0.12291 0.11875 0.18767 0.12014 C 0.26354 0.12361 0.32552 0.10532 0.32552 0.08472 C 0.32708 0.06181 0.2651 0.04213 0.18923 0.03866 C 0.15052 0.03866 0.11614 0.04213 0.08975 0.04861 C 0.0552 0.05995 0.03333 0.07778 0.03333 0.09583 C 0.03333 0.10532 0.0401 0.11528 0.05121 0.12523 C 0.07743 0.14306 0.12725 0.15787 0.18645 0.15926 C 0.25555 0.16065 0.31059 0.14491 0.31059 0.12523 C 0.31198 0.10532 0.25659 0.0875 0.18767 0.08611 C 0.15312 0.08472 0.1217 0.0875 0.09809 0.09421 C 0.06614 0.10393 0.04861 0.11875 0.04861 0.13657 C 0.04861 0.14491 0.05416 0.1544 0.06371 0.16273 C 0.08698 0.17893 0.13264 0.19213 0.18489 0.19329 C 0.24704 0.19329 0.2967 0.18032 0.2967 0.16273 C 0.2967 0.14491 0.24843 0.12847 0.18645 0.12685 C 0.15607 0.12685 0.12725 0.13009 0.10659 0.13495 C 0.07743 0.14306 0.06076 0.15787 0.05954 0.17268 C 0.05954 0.18032 0.06614 0.18843 0.07465 0.19514 C 0.09531 0.21157 0.1368 0.22292 0.18368 0.22292 C 0.23871 0.22454 0.28437 0.21319 0.28437 0.19676 C 0.28559 0.18032 0.24027 0.1662 0.18489 0.16435 C 0.15764 0.16435 0.13125 0.1662 0.11319 0.17268 C 0.08698 0.17893 0.07187 0.19213 0.07187 0.20486 C 0.07187 0.21319 0.07621 0.21968 0.0842 0.22593 C 0.10364 0.24074 0.13958 0.25046 0.18229 0.25208 C 0.23316 0.25208 0.27309 0.24213 0.27309 0.22755 C 0.27465 0.21319 0.23472 0.2 0.18368 0.19838 C 0.15868 0.19838 0.1368 0.2 0.12014 0.20486 C 0.09652 0.21157 0.08298 0.22292 0.08298 0.23565 C 0.08298 0.24213 0.08698 0.24745 0.09409 0.2537 C 0.11059 0.2669 0.14357 0.27477 0.18229 0.27639 C 0.2276 0.27824 0.26354 0.26829 0.26354 0.2537 C 0.26354 0.24213 0.22916 0.2294 0.18368 0.2294 C 0.16007 0.22755 0.13958 0.23102 0.12413 0.23403 C 0.10364 0.24074 0.09132 0.25046 0.09132 0.26181 C 0.09132 0.26829 0.09531 0.27361 0.10208 0.27824 C 0.1177 0.28958 0.14774 0.29768 0.1809 0.29907 C 0.22222 0.30116 0.25555 0.2912 0.25555 0.27986 C 0.25555 0.2669 0.22222 0.25718 0.18229 0.25532 C 0.16302 0.25532 0.14357 0.25718 0.12968 0.26181 C 0.11059 0.2669 0.09965 0.27477 0.09965 0.28634 C 0.09965 0.2912 0.10364 0.29606 0.1092 0.30116 C 0.12291 0.31065 0.14913 0.31898 0.1809 0.31898 C 0.21666 0.3206 0.24704 0.3125 0.24704 0.30116 C 0.24704 0.2912 0.21805 0.28125 0.1809 0.28125 C 0.16423 0.27986 0.14652 0.28125 0.13402 0.28472 C 0.1177 0.2912 0.10764 0.29907 0.10764 0.30741 C 0.10764 0.3125 0.11059 0.31713 0.11614 0.3206 C 0.12847 0.33032 0.15208 0.33681 0.1809 0.33843 C 0.21406 0.33843 0.24027 0.33032 0.24027 0.32199 C 0.24027 0.3125 0.21406 0.30255 0.1809 0.30255 C 0.16423 0.30255 0.14913 0.30417 0.13958 0.30741 C 0.12291 0.31065 0.11458 0.31898 0.11458 0.32685 C 0.11458 0.33032 0.1177 0.33518 0.1217 0.33843 C 0.13264 0.34815 0.15451 0.35301 0.17951 0.35509 C 0.21007 0.35509 0.23316 0.34815 0.23316 0.34005 C 0.23316 0.33032 0.21007 0.32361 0.1809 0.32199 C 0.16562 0.32199 0.15208 0.32361 0.14218 0.32685 C 0.12847 0.33032 0.12014 0.33681 0.12014 0.34491 C 0.12014 0.34815 0.12291 0.35139 0.12725 0.35509 " pathEditMode="relative" rAng="0" ptsTypes="fffffffffffffffffffffffffffffffffffffffffffffffffffffffffffffffffff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" y="1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http://www.spojovacky.com/data/images/D%C3%ADvka-chodit-do-%C5%A1koly_508ec82f165c2-thum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4" name="Picture 18" descr="http://www.spojovacky.com/data/images/mlad%C3%BD-chlapec-jde-na-vysok%C3%A9-%C5%A1koly_530b93981cf43-thum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6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pic>
        <p:nvPicPr>
          <p:cNvPr id="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1772816"/>
            <a:ext cx="867879" cy="909067"/>
          </a:xfrm>
          <a:prstGeom prst="rect">
            <a:avLst/>
          </a:prstGeom>
          <a:noFill/>
        </p:spPr>
      </p:pic>
      <p:grpSp>
        <p:nvGrpSpPr>
          <p:cNvPr id="8" name="Skupina 7"/>
          <p:cNvGrpSpPr/>
          <p:nvPr/>
        </p:nvGrpSpPr>
        <p:grpSpPr>
          <a:xfrm>
            <a:off x="2843808" y="1484784"/>
            <a:ext cx="914400" cy="1323439"/>
            <a:chOff x="2699792" y="1556792"/>
            <a:chExt cx="914400" cy="1323439"/>
          </a:xfrm>
        </p:grpSpPr>
        <p:sp>
          <p:nvSpPr>
            <p:cNvPr id="9" name="Zaoblený obdélník 8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12" name="Zaoblený obdélník 11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5" name="Zaoblený obdélník 14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1619672" y="404664"/>
            <a:ext cx="6135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ZOO je oblíbený medvídek Panda. Kolik jich děti viděly?</a:t>
            </a:r>
            <a:endParaRPr lang="cs-CZ" dirty="0"/>
          </a:p>
        </p:txBody>
      </p:sp>
      <p:pic>
        <p:nvPicPr>
          <p:cNvPr id="4109" name="Picture 13" descr="C:\Users\uživatel\AppData\Local\Microsoft\Windows\Temporary Internet Files\Content.IE5\Y8DBPWUI\MC90040444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4293096"/>
            <a:ext cx="1169545" cy="1008112"/>
          </a:xfrm>
          <a:prstGeom prst="rect">
            <a:avLst/>
          </a:prstGeom>
          <a:noFill/>
        </p:spPr>
      </p:pic>
      <p:pic>
        <p:nvPicPr>
          <p:cNvPr id="4111" name="Picture 15" descr="C:\Users\uživatel\AppData\Local\Microsoft\Windows\Temporary Internet Files\Content.IE5\Z2B1QYXS\MC90033235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3212976"/>
            <a:ext cx="1152128" cy="1011327"/>
          </a:xfrm>
          <a:prstGeom prst="rect">
            <a:avLst/>
          </a:prstGeom>
          <a:noFill/>
        </p:spPr>
      </p:pic>
      <p:pic>
        <p:nvPicPr>
          <p:cNvPr id="33" name="Picture 13" descr="C:\Users\uživatel\AppData\Local\Microsoft\Windows\Temporary Internet Files\Content.IE5\Y8DBPWUI\MC90040444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3212976"/>
            <a:ext cx="1169545" cy="1008112"/>
          </a:xfrm>
          <a:prstGeom prst="rect">
            <a:avLst/>
          </a:prstGeom>
          <a:noFill/>
        </p:spPr>
      </p:pic>
      <p:pic>
        <p:nvPicPr>
          <p:cNvPr id="34" name="Picture 13" descr="C:\Users\uživatel\AppData\Local\Microsoft\Windows\Temporary Internet Files\Content.IE5\Y8DBPWUI\MC90040444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3212976"/>
            <a:ext cx="1169545" cy="1008112"/>
          </a:xfrm>
          <a:prstGeom prst="rect">
            <a:avLst/>
          </a:prstGeom>
          <a:noFill/>
        </p:spPr>
      </p:pic>
      <p:pic>
        <p:nvPicPr>
          <p:cNvPr id="35" name="Picture 13" descr="C:\Users\uživatel\AppData\Local\Microsoft\Windows\Temporary Internet Files\Content.IE5\Y8DBPWUI\MC90040444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5445224"/>
            <a:ext cx="1169545" cy="1008112"/>
          </a:xfrm>
          <a:prstGeom prst="rect">
            <a:avLst/>
          </a:prstGeom>
          <a:noFill/>
        </p:spPr>
      </p:pic>
      <p:pic>
        <p:nvPicPr>
          <p:cNvPr id="36" name="Picture 13" descr="C:\Users\uživatel\AppData\Local\Microsoft\Windows\Temporary Internet Files\Content.IE5\Y8DBPWUI\MC90040444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4293096"/>
            <a:ext cx="1169545" cy="1008112"/>
          </a:xfrm>
          <a:prstGeom prst="rect">
            <a:avLst/>
          </a:prstGeom>
          <a:noFill/>
        </p:spPr>
      </p:pic>
      <p:pic>
        <p:nvPicPr>
          <p:cNvPr id="37" name="Picture 13" descr="C:\Users\uživatel\AppData\Local\Microsoft\Windows\Temporary Internet Files\Content.IE5\Y8DBPWUI\MC90040444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5445224"/>
            <a:ext cx="1169545" cy="1008112"/>
          </a:xfrm>
          <a:prstGeom prst="rect">
            <a:avLst/>
          </a:prstGeom>
          <a:noFill/>
        </p:spPr>
      </p:pic>
      <p:pic>
        <p:nvPicPr>
          <p:cNvPr id="38" name="Picture 13" descr="C:\Users\uživatel\AppData\Local\Microsoft\Windows\Temporary Internet Files\Content.IE5\Y8DBPWUI\MC90040444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824" y="5517232"/>
            <a:ext cx="1169545" cy="1008112"/>
          </a:xfrm>
          <a:prstGeom prst="rect">
            <a:avLst/>
          </a:prstGeom>
          <a:noFill/>
        </p:spPr>
      </p:pic>
      <p:pic>
        <p:nvPicPr>
          <p:cNvPr id="39" name="Picture 15" descr="C:\Users\uživatel\AppData\Local\Microsoft\Windows\Temporary Internet Files\Content.IE5\Z2B1QYXS\MC90033235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3212976"/>
            <a:ext cx="1152128" cy="1011327"/>
          </a:xfrm>
          <a:prstGeom prst="rect">
            <a:avLst/>
          </a:prstGeom>
          <a:noFill/>
        </p:spPr>
      </p:pic>
      <p:pic>
        <p:nvPicPr>
          <p:cNvPr id="40" name="Picture 15" descr="C:\Users\uživatel\AppData\Local\Microsoft\Windows\Temporary Internet Files\Content.IE5\Z2B1QYXS\MC90033235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92080" y="4365104"/>
            <a:ext cx="1152128" cy="1011327"/>
          </a:xfrm>
          <a:prstGeom prst="rect">
            <a:avLst/>
          </a:prstGeom>
          <a:noFill/>
        </p:spPr>
      </p:pic>
      <p:pic>
        <p:nvPicPr>
          <p:cNvPr id="41" name="Picture 15" descr="C:\Users\uživatel\AppData\Local\Microsoft\Windows\Temporary Internet Files\Content.IE5\Z2B1QYXS\MC90033235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4365104"/>
            <a:ext cx="1152128" cy="1011327"/>
          </a:xfrm>
          <a:prstGeom prst="rect">
            <a:avLst/>
          </a:prstGeom>
          <a:noFill/>
        </p:spPr>
      </p:pic>
      <p:pic>
        <p:nvPicPr>
          <p:cNvPr id="42" name="Picture 15" descr="C:\Users\uživatel\AppData\Local\Microsoft\Windows\Temporary Internet Files\Content.IE5\Z2B1QYXS\MC90033235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12360" y="5445224"/>
            <a:ext cx="1152128" cy="1011327"/>
          </a:xfrm>
          <a:prstGeom prst="rect">
            <a:avLst/>
          </a:prstGeom>
          <a:noFill/>
        </p:spPr>
      </p:pic>
      <p:pic>
        <p:nvPicPr>
          <p:cNvPr id="43" name="Picture 15" descr="C:\Users\uživatel\AppData\Local\Microsoft\Windows\Temporary Internet Files\Content.IE5\Z2B1QYXS\MC90033235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5445224"/>
            <a:ext cx="1152128" cy="1011327"/>
          </a:xfrm>
          <a:prstGeom prst="rect">
            <a:avLst/>
          </a:prstGeom>
          <a:noFill/>
        </p:spPr>
      </p:pic>
      <p:pic>
        <p:nvPicPr>
          <p:cNvPr id="44" name="Picture 15" descr="C:\Users\uživatel\AppData\Local\Microsoft\Windows\Temporary Internet Files\Content.IE5\Z2B1QYXS\MC90033235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12360" y="4293096"/>
            <a:ext cx="1152128" cy="10113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-0.00452 -0.01273 -0.0198 -0.02523 -0.025 -0.02523 C -0.05868 -0.02523 -0.09323 0.17315 -0.09323 0.37199 C -0.09323 0.27153 -0.11042 0.17315 -0.12691 0.17315 C -0.14428 0.17315 -0.16059 0.27338 -0.16059 0.37199 C -0.16059 0.32245 -0.16928 0.27153 -0.17796 0.27153 C -0.18646 0.27153 -0.19514 0.32106 -0.19514 0.37199 C -0.19514 0.34629 -0.19966 0.32245 -0.20382 0.32245 C -0.20816 0.32245 -0.2125 0.34791 -0.2125 0.37199 C -0.2125 0.35903 -0.21476 0.34629 -0.21684 0.34629 C -0.21789 0.34629 -0.22118 0.35903 -0.22118 0.37199 C -0.22118 0.36551 -0.2224 0.35903 -0.22327 0.35903 C -0.22327 0.35741 -0.22553 0.36551 -0.22553 0.37199 C -0.22553 0.36852 -0.22553 0.36551 -0.22674 0.36551 C -0.22674 0.36713 -0.22796 0.36875 -0.22796 0.37199 C -0.22796 0.37014 -0.22796 0.36852 -0.22796 0.36713 C -0.229 0.36713 -0.229 0.36875 -0.229 0.37037 C -0.23021 0.37037 -0.23021 0.36875 -0.23021 0.36713 C -0.23108 0.36713 -0.23108 0.36875 -0.23108 0.37037 " pathEditMode="relative" rAng="0" ptsTypes="fffffffffffffffffff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" y="1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9" descr="C:\Users\uživatel\AppData\Local\Microsoft\Windows\Temporary Internet Files\Content.IE5\FM93C2NP\MC90033230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3356992"/>
            <a:ext cx="1157630" cy="1831543"/>
          </a:xfrm>
          <a:prstGeom prst="rect">
            <a:avLst/>
          </a:prstGeom>
          <a:noFill/>
        </p:spPr>
      </p:pic>
      <p:pic>
        <p:nvPicPr>
          <p:cNvPr id="2" name="Picture 34" descr="http://www.spojovacky.com/data/images/D%C3%ADvka-chodit-do-%C5%A1koly_508ec82f165c2-thumb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4" name="Picture 18" descr="http://www.spojovacky.com/data/images/mlad%C3%BD-chlapec-jde-na-vysok%C3%A9-%C5%A1koly_530b93981cf43-thumb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6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pic>
        <p:nvPicPr>
          <p:cNvPr id="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1772816"/>
            <a:ext cx="867879" cy="909067"/>
          </a:xfrm>
          <a:prstGeom prst="rect">
            <a:avLst/>
          </a:prstGeom>
          <a:noFill/>
        </p:spPr>
      </p:pic>
      <p:grpSp>
        <p:nvGrpSpPr>
          <p:cNvPr id="8" name="Skupina 7"/>
          <p:cNvGrpSpPr/>
          <p:nvPr/>
        </p:nvGrpSpPr>
        <p:grpSpPr>
          <a:xfrm>
            <a:off x="2915816" y="1484784"/>
            <a:ext cx="914400" cy="1323439"/>
            <a:chOff x="2699792" y="1556792"/>
            <a:chExt cx="914400" cy="1323439"/>
          </a:xfrm>
        </p:grpSpPr>
        <p:sp>
          <p:nvSpPr>
            <p:cNvPr id="9" name="Zaoblený obdélník 8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12" name="Zaoblený obdélník 11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5" name="Zaoblený obdélník 14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1835696" y="620688"/>
            <a:ext cx="5489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Velkou atrakcí v ZOO jsou žirafy. Kde je žiraf více?  </a:t>
            </a:r>
            <a:endParaRPr lang="cs-CZ" dirty="0"/>
          </a:p>
        </p:txBody>
      </p:sp>
      <p:pic>
        <p:nvPicPr>
          <p:cNvPr id="5126" name="Picture 6" descr="C:\Users\uživatel\AppData\Local\Microsoft\Windows\Temporary Internet Files\Content.IE5\4HIF6T52\MC900150313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2996952"/>
            <a:ext cx="1198778" cy="1783080"/>
          </a:xfrm>
          <a:prstGeom prst="rect">
            <a:avLst/>
          </a:prstGeom>
          <a:noFill/>
        </p:spPr>
      </p:pic>
      <p:pic>
        <p:nvPicPr>
          <p:cNvPr id="26" name="Picture 9" descr="C:\Users\uživatel\AppData\Local\Microsoft\Windows\Temporary Internet Files\Content.IE5\FM93C2NP\MC90033230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284984"/>
            <a:ext cx="1157630" cy="1831543"/>
          </a:xfrm>
          <a:prstGeom prst="rect">
            <a:avLst/>
          </a:prstGeom>
          <a:noFill/>
        </p:spPr>
      </p:pic>
      <p:pic>
        <p:nvPicPr>
          <p:cNvPr id="27" name="Picture 9" descr="C:\Users\uživatel\AppData\Local\Microsoft\Windows\Temporary Internet Files\Content.IE5\FM93C2NP\MC90033230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4149080"/>
            <a:ext cx="1157630" cy="1831543"/>
          </a:xfrm>
          <a:prstGeom prst="rect">
            <a:avLst/>
          </a:prstGeom>
          <a:noFill/>
        </p:spPr>
      </p:pic>
      <p:pic>
        <p:nvPicPr>
          <p:cNvPr id="28" name="Picture 9" descr="C:\Users\uživatel\AppData\Local\Microsoft\Windows\Temporary Internet Files\Content.IE5\FM93C2NP\MC90033230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4581128"/>
            <a:ext cx="1157630" cy="1831543"/>
          </a:xfrm>
          <a:prstGeom prst="rect">
            <a:avLst/>
          </a:prstGeom>
          <a:noFill/>
        </p:spPr>
      </p:pic>
      <p:pic>
        <p:nvPicPr>
          <p:cNvPr id="30" name="Picture 6" descr="C:\Users\uživatel\AppData\Local\Microsoft\Windows\Temporary Internet Files\Content.IE5\4HIF6T52\MC900150313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1560" y="4509120"/>
            <a:ext cx="1198778" cy="1783080"/>
          </a:xfrm>
          <a:prstGeom prst="rect">
            <a:avLst/>
          </a:prstGeom>
          <a:noFill/>
        </p:spPr>
      </p:pic>
      <p:pic>
        <p:nvPicPr>
          <p:cNvPr id="31" name="Picture 6" descr="C:\Users\uživatel\AppData\Local\Microsoft\Windows\Temporary Internet Files\Content.IE5\4HIF6T52\MC900150313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1619672" y="3861048"/>
            <a:ext cx="1393510" cy="1783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C 0.00139 -0.01366 0.00695 -0.02708 0.00886 -0.02708 C 0.02118 -0.02708 0.03368 0.18727 0.03368 0.40185 C 0.03368 0.29352 0.03993 0.18727 0.04584 0.18727 C 0.05209 0.18727 0.05799 0.29537 0.05799 0.40185 C 0.05799 0.34815 0.06129 0.29352 0.06441 0.29352 C 0.06754 0.29352 0.07049 0.34676 0.07049 0.40185 C 0.07049 0.37431 0.07223 0.34815 0.07379 0.34815 C 0.07535 0.34815 0.07691 0.37569 0.07691 0.40185 C 0.07691 0.38796 0.07761 0.37431 0.07848 0.37431 C 0.07882 0.37431 0.08004 0.38796 0.08004 0.40185 C 0.08004 0.39468 0.08039 0.38796 0.08091 0.38796 C 0.08091 0.38981 0.0816 0.39468 0.0816 0.40185 C 0.0816 0.39815 0.0816 0.39468 0.08212 0.39468 C 0.08212 0.39653 0.08247 0.39838 0.08247 0.40185 C 0.08247 0.39977 0.08247 0.39815 0.08247 0.39653 C 0.08282 0.39653 0.08282 0.39838 0.08282 0.4 C 0.08334 0.4 0.08334 0.39838 0.08334 0.39653 C 0.08386 0.39653 0.08386 0.39838 0.08386 0.4 " pathEditMode="relative" rAng="0" ptsTypes="fffffffffffffffffff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1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http://www.spojovacky.com/data/images/D%C3%ADvka-chodit-do-%C5%A1koly_508ec82f165c2-thum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4" name="Picture 18" descr="http://www.spojovacky.com/data/images/mlad%C3%BD-chlapec-jde-na-vysok%C3%A9-%C5%A1koly_530b93981cf43-thum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6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1772816"/>
            <a:ext cx="867879" cy="909067"/>
          </a:xfrm>
          <a:prstGeom prst="rect">
            <a:avLst/>
          </a:prstGeom>
          <a:noFill/>
        </p:spPr>
      </p:pic>
      <p:pic>
        <p:nvPicPr>
          <p:cNvPr id="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772816"/>
            <a:ext cx="867879" cy="909067"/>
          </a:xfrm>
          <a:prstGeom prst="rect">
            <a:avLst/>
          </a:prstGeom>
          <a:noFill/>
        </p:spPr>
      </p:pic>
      <p:grpSp>
        <p:nvGrpSpPr>
          <p:cNvPr id="8" name="Skupina 7"/>
          <p:cNvGrpSpPr/>
          <p:nvPr/>
        </p:nvGrpSpPr>
        <p:grpSpPr>
          <a:xfrm>
            <a:off x="2915816" y="1484784"/>
            <a:ext cx="914400" cy="1323439"/>
            <a:chOff x="2699792" y="1556792"/>
            <a:chExt cx="914400" cy="1323439"/>
          </a:xfrm>
        </p:grpSpPr>
        <p:sp>
          <p:nvSpPr>
            <p:cNvPr id="9" name="Zaoblený obdélník 8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4355976" y="1556792"/>
            <a:ext cx="914400" cy="1323439"/>
            <a:chOff x="4211960" y="1556792"/>
            <a:chExt cx="914400" cy="1323439"/>
          </a:xfrm>
        </p:grpSpPr>
        <p:sp>
          <p:nvSpPr>
            <p:cNvPr id="12" name="Zaoblený obdélník 11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5" name="Zaoblený obdélník 14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2555776" y="620688"/>
            <a:ext cx="4425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Děti také viděly slony. Kde je jich méně?  </a:t>
            </a:r>
            <a:endParaRPr lang="cs-CZ" dirty="0"/>
          </a:p>
        </p:txBody>
      </p:sp>
      <p:pic>
        <p:nvPicPr>
          <p:cNvPr id="6146" name="Picture 2" descr="C:\Users\uživatel\AppData\Local\Microsoft\Windows\Temporary Internet Files\Content.IE5\Y8DBPWUI\MC90032648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4365104"/>
            <a:ext cx="1152128" cy="1338365"/>
          </a:xfrm>
          <a:prstGeom prst="rect">
            <a:avLst/>
          </a:prstGeom>
          <a:noFill/>
        </p:spPr>
      </p:pic>
      <p:pic>
        <p:nvPicPr>
          <p:cNvPr id="6149" name="Picture 5" descr="C:\Users\uživatel\AppData\Local\Microsoft\Windows\Temporary Internet Files\Content.IE5\Y8DBPWUI\MC90030130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2160" y="4149080"/>
            <a:ext cx="1368152" cy="1449451"/>
          </a:xfrm>
          <a:prstGeom prst="rect">
            <a:avLst/>
          </a:prstGeom>
          <a:noFill/>
        </p:spPr>
      </p:pic>
      <p:pic>
        <p:nvPicPr>
          <p:cNvPr id="29" name="Picture 2" descr="C:\Users\uživatel\AppData\Local\Microsoft\Windows\Temporary Internet Files\Content.IE5\Y8DBPWUI\MC90032648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3501008"/>
            <a:ext cx="1152128" cy="1338365"/>
          </a:xfrm>
          <a:prstGeom prst="rect">
            <a:avLst/>
          </a:prstGeom>
          <a:noFill/>
        </p:spPr>
      </p:pic>
      <p:pic>
        <p:nvPicPr>
          <p:cNvPr id="30" name="Picture 2" descr="C:\Users\uživatel\AppData\Local\Microsoft\Windows\Temporary Internet Files\Content.IE5\Y8DBPWUI\MC90032648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3429000"/>
            <a:ext cx="1152128" cy="1338365"/>
          </a:xfrm>
          <a:prstGeom prst="rect">
            <a:avLst/>
          </a:prstGeom>
          <a:noFill/>
        </p:spPr>
      </p:pic>
      <p:pic>
        <p:nvPicPr>
          <p:cNvPr id="31" name="Picture 2" descr="C:\Users\uživatel\AppData\Local\Microsoft\Windows\Temporary Internet Files\Content.IE5\Y8DBPWUI\MC90032648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3768" y="5229200"/>
            <a:ext cx="1152128" cy="1338365"/>
          </a:xfrm>
          <a:prstGeom prst="rect">
            <a:avLst/>
          </a:prstGeom>
          <a:noFill/>
        </p:spPr>
      </p:pic>
      <p:pic>
        <p:nvPicPr>
          <p:cNvPr id="32" name="Picture 2" descr="C:\Users\uživatel\AppData\Local\Microsoft\Windows\Temporary Internet Files\Content.IE5\Y8DBPWUI\MC90032648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5085184"/>
            <a:ext cx="1152128" cy="1338365"/>
          </a:xfrm>
          <a:prstGeom prst="rect">
            <a:avLst/>
          </a:prstGeom>
          <a:noFill/>
        </p:spPr>
      </p:pic>
      <p:pic>
        <p:nvPicPr>
          <p:cNvPr id="33" name="Picture 5" descr="C:\Users\uživatel\AppData\Local\Microsoft\Windows\Temporary Internet Files\Content.IE5\Y8DBPWUI\MC90030130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52320" y="3573016"/>
            <a:ext cx="1368152" cy="1449451"/>
          </a:xfrm>
          <a:prstGeom prst="rect">
            <a:avLst/>
          </a:prstGeom>
          <a:noFill/>
        </p:spPr>
      </p:pic>
      <p:pic>
        <p:nvPicPr>
          <p:cNvPr id="34" name="Picture 5" descr="C:\Users\uživatel\AppData\Local\Microsoft\Windows\Temporary Internet Files\Content.IE5\Y8DBPWUI\MC90030130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8304" y="5157192"/>
            <a:ext cx="1368152" cy="1449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04 0.08933  C -0.049 0.108  -0.054 0.136  -0.054 0.16533  C -0.054 0.19867  -0.049 0.22533  -0.04 0.244  L 0 0.33333  E" pathEditMode="relative" ptsTypes="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4" descr="http://www.spojovacky.com/data/images/D%C3%ADvka-chodit-do-%C5%A1koly_508ec82f165c2-thum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5" name="Picture 18" descr="http://www.spojovacky.com/data/images/mlad%C3%BD-chlapec-jde-na-vysok%C3%A9-%C5%A1koly_530b93981cf43-thum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pic>
        <p:nvPicPr>
          <p:cNvPr id="8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1772816"/>
            <a:ext cx="867879" cy="909067"/>
          </a:xfrm>
          <a:prstGeom prst="rect">
            <a:avLst/>
          </a:prstGeom>
          <a:noFill/>
        </p:spPr>
      </p:pic>
      <p:grpSp>
        <p:nvGrpSpPr>
          <p:cNvPr id="9" name="Skupina 8"/>
          <p:cNvGrpSpPr/>
          <p:nvPr/>
        </p:nvGrpSpPr>
        <p:grpSpPr>
          <a:xfrm>
            <a:off x="2843808" y="1484784"/>
            <a:ext cx="914400" cy="1323439"/>
            <a:chOff x="2699792" y="1556792"/>
            <a:chExt cx="914400" cy="1323439"/>
          </a:xfrm>
        </p:grpSpPr>
        <p:sp>
          <p:nvSpPr>
            <p:cNvPr id="10" name="Zaoblený obdélník 9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13" name="Zaoblený obdélník 12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6" name="Zaoblený obdélník 15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1547664" y="260648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ZOO se narodila mláďata tygra bílého. Spočítej je a řekni, jestli je jich více, méně nebo stejně než tygrů hnědých. </a:t>
            </a:r>
            <a:endParaRPr lang="cs-CZ" dirty="0"/>
          </a:p>
        </p:txBody>
      </p:sp>
      <p:pic>
        <p:nvPicPr>
          <p:cNvPr id="7171" name="Picture 3" descr="C:\Program Files (x86)\Microsoft Office\MEDIA\CAGCAT10\j0332364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3356992"/>
            <a:ext cx="1829714" cy="1474927"/>
          </a:xfrm>
          <a:prstGeom prst="rect">
            <a:avLst/>
          </a:prstGeom>
          <a:noFill/>
        </p:spPr>
      </p:pic>
      <p:pic>
        <p:nvPicPr>
          <p:cNvPr id="7175" name="Picture 7" descr="C:\Users\uživatel\AppData\Local\Microsoft\Windows\Temporary Internet Files\Content.IE5\Y8DBPWUI\MC90043668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4365104"/>
            <a:ext cx="1080119" cy="803984"/>
          </a:xfrm>
          <a:prstGeom prst="rect">
            <a:avLst/>
          </a:prstGeom>
          <a:noFill/>
        </p:spPr>
      </p:pic>
      <p:pic>
        <p:nvPicPr>
          <p:cNvPr id="26" name="Picture 7" descr="C:\Users\uživatel\AppData\Local\Microsoft\Windows\Temporary Internet Files\Content.IE5\Y8DBPWUI\MC90043668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4149080"/>
            <a:ext cx="1080119" cy="803984"/>
          </a:xfrm>
          <a:prstGeom prst="rect">
            <a:avLst/>
          </a:prstGeom>
          <a:noFill/>
        </p:spPr>
      </p:pic>
      <p:pic>
        <p:nvPicPr>
          <p:cNvPr id="27" name="Picture 7" descr="C:\Users\uživatel\AppData\Local\Microsoft\Windows\Temporary Internet Files\Content.IE5\Y8DBPWUI\MC90043668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5157192"/>
            <a:ext cx="1080119" cy="803984"/>
          </a:xfrm>
          <a:prstGeom prst="rect">
            <a:avLst/>
          </a:prstGeom>
          <a:noFill/>
        </p:spPr>
      </p:pic>
      <p:pic>
        <p:nvPicPr>
          <p:cNvPr id="28" name="Picture 7" descr="C:\Users\uživatel\AppData\Local\Microsoft\Windows\Temporary Internet Files\Content.IE5\Y8DBPWUI\MC90043668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5373216"/>
            <a:ext cx="1080119" cy="803984"/>
          </a:xfrm>
          <a:prstGeom prst="rect">
            <a:avLst/>
          </a:prstGeom>
          <a:noFill/>
        </p:spPr>
      </p:pic>
      <p:pic>
        <p:nvPicPr>
          <p:cNvPr id="29" name="Picture 3" descr="C:\Program Files (x86)\Microsoft Office\MEDIA\CAGCAT10\j0332364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4797152"/>
            <a:ext cx="1829714" cy="1474927"/>
          </a:xfrm>
          <a:prstGeom prst="rect">
            <a:avLst/>
          </a:prstGeom>
          <a:noFill/>
        </p:spPr>
      </p:pic>
      <p:pic>
        <p:nvPicPr>
          <p:cNvPr id="30" name="Picture 3" descr="C:\Program Files (x86)\Microsoft Office\MEDIA\CAGCAT10\j0332364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4797152"/>
            <a:ext cx="1829714" cy="1474927"/>
          </a:xfrm>
          <a:prstGeom prst="rect">
            <a:avLst/>
          </a:prstGeom>
          <a:noFill/>
        </p:spPr>
      </p:pic>
      <p:pic>
        <p:nvPicPr>
          <p:cNvPr id="31" name="Picture 3" descr="C:\Program Files (x86)\Microsoft Office\MEDIA\CAGCAT10\j0332364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3356992"/>
            <a:ext cx="1829714" cy="14749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023 C -0.00278 -0.01273 -0.01129 -0.02523 -0.01407 -0.02523 C -0.03282 -0.02523 -0.05209 0.175 -0.05209 0.37593 C -0.05209 0.27431 -0.06164 0.175 -0.07084 0.175 C -0.08056 0.175 -0.08959 0.27616 -0.08959 0.37593 C -0.08959 0.3257 -0.09445 0.27431 -0.09931 0.27431 C -0.104 0.27431 -0.10886 0.32431 -0.10886 0.37593 C -0.10886 0.34977 -0.11129 0.3257 -0.11372 0.3257 C -0.11598 0.3257 -0.11841 0.35139 -0.11841 0.37593 C -0.11841 0.36273 -0.1198 0.34977 -0.12084 0.34977 C -0.12153 0.34977 -0.12327 0.36273 -0.12327 0.37593 C -0.12327 0.36922 -0.12396 0.36273 -0.12448 0.36273 C -0.12448 0.36111 -0.12587 0.36922 -0.12587 0.37593 C -0.12587 0.37223 -0.12587 0.36922 -0.12639 0.36922 C -0.12639 0.37084 -0.12709 0.37246 -0.12709 0.37593 C -0.12709 0.37385 -0.12709 0.37223 -0.12709 0.37084 C -0.12761 0.37084 -0.12761 0.37246 -0.12761 0.37408 C -0.12848 0.37408 -0.12848 0.37246 -0.12848 0.37084 C -0.12865 0.37084 -0.12865 0.37246 -0.12865 0.37408 " pathEditMode="relative" rAng="0" ptsTypes="fffffffffffffffffff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" y="17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http://www.spojovacky.com/data/images/D%C3%ADvka-chodit-do-%C5%A1koly_508ec82f165c2-thum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332656"/>
            <a:ext cx="1296144" cy="23812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263691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Anežka</a:t>
            </a:r>
            <a:endParaRPr lang="cs-CZ" dirty="0"/>
          </a:p>
        </p:txBody>
      </p:sp>
      <p:pic>
        <p:nvPicPr>
          <p:cNvPr id="4" name="Picture 18" descr="http://www.spojovacky.com/data/images/mlad%C3%BD-chlapec-jde-na-vysok%C3%A9-%C5%A1koly_530b93981cf43-thum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04664"/>
            <a:ext cx="2857500" cy="23812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27089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Filip</a:t>
            </a:r>
            <a:endParaRPr lang="cs-CZ" dirty="0"/>
          </a:p>
        </p:txBody>
      </p:sp>
      <p:pic>
        <p:nvPicPr>
          <p:cNvPr id="6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pic>
        <p:nvPicPr>
          <p:cNvPr id="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772816"/>
            <a:ext cx="867879" cy="909067"/>
          </a:xfrm>
          <a:prstGeom prst="rect">
            <a:avLst/>
          </a:prstGeom>
          <a:noFill/>
        </p:spPr>
      </p:pic>
      <p:grpSp>
        <p:nvGrpSpPr>
          <p:cNvPr id="8" name="Skupina 7"/>
          <p:cNvGrpSpPr/>
          <p:nvPr/>
        </p:nvGrpSpPr>
        <p:grpSpPr>
          <a:xfrm>
            <a:off x="2915816" y="1484784"/>
            <a:ext cx="914400" cy="1323439"/>
            <a:chOff x="2699792" y="1556792"/>
            <a:chExt cx="914400" cy="1323439"/>
          </a:xfrm>
        </p:grpSpPr>
        <p:sp>
          <p:nvSpPr>
            <p:cNvPr id="9" name="Zaoblený obdélník 8"/>
            <p:cNvSpPr/>
            <p:nvPr/>
          </p:nvSpPr>
          <p:spPr>
            <a:xfrm>
              <a:off x="2699792" y="1844824"/>
              <a:ext cx="914400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699792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4283968" y="1556792"/>
            <a:ext cx="914400" cy="1323439"/>
            <a:chOff x="4211960" y="1556792"/>
            <a:chExt cx="914400" cy="1323439"/>
          </a:xfrm>
        </p:grpSpPr>
        <p:sp>
          <p:nvSpPr>
            <p:cNvPr id="12" name="Zaoblený obdélník 11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 rot="10800000">
              <a:off x="4355976" y="1556792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5" name="Zaoblený obdélník 14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724128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1835696" y="620688"/>
            <a:ext cx="5121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ZOO jsou také klokani.Kde je klokanů více?  </a:t>
            </a:r>
            <a:endParaRPr lang="cs-CZ" dirty="0"/>
          </a:p>
        </p:txBody>
      </p:sp>
      <p:pic>
        <p:nvPicPr>
          <p:cNvPr id="8209" name="Picture 17" descr="C:\Users\uživatel\AppData\Local\Microsoft\Windows\Temporary Internet Files\Content.IE5\4HIF6T52\MC90033790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4437112"/>
            <a:ext cx="1450997" cy="936104"/>
          </a:xfrm>
          <a:prstGeom prst="rect">
            <a:avLst/>
          </a:prstGeom>
          <a:noFill/>
        </p:spPr>
      </p:pic>
      <p:pic>
        <p:nvPicPr>
          <p:cNvPr id="37" name="Picture 17" descr="C:\Users\uživatel\AppData\Local\Microsoft\Windows\Temporary Internet Files\Content.IE5\4HIF6T52\MC90033790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4437112"/>
            <a:ext cx="1450997" cy="936104"/>
          </a:xfrm>
          <a:prstGeom prst="rect">
            <a:avLst/>
          </a:prstGeom>
          <a:noFill/>
        </p:spPr>
      </p:pic>
      <p:pic>
        <p:nvPicPr>
          <p:cNvPr id="39" name="Picture 17" descr="C:\Users\uživatel\AppData\Local\Microsoft\Windows\Temporary Internet Files\Content.IE5\4HIF6T52\MC90033790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4437112"/>
            <a:ext cx="1450997" cy="936104"/>
          </a:xfrm>
          <a:prstGeom prst="rect">
            <a:avLst/>
          </a:prstGeom>
          <a:noFill/>
        </p:spPr>
      </p:pic>
      <p:pic>
        <p:nvPicPr>
          <p:cNvPr id="42" name="Picture 15" descr="C:\Users\uživatel\AppData\Local\Microsoft\Windows\Temporary Internet Files\Content.IE5\Z2B1QYXS\MC90033237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4149080"/>
            <a:ext cx="1584176" cy="1023329"/>
          </a:xfrm>
          <a:prstGeom prst="rect">
            <a:avLst/>
          </a:prstGeom>
          <a:noFill/>
        </p:spPr>
      </p:pic>
      <p:pic>
        <p:nvPicPr>
          <p:cNvPr id="44" name="Picture 15" descr="C:\Users\uživatel\AppData\Local\Microsoft\Windows\Temporary Internet Files\Content.IE5\Z2B1QYXS\MC90033237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4149080"/>
            <a:ext cx="1584176" cy="10233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0.00046 C 0.00105 -0.01389 0.00556 -0.02708 0.00712 -0.02708 C 0.01719 -0.02708 0.02726 0.18473 0.02726 0.39699 C 0.02726 0.28959 0.0323 0.18473 0.03716 0.18473 C 0.04219 0.18473 0.04705 0.29144 0.04705 0.39699 C 0.04705 0.34352 0.04966 0.28959 0.05226 0.28959 C 0.05469 0.28959 0.05712 0.34213 0.05712 0.39699 C 0.05712 0.36968 0.05851 0.34352 0.05973 0.34352 C 0.06111 0.34352 0.06233 0.37084 0.06233 0.39699 C 0.06233 0.3831 0.06285 0.36968 0.06355 0.36968 C 0.06389 0.36968 0.06493 0.3831 0.06493 0.39699 C 0.06493 0.38982 0.06511 0.3831 0.06563 0.3831 C 0.06563 0.38496 0.06615 0.38982 0.06615 0.39699 C 0.06615 0.39329 0.06615 0.38982 0.0665 0.38982 C 0.0665 0.39167 0.06684 0.39352 0.06684 0.39699 C 0.06684 0.39491 0.06684 0.39329 0.06684 0.39167 C 0.06719 0.39167 0.06719 0.39352 0.06719 0.39514 C 0.06754 0.39514 0.06754 0.39352 0.06754 0.39167 C 0.06806 0.39167 0.06806 0.39352 0.06806 0.39514 " pathEditMode="relative" rAng="0" ptsTypes="fffffffffffffffffff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" y="1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Zvířátka ze ZOO se s tebou loučí. Klikej do prostoru a spočítej, kolik zvířátek děti v </a:t>
            </a:r>
            <a:r>
              <a:rPr lang="cs-CZ" smtClean="0"/>
              <a:t>ZOO viděly </a:t>
            </a:r>
            <a:r>
              <a:rPr lang="cs-CZ" dirty="0" smtClean="0"/>
              <a:t>celkem.</a:t>
            </a:r>
            <a:endParaRPr lang="cs-CZ" dirty="0"/>
          </a:p>
        </p:txBody>
      </p:sp>
      <p:pic>
        <p:nvPicPr>
          <p:cNvPr id="1037" name="Picture 13" descr="C:\Users\uživatel\AppData\Local\Microsoft\Windows\Temporary Internet Files\Content.IE5\FM93C2NP\dglxasset[6].aspx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2636912"/>
            <a:ext cx="2951978" cy="2088232"/>
          </a:xfrm>
          <a:prstGeom prst="rect">
            <a:avLst/>
          </a:prstGeom>
          <a:noFill/>
        </p:spPr>
      </p:pic>
      <p:pic>
        <p:nvPicPr>
          <p:cNvPr id="17" name="Picture 11" descr="C:\Users\uživatel\AppData\Local\Microsoft\Windows\Temporary Internet Files\Content.IE5\4HIF6T52\MC90044139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11960" y="1412776"/>
            <a:ext cx="1440160" cy="1348235"/>
          </a:xfrm>
          <a:prstGeom prst="rect">
            <a:avLst/>
          </a:prstGeom>
          <a:noFill/>
        </p:spPr>
      </p:pic>
      <p:pic>
        <p:nvPicPr>
          <p:cNvPr id="20" name="Picture 8" descr="C:\Users\uživatel\AppData\Local\Microsoft\Windows\Temporary Internet Files\Content.IE5\Y8DBPWUI\MC900426420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07904" y="2348880"/>
            <a:ext cx="1183740" cy="1224136"/>
          </a:xfrm>
          <a:prstGeom prst="rect">
            <a:avLst/>
          </a:prstGeom>
          <a:noFill/>
        </p:spPr>
      </p:pic>
      <p:pic>
        <p:nvPicPr>
          <p:cNvPr id="22" name="Picture 3" descr="C:\Users\uživatel\AppData\Local\Microsoft\Windows\Temporary Internet Files\Content.IE5\Y8DBPWUI\MC900332388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43808" y="2564904"/>
            <a:ext cx="1080119" cy="1008112"/>
          </a:xfrm>
          <a:prstGeom prst="rect">
            <a:avLst/>
          </a:prstGeom>
          <a:noFill/>
        </p:spPr>
      </p:pic>
      <p:pic>
        <p:nvPicPr>
          <p:cNvPr id="23" name="Picture 2" descr="C:\Users\uživatel\AppData\Local\Microsoft\Windows\Temporary Internet Files\Content.IE5\FM93C2NP\MC900052958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887768">
            <a:off x="3967137" y="3491864"/>
            <a:ext cx="1841602" cy="1705356"/>
          </a:xfrm>
          <a:prstGeom prst="rect">
            <a:avLst/>
          </a:prstGeom>
          <a:noFill/>
        </p:spPr>
      </p:pic>
      <p:pic>
        <p:nvPicPr>
          <p:cNvPr id="25" name="Picture 3" descr="C:\Users\uživatel\AppData\Local\Microsoft\Windows\Temporary Internet Files\Content.IE5\FM93C2NP\MC900424692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652120" y="3717032"/>
            <a:ext cx="568657" cy="1512168"/>
          </a:xfrm>
          <a:prstGeom prst="rect">
            <a:avLst/>
          </a:prstGeom>
          <a:noFill/>
        </p:spPr>
      </p:pic>
      <p:pic>
        <p:nvPicPr>
          <p:cNvPr id="26" name="Picture 13" descr="C:\Users\uživatel\AppData\Local\Microsoft\Windows\Temporary Internet Files\Content.IE5\Y8DBPWUI\MC900404445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788024" y="2636912"/>
            <a:ext cx="1169545" cy="1008112"/>
          </a:xfrm>
          <a:prstGeom prst="rect">
            <a:avLst/>
          </a:prstGeom>
          <a:noFill/>
        </p:spPr>
      </p:pic>
      <p:pic>
        <p:nvPicPr>
          <p:cNvPr id="30" name="Picture 2" descr="C:\Users\uživatel\AppData\Local\Microsoft\Windows\Temporary Internet Files\Content.IE5\Y8DBPWUI\MC900326486[1].wm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63888" y="4581128"/>
            <a:ext cx="1152128" cy="1338365"/>
          </a:xfrm>
          <a:prstGeom prst="rect">
            <a:avLst/>
          </a:prstGeom>
          <a:noFill/>
        </p:spPr>
      </p:pic>
      <p:pic>
        <p:nvPicPr>
          <p:cNvPr id="33" name="Picture 7" descr="C:\Users\uživatel\AppData\Local\Microsoft\Windows\Temporary Internet Files\Content.IE5\Y8DBPWUI\MC900436680[1].wm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644008" y="3429000"/>
            <a:ext cx="1080119" cy="803984"/>
          </a:xfrm>
          <a:prstGeom prst="rect">
            <a:avLst/>
          </a:prstGeom>
          <a:noFill/>
        </p:spPr>
      </p:pic>
      <p:pic>
        <p:nvPicPr>
          <p:cNvPr id="34" name="Picture 15" descr="C:\Users\uživatel\AppData\Local\Microsoft\Windows\Temporary Internet Files\Content.IE5\Z2B1QYXS\MC900332374[1].wm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915816" y="3573016"/>
            <a:ext cx="1584176" cy="1023329"/>
          </a:xfrm>
          <a:prstGeom prst="rect">
            <a:avLst/>
          </a:prstGeom>
          <a:noFill/>
        </p:spPr>
      </p:pic>
      <p:pic>
        <p:nvPicPr>
          <p:cNvPr id="28" name="Picture 6" descr="C:\Users\uživatel\AppData\Local\Microsoft\Windows\Temporary Internet Files\Content.IE5\4HIF6T52\MC900150313[1].wmf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flipH="1">
            <a:off x="2051720" y="3717032"/>
            <a:ext cx="1393510" cy="1783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44879 -0.024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" y="-1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2.22222E-6 0.1229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2037 C -0.00399 -0.01574 -0.01736 -0.01134 -0.02205 -0.01134 C -0.05139 -0.01134 -0.08177 -0.08611 -0.08177 -0.16157 C -0.08177 -0.12338 -0.0967 -0.08611 -0.11111 -0.08611 C -0.12639 -0.08611 -0.14045 -0.12407 -0.14045 -0.16157 C -0.14045 -0.14259 -0.14809 -0.12338 -0.15555 -0.12338 C -0.16319 -0.12338 -0.17083 -0.14213 -0.17083 -0.16157 C -0.17083 -0.15185 -0.17448 -0.14259 -0.1783 -0.14259 C -0.18212 -0.14259 -0.18594 -0.15231 -0.18594 -0.16157 C -0.18594 -0.15671 -0.18785 -0.15185 -0.18976 -0.15185 C -0.1908 -0.15185 -0.19323 -0.15671 -0.19323 -0.16157 C -0.19323 -0.15903 -0.19444 -0.15671 -0.19549 -0.15671 C -0.19549 -0.15579 -0.19739 -0.15903 -0.19739 -0.16157 C -0.19739 -0.15995 -0.19739 -0.15903 -0.19826 -0.15903 C -0.19826 -0.15972 -0.1993 -0.16018 -0.1993 -0.16157 C -0.1993 -0.16065 -0.1993 -0.15995 -0.1993 -0.15972 C -0.20017 -0.15972 -0.20017 -0.16018 -0.20017 -0.16065 C -0.20121 -0.16065 -0.20121 -0.16018 -0.20121 -0.15972 C -0.20208 -0.15972 -0.20208 -0.16018 -0.20208 -0.16065 " pathEditMode="relative" rAng="0" ptsTypes="fffffffffffffffffff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" y="-6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833 C 0.00504 -0.01481 0.02327 -0.02129 0.02952 -0.02129 C 0.06979 -0.02129 0.11111 0.08125 0.11111 0.18403 C 0.11111 0.13218 0.13177 0.08125 0.15122 0.08125 C 0.17205 0.08125 0.1915 0.13311 0.1915 0.18403 C 0.1915 0.15834 0.20191 0.13218 0.21215 0.13218 C 0.22257 0.13218 0.23281 0.15764 0.23281 0.18403 C 0.23281 0.17084 0.23802 0.15834 0.24323 0.15834 C 0.24827 0.15834 0.25347 0.17153 0.25347 0.18403 C 0.25347 0.17732 0.25625 0.17084 0.25868 0.17084 C 0.26007 0.17084 0.26389 0.17732 0.26389 0.18403 C 0.26389 0.18056 0.26511 0.17732 0.2665 0.17732 C 0.2665 0.17824 0.26927 0.18056 0.26927 0.18403 C 0.26927 0.18218 0.26927 0.18056 0.27049 0.18056 C 0.27049 0.18148 0.27188 0.18241 0.27188 0.18403 C 0.27188 0.18311 0.27188 0.18218 0.27188 0.18148 C 0.27327 0.18148 0.27327 0.18241 0.27327 0.18311 C 0.27465 0.18311 0.27465 0.18241 0.27465 0.18148 C 0.27604 0.18148 0.27604 0.18241 0.27604 0.18311 " pathEditMode="relative" rAng="0" ptsTypes="fffffffffffffffffff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" y="9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-2.77778E-7 -0.15 C -2.77778E-7 -0.21736 0.08785 -0.3 0.15955 -0.3 L 0.3191 -0.3 " pathEditMode="relative" rAng="0" ptsTypes="FfFF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" y="-15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-0.00156 -0.1942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2731 C 0.00677 -0.0243 0.0309 -0.02129 0.03941 -0.02129 C 0.09271 -0.02129 0.14774 -0.06689 0.14774 -0.1125 C 0.14774 -0.08958 0.17517 -0.06689 0.20121 -0.06689 C 0.22864 -0.06689 0.25469 -0.09004 0.25469 -0.1125 C 0.25469 -0.10138 0.2684 -0.08958 0.28212 -0.08958 C 0.29583 -0.08958 0.30955 -0.10092 0.30955 -0.1125 C 0.30955 -0.10671 0.31649 -0.10138 0.32326 -0.10138 C 0.33021 -0.10138 0.33698 -0.10717 0.33698 -0.1125 C 0.33698 -0.10972 0.34062 -0.10671 0.34392 -0.10671 C 0.34566 -0.10671 0.35087 -0.10972 0.35087 -0.1125 C 0.35087 -0.11111 0.3526 -0.10972 0.35434 -0.10972 C 0.35434 -0.11018 0.35798 -0.11111 0.35798 -0.1125 C 0.35798 -0.1118 0.35798 -0.11111 0.35972 -0.11111 C 0.35972 -0.11157 0.36163 -0.1118 0.36163 -0.1125 C 0.36163 -0.11226 0.36163 -0.1118 0.36163 -0.11157 C 0.36337 -0.11157 0.36337 -0.1118 0.36337 -0.11226 C 0.3651 -0.11226 0.3651 -0.1118 0.3651 -0.11157 C 0.36701 -0.11157 0.36701 -0.1118 0.36701 -0.11226 " pathEditMode="relative" rAng="0" ptsTypes="fffffffffffffffffff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-4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20995 L 0.03542 -0.00162 C 0.04288 0.0456 0.05417 0.07199 0.0658 0.07199 C 0.07917 0.07199 0.08976 0.0456 0.09722 -0.00162 L 0.13299 -0.20995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" y="1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7  -0.018 -0.02133  -0.023 -0.02133  c -0.031 0  -0.063 0.16667  -0.063 0.33333  c 0 -0.084  -0.016 -0.16667  -0.031 -0.16667  c -0.016 0  -0.031 0.084  -0.031 0.16667  c 0 -0.04133  -0.008 -0.084  -0.016 -0.084  c -0.008 0  -0.016 0.04133  -0.016 0.084  c 0 -0.02133  -0.004 -0.04133  -0.008 -0.04133  c -0.004 0  -0.008 0.02133  -0.008 0.04133  c 0 -0.01067  -0.002 -0.02133  -0.004 -0.02133  c -0.001 0  -0.004 0.01067  -0.004 0.02133  c 0 -0.00533  -0.001 -0.01067  -0.002 -0.01067  c 0 -0.00133  -0.002 0.00533  -0.002 0.01067  c 0 -0.00267  0 -0.00533  -0.001 -0.00533  c 0 0.00133  -0.001 0.00267  -0.001 0.00533  c 0 -0.00133  0 -0.00267  0 -0.004  c -0.001 0  -0.001 0.00133  -0.001 0.00267  c -0.001 0  -0.001 -0.00133  -0.001 -0.00267  c -0.001 0  -0.001 0.00133  -0.001 0.00267  E" pathEditMode="relative" ptsTypes="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4097 -3.7037E-6 L 0.04097 0.05834 L 0.08211 0.05834 L 0.08211 0.1169 L 0.12309 0.1169 L 0.12309 0.17547 L 0.16423 0.17547 L 0.16423 0.2338 L 0.2052 0.2338 L 0.2052 0.29236 L 0.24635 0.29236 L 0.24635 0.35093 L 0.2875 0.35093 L 0.2875 0.40949 " pathEditMode="relative" rAng="0" ptsTypes="FFFFFFFFFFFFFFF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" y="20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3284984"/>
            <a:ext cx="83529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s://www.google.com/search?site=&amp;tbm=isch&amp;source=hp&amp;biw=1366&amp;bih=595&amp;q=chlapec&amp;oq=chlapec&amp;gs_l=img.12..0l10.2938.5271.0.9427.7.7.0.0.0.0.203.1327.0j6j1.7.0....0...1ac.1.37.img..0.7.1326.YGSyspVczHU#q=chlapec&amp;tbm=isch&amp;tbs=itp:clipart&amp;facrc=_&amp;imgdii=_&amp;imgrc=JMB8tHGPJhEO6M%253A%3Bcpx3Eumui-xmzM%3Bhttp%253A%252F%252Fwww.spojovacky.com%252Fdata%252Fimages%252Fmlad%2525C3%2525BD-chlapec-jde-na-vysok%2525C3%2525A9-%2525C5%2525A1koly_530b93981cf43-thumb.jpg%3Bhttp%253A%252F%252Fwww.spojovacky.com%252Fspojova%2525C4%25258Dka-hra-D%2525C4%25259Bti-chod%2525C3%2525AD-do-%2525C5%2525A1koly.html%3B300%3B250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1340768"/>
            <a:ext cx="292490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Vlastní tvorba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 www.office.</a:t>
            </a:r>
            <a:r>
              <a:rPr lang="cs-CZ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751344"/>
            <a:ext cx="78488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s://www.google.com/search?site=&amp;tbm=isch&amp;source=hp&amp;biw=1366&amp;bih=595&amp;q=d%C4%9Bv%C4%8De&amp;oq=d%C4%9Bv%C4%8De&amp;gs_l=img.12..0j0i24l9.15871.17395.0.20509.5.5.0.0.0.0.118.535.1j4.5.0....0...1ac.1.37.img..0.5.534.MvHtGRc2Jk4#q=d%C3%ADvka&amp;tbm=isch&amp;tbs=itp:clipart&amp;facrc=_&amp;imgdii=_&amp;imgrc=lEPN0YD4mGVADM%253A%3Bcpx3Eumui-xmzM%3Bhttp%253A%252F%252Fwww.spojovacky.com%252Fdata%252Fimages%252FD%2525C3%2525ADvka-chodit-do-%2525C5%2525A1koly_508ec82f165c2-thumb.jpg%3Bhttp%253A%252F%252Fwww.spojovacky.com%252Fspojova%2525C4%25258Dka-hra-D%2525C4%25259Bti-chod%2525C3%2525AD-do-%2525C5%2525A1koly.html%3B135%3B250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11560" y="4365104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s://www.google.com/search?site=&amp;tbm=isch&amp;source=hp&amp;biw=1366&amp;bih=595&amp;q=ZOO&amp;oq=ZOO&amp;gs_l=img.12..0l10.2268.3002.0.6834.3.3.0.0.0.0.398.794.0j1j1j1.3.0....0...1ac.1.37.img..1.2.396.wtOzABMgFQc#facrc=_&amp;imgdii=_&amp;imgrc=TMx5uuMUtEVjJM%253A%3BQgnbNNMe9PW_1M%3Bhttp%253A%252F%252Fwww.chessingtonholidays.co.uk%252Fimages%252Fchesshols%252Fchesshols2011%252Fzoo.jpg%3Bhttp%253A%252F%252Fwww.chessingtonholidays.co.uk%252Fpark-info.html%3B350%3B197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338</TotalTime>
  <Words>410</Words>
  <Application>Microsoft Office PowerPoint</Application>
  <PresentationFormat>Předvádění na obrazovce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Dum</cp:lastModifiedBy>
  <cp:revision>15</cp:revision>
  <dcterms:created xsi:type="dcterms:W3CDTF">2014-03-16T18:28:18Z</dcterms:created>
  <dcterms:modified xsi:type="dcterms:W3CDTF">2014-03-25T08:48:54Z</dcterms:modified>
</cp:coreProperties>
</file>