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3600" dirty="0">
                <a:solidFill>
                  <a:schemeClr val="tx1"/>
                </a:solidFill>
                <a:latin typeface="Calibri" pitchFamily="34" charset="0"/>
              </a:rPr>
            </a:b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r>
              <a:rPr lang="cs-CZ" sz="800" spc="0" dirty="0" smtClean="0">
                <a:latin typeface="Calibri" pitchFamily="34" charset="0"/>
              </a:rPr>
              <a:t>Tento </a:t>
            </a:r>
            <a:r>
              <a:rPr lang="cs-CZ" sz="800" spc="0" dirty="0">
                <a:latin typeface="Calibri" pitchFamily="34" charset="0"/>
              </a:rPr>
              <a:t>projekt je spolufinancován Evropským sociálním fondem a státním rozpočtem České republiky.</a:t>
            </a:r>
          </a:p>
          <a:p>
            <a:endParaRPr lang="cs-CZ" spc="0" dirty="0">
              <a:latin typeface="Calibri" pitchFamily="34" charset="0"/>
            </a:endParaRPr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95444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>
                <a:latin typeface="Calibri" pitchFamily="34" charset="0"/>
              </a:rPr>
              <a:t>Registrační číslo: </a:t>
            </a:r>
            <a:r>
              <a:rPr lang="cs-CZ" sz="2000" dirty="0" smtClean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Šablona:</a:t>
            </a:r>
            <a:r>
              <a:rPr lang="cs-CZ" dirty="0" smtClean="0">
                <a:latin typeface="Calibri" pitchFamily="34" charset="0"/>
              </a:rPr>
              <a:t> III/2                                                              </a:t>
            </a:r>
            <a:r>
              <a:rPr lang="cs-CZ" b="1" dirty="0" smtClean="0">
                <a:latin typeface="Calibri" pitchFamily="34" charset="0"/>
              </a:rPr>
              <a:t>Sada: A6_41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Datum ověření ve výuce:  12. 9. 2013                    Třída:   3TA</a:t>
            </a: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Obor vzdělání: Truhlář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Předmět: Ekonomika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Ročník: 3.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Klíčová slova: hmotný, nehmotný investiční majetek, odpisy, leasing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Jméno autora: Mgr. Anna </a:t>
            </a:r>
            <a:r>
              <a:rPr lang="cs-CZ" b="1" dirty="0" err="1" smtClean="0">
                <a:latin typeface="Calibri" pitchFamily="34" charset="0"/>
              </a:rPr>
              <a:t>Konopová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Škola:</a:t>
            </a:r>
            <a:r>
              <a:rPr lang="cs-CZ" dirty="0" smtClean="0">
                <a:latin typeface="Calibri" pitchFamily="34" charset="0"/>
              </a:rPr>
              <a:t> 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Střední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/>
            </a:r>
            <a:br>
              <a:rPr lang="cs-CZ" sz="2400" b="1" dirty="0">
                <a:solidFill>
                  <a:srgbClr val="002060"/>
                </a:solidFill>
                <a:latin typeface="Calibri" pitchFamily="34" charset="0"/>
              </a:rPr>
            </a:b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tř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373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72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endParaRPr lang="cs-CZ" sz="2400" b="1" dirty="0">
              <a:solidFill>
                <a:srgbClr val="00206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IČO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: 75050111	REDIZO: 651023599</a:t>
            </a:r>
          </a:p>
          <a:p>
            <a:pPr>
              <a:buNone/>
            </a:pP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708920"/>
            <a:ext cx="8568952" cy="3888432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cs-CZ" sz="5900" dirty="0" smtClean="0">
                <a:solidFill>
                  <a:schemeClr val="tx1"/>
                </a:solidFill>
              </a:rPr>
              <a:t>Způsoby pořizování majetku: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marL="342900" lvl="0" indent="-342900" algn="l">
              <a:buFont typeface="+mj-lt"/>
              <a:buAutoNum type="arabicParenR"/>
            </a:pPr>
            <a:r>
              <a:rPr lang="cs-CZ" sz="6000" dirty="0" smtClean="0">
                <a:solidFill>
                  <a:schemeClr val="tx1"/>
                </a:solidFill>
              </a:rPr>
              <a:t>Výstavbou </a:t>
            </a:r>
            <a:r>
              <a:rPr lang="cs-CZ" sz="6000" dirty="0">
                <a:solidFill>
                  <a:schemeClr val="tx1"/>
                </a:solidFill>
              </a:rPr>
              <a:t>nebo </a:t>
            </a:r>
            <a:r>
              <a:rPr lang="cs-CZ" sz="6000" dirty="0" smtClean="0">
                <a:solidFill>
                  <a:schemeClr val="tx1"/>
                </a:solidFill>
              </a:rPr>
              <a:t>výrobou</a:t>
            </a:r>
          </a:p>
          <a:p>
            <a:pPr marL="342900" lvl="0" indent="-342900" algn="l">
              <a:buFont typeface="+mj-lt"/>
              <a:buAutoNum type="arabicParenR"/>
            </a:pPr>
            <a:r>
              <a:rPr lang="cs-CZ" sz="6000" dirty="0" smtClean="0">
                <a:solidFill>
                  <a:schemeClr val="tx1"/>
                </a:solidFill>
              </a:rPr>
              <a:t>Leasingem</a:t>
            </a:r>
            <a:endParaRPr lang="cs-CZ" sz="6000" dirty="0">
              <a:solidFill>
                <a:schemeClr val="tx1"/>
              </a:solidFill>
            </a:endParaRPr>
          </a:p>
          <a:p>
            <a:pPr marL="342900" lvl="0" indent="-342900" algn="l">
              <a:buFont typeface="+mj-lt"/>
              <a:buAutoNum type="arabicParenR"/>
            </a:pPr>
            <a:r>
              <a:rPr lang="cs-CZ" sz="6000" dirty="0" smtClean="0">
                <a:solidFill>
                  <a:schemeClr val="tx1"/>
                </a:solidFill>
              </a:rPr>
              <a:t>Vkladem </a:t>
            </a:r>
            <a:r>
              <a:rPr lang="cs-CZ" sz="6000" dirty="0">
                <a:solidFill>
                  <a:schemeClr val="tx1"/>
                </a:solidFill>
              </a:rPr>
              <a:t>do společného </a:t>
            </a:r>
            <a:r>
              <a:rPr lang="cs-CZ" sz="6000" dirty="0" smtClean="0">
                <a:solidFill>
                  <a:schemeClr val="tx1"/>
                </a:solidFill>
              </a:rPr>
              <a:t>vlastnictví</a:t>
            </a:r>
          </a:p>
          <a:p>
            <a:pPr marL="342900" lvl="0" indent="-342900" algn="l">
              <a:buFont typeface="+mj-lt"/>
              <a:buAutoNum type="arabicParenR"/>
            </a:pPr>
            <a:r>
              <a:rPr lang="cs-CZ" sz="6000" dirty="0">
                <a:solidFill>
                  <a:schemeClr val="tx1"/>
                </a:solidFill>
              </a:rPr>
              <a:t> </a:t>
            </a:r>
            <a:r>
              <a:rPr lang="cs-CZ" sz="6000" dirty="0" smtClean="0">
                <a:solidFill>
                  <a:schemeClr val="tx1"/>
                </a:solidFill>
              </a:rPr>
              <a:t>vyčleněním z osobního vlastnictví pro podnikatelskou činnost</a:t>
            </a:r>
          </a:p>
          <a:p>
            <a:pPr marL="342900" lvl="0" indent="-342900" algn="l">
              <a:buFont typeface="+mj-lt"/>
              <a:buAutoNum type="arabicParenR"/>
            </a:pPr>
            <a:r>
              <a:rPr lang="cs-CZ" sz="6000" dirty="0" smtClean="0">
                <a:solidFill>
                  <a:schemeClr val="tx1"/>
                </a:solidFill>
              </a:rPr>
              <a:t>Koupě – nutný doklad, druh zboží, počet, datum, razítko, podpis</a:t>
            </a:r>
          </a:p>
          <a:p>
            <a:pPr lvl="0" algn="l"/>
            <a:r>
              <a:rPr lang="cs-CZ" sz="6000" dirty="0" smtClean="0">
                <a:solidFill>
                  <a:schemeClr val="tx1"/>
                </a:solidFill>
              </a:rPr>
              <a:t> </a:t>
            </a:r>
          </a:p>
          <a:p>
            <a:pPr lvl="0" algn="l"/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lvl="0" algn="l"/>
            <a:r>
              <a:rPr lang="cs-CZ" dirty="0" smtClean="0"/>
              <a:t>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103784"/>
          </a:xfrm>
        </p:spPr>
        <p:txBody>
          <a:bodyPr/>
          <a:lstStyle/>
          <a:p>
            <a:r>
              <a:rPr lang="cs-CZ" b="1" dirty="0" smtClean="0"/>
              <a:t>MAJETEK PODNIKU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06842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</a:t>
            </a:r>
            <a:br>
              <a:rPr lang="cs-CZ" dirty="0" smtClean="0"/>
            </a:br>
            <a:r>
              <a:rPr lang="cs-CZ" sz="4400" b="1" dirty="0" smtClean="0">
                <a:solidFill>
                  <a:srgbClr val="C00000"/>
                </a:solidFill>
              </a:rPr>
              <a:t>INVESTIČNÍ MAJETEK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b="1" i="1" dirty="0"/>
              <a:t>Nehmotný investiční majetek</a:t>
            </a:r>
            <a:r>
              <a:rPr lang="cs-CZ" dirty="0"/>
              <a:t> jsou složky majetku, jejichž vstupní cena je vyšší než 60 000Kč, např. výsledky výzkumu, projekty, software, ocenitelná práva…</a:t>
            </a:r>
          </a:p>
          <a:p>
            <a:pPr lvl="0"/>
            <a:r>
              <a:rPr lang="cs-CZ" b="1" i="1" dirty="0"/>
              <a:t>Hmotný investiční majetek</a:t>
            </a:r>
            <a:r>
              <a:rPr lang="cs-CZ" b="1" dirty="0"/>
              <a:t> –</a:t>
            </a:r>
            <a:r>
              <a:rPr lang="cs-CZ" dirty="0"/>
              <a:t> např. pozemky, budovy, haly, movité věci, jejichž pořizovací cena je vyšší než </a:t>
            </a:r>
            <a:r>
              <a:rPr lang="cs-CZ" b="1" dirty="0"/>
              <a:t>40 000Kč a doba použitelnosti delší než 1 rok – </a:t>
            </a:r>
            <a:r>
              <a:rPr lang="cs-CZ" dirty="0"/>
              <a:t>např. stroje, dopravní prostředky…dále např. trvalé porosty, zvířata</a:t>
            </a:r>
          </a:p>
          <a:p>
            <a:pPr lvl="0"/>
            <a:r>
              <a:rPr lang="cs-CZ" b="1" i="1" dirty="0"/>
              <a:t>Finanční investiční majetek</a:t>
            </a:r>
            <a:r>
              <a:rPr lang="cs-CZ" dirty="0"/>
              <a:t> – cenné papíry (v držení déle než 1 rok, dluhopisy, vkladové listy apod., poskytované půjčky s dobou splatnosti delší než 1 rok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921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OPOTŘEBENÍ MAJETKU - ODPISY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Fyzické</a:t>
            </a:r>
            <a:r>
              <a:rPr lang="cs-CZ" dirty="0"/>
              <a:t> – vzniká v důsledku používání </a:t>
            </a:r>
          </a:p>
          <a:p>
            <a:r>
              <a:rPr lang="cs-CZ" b="1" dirty="0"/>
              <a:t>Morální</a:t>
            </a:r>
            <a:r>
              <a:rPr lang="cs-CZ" dirty="0"/>
              <a:t> – zastarávání</a:t>
            </a:r>
          </a:p>
          <a:p>
            <a:r>
              <a:rPr lang="cs-CZ" b="1" dirty="0"/>
              <a:t>Zůstatková cena</a:t>
            </a:r>
            <a:r>
              <a:rPr lang="cs-CZ" dirty="0"/>
              <a:t> = rozdíl mezi vstupní cenou a celkovou výší odpisů</a:t>
            </a:r>
          </a:p>
          <a:p>
            <a:r>
              <a:rPr lang="cs-CZ" dirty="0"/>
              <a:t>Odpisy se řídí zákonem, různé odpisové skupiny, různá délka – počítač x budova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ÚKOL:  - kolik je odpisových skupin?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uveď příklady majetku s nejkratší a nejdelší </a:t>
            </a:r>
          </a:p>
          <a:p>
            <a:pPr marL="0" indent="0">
              <a:buNone/>
            </a:pPr>
            <a:r>
              <a:rPr lang="cs-CZ" dirty="0" smtClean="0"/>
              <a:t>                  dobou odpisu.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44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LEASING – základní pojmy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916832"/>
            <a:ext cx="8503920" cy="4182216"/>
          </a:xfrm>
        </p:spPr>
        <p:txBody>
          <a:bodyPr>
            <a:normAutofit/>
          </a:bodyPr>
          <a:lstStyle/>
          <a:p>
            <a:r>
              <a:rPr lang="cs-CZ" b="1" dirty="0"/>
              <a:t>Akontace</a:t>
            </a:r>
            <a:r>
              <a:rPr lang="cs-CZ" dirty="0"/>
              <a:t> – první splátka, může být i 0%, max. 70% pořizovací ceny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Navýšení</a:t>
            </a:r>
            <a:r>
              <a:rPr lang="cs-CZ" dirty="0"/>
              <a:t> – kolik přeplatíme pořizovací cenu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Zůstatková hodnota</a:t>
            </a:r>
            <a:r>
              <a:rPr lang="cs-CZ" dirty="0"/>
              <a:t> – poslední splátka, po jejím zaplacení se předmět leasingu </a:t>
            </a:r>
            <a:r>
              <a:rPr lang="cs-CZ" dirty="0" smtClean="0"/>
              <a:t>přechází </a:t>
            </a:r>
            <a:r>
              <a:rPr lang="cs-CZ" dirty="0"/>
              <a:t>do os. vlastnictví nebo do vlastnictví firmy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077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DOBA TRVÁNÍ LEASINGU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sz="2800" b="1" dirty="0" smtClean="0"/>
              <a:t>krátkodobý</a:t>
            </a:r>
            <a:r>
              <a:rPr lang="cs-CZ" sz="2800" dirty="0" smtClean="0"/>
              <a:t>  </a:t>
            </a:r>
            <a:r>
              <a:rPr lang="cs-CZ" sz="2800" dirty="0"/>
              <a:t>- 3 – 5 let – nejčastěji počítačové sítě, osobní </a:t>
            </a:r>
            <a:r>
              <a:rPr lang="cs-CZ" sz="2800" dirty="0" smtClean="0"/>
              <a:t>automobily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b="1" dirty="0"/>
              <a:t>střednědobý</a:t>
            </a:r>
            <a:r>
              <a:rPr lang="cs-CZ" sz="2800" dirty="0"/>
              <a:t> – 5 – 7 let – nejčastěji dodávky, nákladní </a:t>
            </a:r>
            <a:r>
              <a:rPr lang="cs-CZ" sz="2800" dirty="0" smtClean="0"/>
              <a:t>automobily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b="1" dirty="0"/>
              <a:t>dlouhodobý </a:t>
            </a:r>
            <a:r>
              <a:rPr lang="cs-CZ" sz="2800" dirty="0"/>
              <a:t>– 8 let – stroje a zařízení, technologické celky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23228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FORMY LEASINGU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Finanční</a:t>
            </a:r>
            <a:r>
              <a:rPr lang="cs-CZ" dirty="0"/>
              <a:t> </a:t>
            </a:r>
            <a:r>
              <a:rPr lang="cs-CZ" dirty="0" smtClean="0"/>
              <a:t>– po podpisu smlouvy platíme pravidelné měsíční splátky, poslední splátka – zůstatková hodnota. Po jejím zaplacení přechází předmět leasingu do vlastnictví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Operativní</a:t>
            </a:r>
            <a:r>
              <a:rPr lang="cs-CZ" dirty="0"/>
              <a:t> – leasingová společnost zajišťuje i opravy, servis, údržbu, </a:t>
            </a:r>
            <a:r>
              <a:rPr lang="cs-CZ" dirty="0" smtClean="0"/>
              <a:t>obnovu, likvidaci, předmět leasingu zůstává pořád majetkem leasingové společnosti</a:t>
            </a:r>
          </a:p>
          <a:p>
            <a:endParaRPr lang="cs-CZ" dirty="0"/>
          </a:p>
          <a:p>
            <a:r>
              <a:rPr lang="cs-CZ" b="1" dirty="0" smtClean="0"/>
              <a:t>Zpětný</a:t>
            </a:r>
            <a:r>
              <a:rPr lang="cs-CZ" dirty="0" smtClean="0"/>
              <a:t> - </a:t>
            </a:r>
            <a:r>
              <a:rPr lang="cs-CZ" dirty="0"/>
              <a:t>leasingová společnost odkoupí předmět </a:t>
            </a:r>
            <a:r>
              <a:rPr lang="cs-CZ" dirty="0" smtClean="0"/>
              <a:t>leasingu </a:t>
            </a:r>
            <a:r>
              <a:rPr lang="cs-CZ" dirty="0"/>
              <a:t>FO nebo PO </a:t>
            </a:r>
            <a:r>
              <a:rPr lang="cs-CZ" dirty="0" smtClean="0"/>
              <a:t>ho nadále používá a splácí společnosti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518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VÝHODY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4000" dirty="0" smtClean="0"/>
              <a:t>NEVÝHODY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Nepotřebujeme celou hotovost</a:t>
            </a:r>
          </a:p>
          <a:p>
            <a:r>
              <a:rPr lang="cs-CZ" dirty="0" smtClean="0"/>
              <a:t>Předmět leasingu vydělává v době splácení</a:t>
            </a:r>
          </a:p>
          <a:p>
            <a:r>
              <a:rPr lang="cs-CZ" dirty="0" smtClean="0"/>
              <a:t>Snadné vyřízení</a:t>
            </a:r>
          </a:p>
          <a:p>
            <a:r>
              <a:rPr lang="cs-CZ" dirty="0" smtClean="0"/>
              <a:t>Daňově výhodné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Většinou přeplatíme pořizovací cenu</a:t>
            </a:r>
          </a:p>
          <a:p>
            <a:r>
              <a:rPr lang="cs-CZ" dirty="0" smtClean="0"/>
              <a:t>Nepatří nám, nemůžeme rozhodovat (pojištění, povinné ručení)</a:t>
            </a:r>
          </a:p>
          <a:p>
            <a:r>
              <a:rPr lang="cs-CZ" dirty="0" smtClean="0"/>
              <a:t>Riziko krachu společnosti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VÝHODY A  NEVÝHODY LEASINGU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70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endParaRPr lang="cs-CZ" dirty="0" smtClean="0"/>
          </a:p>
          <a:p>
            <a:r>
              <a:rPr lang="cs-CZ" dirty="0" smtClean="0"/>
              <a:t>Byly použity prostředky operačního systému Windows a 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Žádné</a:t>
            </a:r>
            <a:r>
              <a:rPr lang="cs-CZ" dirty="0" smtClean="0"/>
              <a:t> externí zdroje nebyly použity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739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66</TotalTime>
  <Words>314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MAJETEK PODNIKU</vt:lpstr>
      <vt:lpstr>I INVESTIČNÍ MAJETEK</vt:lpstr>
      <vt:lpstr>OPOTŘEBENÍ MAJETKU - ODPISY</vt:lpstr>
      <vt:lpstr>LEASING – základní pojmy</vt:lpstr>
      <vt:lpstr>DOBA TRVÁNÍ LEASINGU</vt:lpstr>
      <vt:lpstr>FORMY LEASINGU</vt:lpstr>
      <vt:lpstr>VÝHODY A  NEVÝHODY LEASINGU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15</cp:revision>
  <dcterms:created xsi:type="dcterms:W3CDTF">2013-10-14T20:04:37Z</dcterms:created>
  <dcterms:modified xsi:type="dcterms:W3CDTF">2013-12-13T08:45:48Z</dcterms:modified>
</cp:coreProperties>
</file>