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13. 12. 2013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</a:t>
            </a:r>
            <a:r>
              <a:rPr lang="cs-CZ" b="1" dirty="0" smtClean="0">
                <a:latin typeface="Calibri" pitchFamily="34" charset="0"/>
              </a:rPr>
              <a:t>A6_42</a:t>
            </a:r>
            <a:endParaRPr lang="cs-CZ" b="1" dirty="0" smtClean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17.9. </a:t>
            </a:r>
            <a:r>
              <a:rPr lang="cs-CZ" b="1" smtClean="0">
                <a:latin typeface="Calibri" pitchFamily="34" charset="0"/>
              </a:rPr>
              <a:t>2013                    </a:t>
            </a:r>
            <a:r>
              <a:rPr lang="cs-CZ" b="1" dirty="0" smtClean="0">
                <a:latin typeface="Calibri" pitchFamily="34" charset="0"/>
              </a:rPr>
              <a:t>Třída:   1/2T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2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Ekonomické systémy, potřeby, statky, služby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492896"/>
            <a:ext cx="8496944" cy="424847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400" dirty="0" smtClean="0">
                <a:solidFill>
                  <a:srgbClr val="002060"/>
                </a:solidFill>
              </a:rPr>
              <a:t>Ekonomika</a:t>
            </a:r>
            <a:r>
              <a:rPr lang="cs-CZ" sz="2400" dirty="0" smtClean="0">
                <a:solidFill>
                  <a:schemeClr val="tx1"/>
                </a:solidFill>
              </a:rPr>
              <a:t>  - </a:t>
            </a:r>
            <a:r>
              <a:rPr lang="cs-CZ" sz="2400" cap="none" dirty="0" smtClean="0">
                <a:solidFill>
                  <a:schemeClr val="tx1"/>
                </a:solidFill>
              </a:rPr>
              <a:t>je hospodářská činnost (národní hospodářství) jednotlivých zemí</a:t>
            </a:r>
          </a:p>
          <a:p>
            <a:pPr algn="l"/>
            <a:r>
              <a:rPr lang="cs-CZ" sz="2400" cap="none" dirty="0" smtClean="0">
                <a:solidFill>
                  <a:srgbClr val="002060"/>
                </a:solidFill>
              </a:rPr>
              <a:t>EKONOMIE – </a:t>
            </a:r>
            <a:r>
              <a:rPr lang="cs-CZ" sz="2400" cap="none" dirty="0" smtClean="0">
                <a:solidFill>
                  <a:schemeClr val="tx1"/>
                </a:solidFill>
              </a:rPr>
              <a:t>je věda, zkoumá změny v hospodářské činnosti, pomáhá vypracovat hospodářskou politiku, popsat, vysvětlit a předpovídat ekonomické chování</a:t>
            </a:r>
          </a:p>
          <a:p>
            <a:pPr algn="l"/>
            <a:r>
              <a:rPr lang="cs-CZ" sz="2400" cap="none" dirty="0" smtClean="0">
                <a:solidFill>
                  <a:srgbClr val="002060"/>
                </a:solidFill>
              </a:rPr>
              <a:t>MIKROEKONOMIE</a:t>
            </a:r>
            <a:r>
              <a:rPr lang="cs-CZ" sz="2400" cap="none" dirty="0" smtClean="0">
                <a:solidFill>
                  <a:schemeClr val="tx1"/>
                </a:solidFill>
              </a:rPr>
              <a:t> – se věnuje chování jednotlivých ekonomických subjektů a trhů</a:t>
            </a:r>
          </a:p>
          <a:p>
            <a:pPr algn="l"/>
            <a:r>
              <a:rPr lang="cs-CZ" sz="2400" cap="none" dirty="0" smtClean="0">
                <a:solidFill>
                  <a:srgbClr val="002060"/>
                </a:solidFill>
              </a:rPr>
              <a:t>MAKROEKONOMIE</a:t>
            </a:r>
            <a:r>
              <a:rPr lang="cs-CZ" sz="2400" cap="none" dirty="0" smtClean="0">
                <a:solidFill>
                  <a:schemeClr val="tx1"/>
                </a:solidFill>
              </a:rPr>
              <a:t> – se zabývá chováním ekonomiky jako celku(HDP, inflace, nezaměstnanost)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391816"/>
          </a:xfrm>
        </p:spPr>
        <p:txBody>
          <a:bodyPr/>
          <a:lstStyle/>
          <a:p>
            <a:r>
              <a:rPr lang="cs-CZ" b="1" dirty="0" smtClean="0"/>
              <a:t>ÚVOD DO EKONOMIKY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6046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EKONOMICKÉ SYSTÉMY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</a:rPr>
              <a:t>ZVYKOVÝ</a:t>
            </a:r>
            <a:r>
              <a:rPr lang="cs-CZ" dirty="0" smtClean="0"/>
              <a:t> – vychází z tradice, je charakteristický pro málo rozvinuté země, zastaralý, překonaný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</a:rPr>
              <a:t>PŘÍKAZOVÝ</a:t>
            </a:r>
            <a:r>
              <a:rPr lang="cs-CZ" dirty="0" smtClean="0"/>
              <a:t> – plánovaná ekonomika, co, kde a jak se bude vyrábět, typický pro socialistické země, dnes ještě na Kubě a v některých asijských zemích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</a:rPr>
              <a:t>TRŽNÍ</a:t>
            </a:r>
            <a:r>
              <a:rPr lang="cs-CZ" dirty="0" smtClean="0"/>
              <a:t> – o řešení základních ekonomických otázek se rozhoduje pomocí trhu, cen, zisku a ztrát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b="1" dirty="0" smtClean="0">
                <a:solidFill>
                  <a:srgbClr val="002060"/>
                </a:solidFill>
              </a:rPr>
              <a:t>SMÍŠENÝ</a:t>
            </a:r>
            <a:r>
              <a:rPr lang="cs-CZ" dirty="0" smtClean="0"/>
              <a:t> – jedná se v podstatě o tržní systém doplněný o zásahy vlády</a:t>
            </a:r>
          </a:p>
          <a:p>
            <a:pPr>
              <a:buFont typeface="Wingdings" panose="05000000000000000000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47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POTŘEBY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62616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Potřeba</a:t>
            </a:r>
            <a:r>
              <a:rPr lang="cs-CZ" dirty="0" smtClean="0"/>
              <a:t> je vrozený nebo získaný požadavek lidského organismu, který si člověk uvědomuje jako pocit nedostatku a má snahu jej odstranit.</a:t>
            </a:r>
          </a:p>
          <a:p>
            <a:pPr marL="0" indent="0">
              <a:buNone/>
            </a:pPr>
            <a:r>
              <a:rPr lang="cs-CZ" dirty="0" smtClean="0"/>
              <a:t>Potřeby – </a:t>
            </a:r>
            <a:r>
              <a:rPr lang="cs-CZ" dirty="0" smtClean="0">
                <a:solidFill>
                  <a:srgbClr val="C00000"/>
                </a:solidFill>
              </a:rPr>
              <a:t>hmotné , základní, materiální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/>
              <a:t>(jídlo, pití,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oblečení, bydlení….)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nehmotné, vyšší, duševní (bezpečí, jistota,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uznání, seberealizace…)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2400" b="1" dirty="0" smtClean="0"/>
              <a:t>EKONOMIKA USPOKOJUJE POTŘEBY ČLOVĚKA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5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STATKY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Statky jsou užitečné předměty, produkt lidské práce nebo přírody a lze jimi uspokojovat potřeby člověka.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b="1" dirty="0" smtClean="0"/>
              <a:t>spotřební </a:t>
            </a:r>
            <a:r>
              <a:rPr lang="cs-CZ" dirty="0" smtClean="0"/>
              <a:t>– pořizujeme za peníze, slouží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Statky  </a:t>
            </a:r>
            <a:r>
              <a:rPr lang="cs-CZ" dirty="0" smtClean="0"/>
              <a:t>       ke spotřebě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b="1" dirty="0" smtClean="0"/>
              <a:t>kapitálové</a:t>
            </a:r>
            <a:r>
              <a:rPr lang="cs-CZ" dirty="0" smtClean="0"/>
              <a:t> slouží k další výrobě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1763688" y="3284984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763688" y="3645024"/>
            <a:ext cx="360040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788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STATKY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b="1" dirty="0" smtClean="0"/>
              <a:t>konzumační</a:t>
            </a:r>
            <a:r>
              <a:rPr lang="cs-CZ" dirty="0" smtClean="0"/>
              <a:t> (rychlá spotřeba, jídlo..)</a:t>
            </a:r>
          </a:p>
          <a:p>
            <a:pPr marL="0" indent="0">
              <a:buNone/>
            </a:pPr>
            <a:r>
              <a:rPr lang="cs-CZ" b="1" dirty="0" smtClean="0"/>
              <a:t>Spotřební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b="1" dirty="0" smtClean="0"/>
              <a:t>konzumní</a:t>
            </a:r>
            <a:r>
              <a:rPr lang="cs-CZ" dirty="0" smtClean="0"/>
              <a:t> (postupná spotřeba, auto)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Kapitálové</a:t>
            </a:r>
            <a:r>
              <a:rPr lang="cs-CZ" dirty="0" smtClean="0"/>
              <a:t>    </a:t>
            </a:r>
            <a:r>
              <a:rPr lang="cs-CZ" b="1" dirty="0" smtClean="0"/>
              <a:t>provozní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b="1" dirty="0" smtClean="0"/>
              <a:t> investiční       </a:t>
            </a:r>
            <a:r>
              <a:rPr lang="cs-CZ" dirty="0" smtClean="0"/>
              <a:t>movité (stroje, auta)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nemovité (pozemky,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domy, byty) 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339752" y="1844824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339752" y="2276872"/>
            <a:ext cx="43204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339752" y="3789040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39752" y="3789040"/>
            <a:ext cx="21602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499992" y="429309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99992" y="4293096"/>
            <a:ext cx="50405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064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SLUŽBY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Jsou užitečné cizí činnosti uspokojující fyzické nebo duševní lidské potřeby. </a:t>
            </a:r>
            <a:r>
              <a:rPr lang="cs-CZ" smtClean="0"/>
              <a:t>Uveď příklady.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3717032"/>
            <a:ext cx="24482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SLUŽBY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899592" y="2996952"/>
            <a:ext cx="17281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PLACENÉ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2987556"/>
            <a:ext cx="1995411" cy="5854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NEPLACENÉ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4617876"/>
            <a:ext cx="1728192" cy="611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VÝROBNÍ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31726" y="4617876"/>
            <a:ext cx="1892602" cy="611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NEVÝROBNÍ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55443" y="5517232"/>
            <a:ext cx="17281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OSOBNÍ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5549222"/>
            <a:ext cx="1728192" cy="5440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VĚCNÉ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2627784" y="3284984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427984" y="3140968"/>
            <a:ext cx="1203742" cy="43204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699792" y="4509120"/>
            <a:ext cx="1296144" cy="4144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427984" y="4617876"/>
            <a:ext cx="1008112" cy="305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2"/>
          </p:cNvCxnSpPr>
          <p:nvPr/>
        </p:nvCxnSpPr>
        <p:spPr>
          <a:xfrm flipH="1">
            <a:off x="6300192" y="5229200"/>
            <a:ext cx="277835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0" idx="1"/>
          </p:cNvCxnSpPr>
          <p:nvPr/>
        </p:nvCxnSpPr>
        <p:spPr>
          <a:xfrm>
            <a:off x="6578027" y="5373216"/>
            <a:ext cx="2774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50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Byly použity prostředky operačního systému Windows a kancelářského balíku Microsoft Office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b="1" dirty="0"/>
              <a:t>Žádné</a:t>
            </a:r>
            <a:r>
              <a:rPr lang="cs-CZ" dirty="0"/>
              <a:t> externí zdroje nebyly použity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13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67</TotalTime>
  <Words>381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ÚVOD DO EKONOMIKY</vt:lpstr>
      <vt:lpstr>EKONOMICKÉ SYSTÉMY</vt:lpstr>
      <vt:lpstr>POTŘEBY</vt:lpstr>
      <vt:lpstr>STATKY</vt:lpstr>
      <vt:lpstr>STATKY</vt:lpstr>
      <vt:lpstr>SLUŽBY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16</cp:revision>
  <dcterms:created xsi:type="dcterms:W3CDTF">2013-10-14T20:04:37Z</dcterms:created>
  <dcterms:modified xsi:type="dcterms:W3CDTF">2013-12-13T08:49:42Z</dcterms:modified>
</cp:coreProperties>
</file>