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Calibri" pitchFamily="34" charset="0"/>
              </a:rPr>
            </a:b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r>
              <a:rPr lang="cs-CZ" sz="800" spc="0" dirty="0" smtClean="0">
                <a:latin typeface="Calibri" pitchFamily="34" charset="0"/>
              </a:rPr>
              <a:t>Tento </a:t>
            </a:r>
            <a:r>
              <a:rPr lang="cs-CZ" sz="800" spc="0" dirty="0">
                <a:latin typeface="Calibri" pitchFamily="34" charset="0"/>
              </a:rPr>
              <a:t>projekt je spolufinancován Evropským sociálním fondem a státním rozpočtem České republiky.</a:t>
            </a:r>
          </a:p>
          <a:p>
            <a:endParaRPr lang="cs-CZ" spc="0" dirty="0">
              <a:latin typeface="Calibri" pitchFamily="34" charset="0"/>
            </a:endParaRPr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>
                <a:latin typeface="Calibri" pitchFamily="34" charset="0"/>
              </a:rPr>
              <a:t>Registrační číslo: </a:t>
            </a:r>
            <a:r>
              <a:rPr lang="cs-CZ" sz="2000" dirty="0" smtClean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Šablona:</a:t>
            </a:r>
            <a:r>
              <a:rPr lang="cs-CZ" dirty="0" smtClean="0">
                <a:latin typeface="Calibri" pitchFamily="34" charset="0"/>
              </a:rPr>
              <a:t> III/2                                                              </a:t>
            </a:r>
            <a:r>
              <a:rPr lang="cs-CZ" b="1" dirty="0" smtClean="0">
                <a:latin typeface="Calibri" pitchFamily="34" charset="0"/>
              </a:rPr>
              <a:t>Sada: </a:t>
            </a:r>
            <a:r>
              <a:rPr lang="cs-CZ" b="1" dirty="0" smtClean="0">
                <a:latin typeface="Calibri" pitchFamily="34" charset="0"/>
              </a:rPr>
              <a:t>A6_43</a:t>
            </a:r>
            <a:endParaRPr lang="cs-CZ" b="1" dirty="0" smtClean="0">
              <a:latin typeface="Calibri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Datum ověření ve výuce:  </a:t>
            </a:r>
            <a:r>
              <a:rPr lang="cs-CZ" b="1" dirty="0" smtClean="0">
                <a:latin typeface="Calibri" pitchFamily="34" charset="0"/>
              </a:rPr>
              <a:t>19. 9. 2013                   </a:t>
            </a:r>
            <a:r>
              <a:rPr lang="cs-CZ" b="1" dirty="0" smtClean="0">
                <a:latin typeface="Calibri" pitchFamily="34" charset="0"/>
              </a:rPr>
              <a:t>Třída:  1/2T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Obor vzdělání: Truhlář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Předmět: Ekonomika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Ročník: 2.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Klíčová slova: Výroba, výrobní faktory, práce, přírodní zdroje, kapitál, hospodářský cyklus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Jméno autora: Mgr. Anna </a:t>
            </a:r>
            <a:r>
              <a:rPr lang="cs-CZ" b="1" dirty="0" err="1" smtClean="0">
                <a:latin typeface="Calibri" pitchFamily="34" charset="0"/>
              </a:rPr>
              <a:t>Konopová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Škola:</a:t>
            </a:r>
            <a:r>
              <a:rPr lang="cs-CZ" dirty="0" smtClean="0">
                <a:latin typeface="Calibri" pitchFamily="34" charset="0"/>
              </a:rPr>
              <a:t> 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Střední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/>
            </a:r>
            <a:br>
              <a:rPr lang="cs-CZ" sz="2400" b="1" dirty="0">
                <a:solidFill>
                  <a:srgbClr val="002060"/>
                </a:solidFill>
                <a:latin typeface="Calibri" pitchFamily="34" charset="0"/>
              </a:rPr>
            </a:b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tř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373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72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endParaRPr lang="cs-CZ" sz="2400" b="1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IČO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: 75050111	REDIZO: 651023599</a:t>
            </a:r>
          </a:p>
          <a:p>
            <a:pPr>
              <a:buNone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140968"/>
            <a:ext cx="8496944" cy="3384376"/>
          </a:xfrm>
        </p:spPr>
        <p:txBody>
          <a:bodyPr>
            <a:normAutofit/>
          </a:bodyPr>
          <a:lstStyle/>
          <a:p>
            <a:pPr algn="l"/>
            <a:r>
              <a:rPr lang="cs-CZ" sz="2400" cap="none" dirty="0" smtClean="0">
                <a:solidFill>
                  <a:schemeClr val="tx1"/>
                </a:solidFill>
              </a:rPr>
              <a:t>K výrobě statků a poskytování služeb jsou potřebné výrobní faktory.</a:t>
            </a:r>
          </a:p>
          <a:p>
            <a:pPr algn="l"/>
            <a:r>
              <a:rPr lang="cs-CZ" sz="2400" cap="none" dirty="0" smtClean="0">
                <a:solidFill>
                  <a:schemeClr val="tx1"/>
                </a:solidFill>
              </a:rPr>
              <a:t> Patří sem: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cap="none" dirty="0" smtClean="0">
                <a:solidFill>
                  <a:schemeClr val="tx1"/>
                </a:solidFill>
              </a:rPr>
              <a:t> Lidská práce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cap="none" dirty="0" smtClean="0">
                <a:solidFill>
                  <a:schemeClr val="tx1"/>
                </a:solidFill>
              </a:rPr>
              <a:t> Přírodní zdroje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cap="none" dirty="0" smtClean="0">
                <a:solidFill>
                  <a:schemeClr val="tx1"/>
                </a:solidFill>
              </a:rPr>
              <a:t> Kapitál </a:t>
            </a:r>
            <a:endParaRPr lang="cs-CZ" sz="2400" cap="none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1000"/>
            <a:ext cx="8640960" cy="131980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VÝROBA, VÝROBNÍ FAKTORY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9730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PRÁCE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0703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Je cílevědomá lidská činnost, která s využitím přírodních zdrojů a kapitálu vytváří statky a poskytuje služby k uspokojování lidských potřeb. Cenou za práci je mzda.</a:t>
            </a:r>
          </a:p>
          <a:p>
            <a:pPr marL="0" indent="0">
              <a:buNone/>
            </a:pPr>
            <a:r>
              <a:rPr lang="cs-CZ" dirty="0" smtClean="0"/>
              <a:t>		 	fyzická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duševní</a:t>
            </a:r>
          </a:p>
          <a:p>
            <a:pPr marL="0" indent="0">
              <a:buNone/>
            </a:pPr>
            <a:r>
              <a:rPr lang="cs-CZ" b="1" dirty="0" smtClean="0"/>
              <a:t>PRÁCE</a:t>
            </a:r>
            <a:r>
              <a:rPr lang="cs-CZ" dirty="0" smtClean="0"/>
              <a:t>		mechanická (rutinní)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tvůrčí (kreativní)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produktivní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neproduktivní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Uveď příklady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835696" y="3789040"/>
            <a:ext cx="122413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835696" y="4149080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835696" y="4149080"/>
            <a:ext cx="122413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835696" y="4149080"/>
            <a:ext cx="1224136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835696" y="4149080"/>
            <a:ext cx="1224136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835696" y="3356992"/>
            <a:ext cx="122413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751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PŘÍRODNÍ ZDROJE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Patří sem: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 Půda – různá úrodnost (bonita)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 Přírodní bohatství - uhlí, ropa, železná ruda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 Přírodní síly -  vodní toky, vítr, sluneční energie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-  obnovitelné</a:t>
            </a:r>
          </a:p>
          <a:p>
            <a:pPr marL="0" indent="0">
              <a:buNone/>
            </a:pPr>
            <a:r>
              <a:rPr lang="cs-CZ" dirty="0" smtClean="0"/>
              <a:t>                             -  neobnovitelné</a:t>
            </a:r>
          </a:p>
          <a:p>
            <a:pPr marL="0" indent="0">
              <a:buNone/>
            </a:pPr>
            <a:r>
              <a:rPr lang="cs-CZ" dirty="0" smtClean="0"/>
              <a:t>                             -  vyčerpatelné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-  nevyčerpatelné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Uveď příklady.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4515335"/>
            <a:ext cx="185413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ZDROJE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4018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KAPITÁL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VÝROBNÍ</a:t>
            </a:r>
            <a:r>
              <a:rPr lang="cs-CZ" dirty="0" smtClean="0"/>
              <a:t> (reálný, hmotný), zahrnuje </a:t>
            </a:r>
            <a:r>
              <a:rPr lang="cs-CZ" b="1" dirty="0" smtClean="0"/>
              <a:t>investiční</a:t>
            </a:r>
            <a:r>
              <a:rPr lang="cs-CZ" dirty="0" smtClean="0"/>
              <a:t> kapitál –budovy, stroje, zařízení a</a:t>
            </a:r>
            <a:r>
              <a:rPr lang="cs-CZ" b="1" dirty="0" smtClean="0"/>
              <a:t> provozní </a:t>
            </a:r>
            <a:r>
              <a:rPr lang="cs-CZ" dirty="0" smtClean="0"/>
              <a:t>kapitál suroviny, materiál..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FINANČNÍ</a:t>
            </a:r>
            <a:r>
              <a:rPr lang="cs-CZ" dirty="0" smtClean="0"/>
              <a:t> (peněžní) kapitál, v hotovosti nebo na bankovním účtu	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NEHMOTNÝ </a:t>
            </a:r>
            <a:r>
              <a:rPr lang="cs-CZ" dirty="0" smtClean="0"/>
              <a:t>kapitál, technologie, receptury, autorská práva, software….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082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HOSPODÁŘSKÝ CYKLUS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Cyklický vývoj hospodářství:</a:t>
            </a:r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706582" y="2774623"/>
            <a:ext cx="8007927" cy="1797377"/>
          </a:xfrm>
          <a:custGeom>
            <a:avLst/>
            <a:gdLst>
              <a:gd name="connsiteX0" fmla="*/ 0 w 8007927"/>
              <a:gd name="connsiteY0" fmla="*/ 1561850 h 1797377"/>
              <a:gd name="connsiteX1" fmla="*/ 498763 w 8007927"/>
              <a:gd name="connsiteY1" fmla="*/ 1575704 h 1797377"/>
              <a:gd name="connsiteX2" fmla="*/ 498763 w 8007927"/>
              <a:gd name="connsiteY2" fmla="*/ 1575704 h 1797377"/>
              <a:gd name="connsiteX3" fmla="*/ 900545 w 8007927"/>
              <a:gd name="connsiteY3" fmla="*/ 1437159 h 1797377"/>
              <a:gd name="connsiteX4" fmla="*/ 1219200 w 8007927"/>
              <a:gd name="connsiteY4" fmla="*/ 1243195 h 1797377"/>
              <a:gd name="connsiteX5" fmla="*/ 1219200 w 8007927"/>
              <a:gd name="connsiteY5" fmla="*/ 1243195 h 1797377"/>
              <a:gd name="connsiteX6" fmla="*/ 1759527 w 8007927"/>
              <a:gd name="connsiteY6" fmla="*/ 689013 h 1797377"/>
              <a:gd name="connsiteX7" fmla="*/ 2369127 w 8007927"/>
              <a:gd name="connsiteY7" fmla="*/ 301086 h 1797377"/>
              <a:gd name="connsiteX8" fmla="*/ 2701636 w 8007927"/>
              <a:gd name="connsiteY8" fmla="*/ 148686 h 1797377"/>
              <a:gd name="connsiteX9" fmla="*/ 3602182 w 8007927"/>
              <a:gd name="connsiteY9" fmla="*/ 10141 h 1797377"/>
              <a:gd name="connsiteX10" fmla="*/ 4281054 w 8007927"/>
              <a:gd name="connsiteY10" fmla="*/ 439632 h 1797377"/>
              <a:gd name="connsiteX11" fmla="*/ 4378036 w 8007927"/>
              <a:gd name="connsiteY11" fmla="*/ 592032 h 1797377"/>
              <a:gd name="connsiteX12" fmla="*/ 4613563 w 8007927"/>
              <a:gd name="connsiteY12" fmla="*/ 1076941 h 1797377"/>
              <a:gd name="connsiteX13" fmla="*/ 4793673 w 8007927"/>
              <a:gd name="connsiteY13" fmla="*/ 1409450 h 1797377"/>
              <a:gd name="connsiteX14" fmla="*/ 5320145 w 8007927"/>
              <a:gd name="connsiteY14" fmla="*/ 1686541 h 1797377"/>
              <a:gd name="connsiteX15" fmla="*/ 6622473 w 8007927"/>
              <a:gd name="connsiteY15" fmla="*/ 1797377 h 1797377"/>
              <a:gd name="connsiteX16" fmla="*/ 8007927 w 8007927"/>
              <a:gd name="connsiteY16" fmla="*/ 1755813 h 1797377"/>
              <a:gd name="connsiteX17" fmla="*/ 8007927 w 8007927"/>
              <a:gd name="connsiteY17" fmla="*/ 1755813 h 1797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8007927" h="1797377">
                <a:moveTo>
                  <a:pt x="0" y="1561850"/>
                </a:moveTo>
                <a:lnTo>
                  <a:pt x="498763" y="1575704"/>
                </a:lnTo>
                <a:lnTo>
                  <a:pt x="498763" y="1575704"/>
                </a:lnTo>
                <a:cubicBezTo>
                  <a:pt x="565726" y="1552613"/>
                  <a:pt x="780472" y="1492577"/>
                  <a:pt x="900545" y="1437159"/>
                </a:cubicBezTo>
                <a:cubicBezTo>
                  <a:pt x="1020618" y="1381741"/>
                  <a:pt x="1219200" y="1243195"/>
                  <a:pt x="1219200" y="1243195"/>
                </a:cubicBezTo>
                <a:lnTo>
                  <a:pt x="1219200" y="1243195"/>
                </a:lnTo>
                <a:cubicBezTo>
                  <a:pt x="1309254" y="1150831"/>
                  <a:pt x="1567873" y="846031"/>
                  <a:pt x="1759527" y="689013"/>
                </a:cubicBezTo>
                <a:cubicBezTo>
                  <a:pt x="1951181" y="531995"/>
                  <a:pt x="2212109" y="391140"/>
                  <a:pt x="2369127" y="301086"/>
                </a:cubicBezTo>
                <a:cubicBezTo>
                  <a:pt x="2526145" y="211031"/>
                  <a:pt x="2496127" y="197177"/>
                  <a:pt x="2701636" y="148686"/>
                </a:cubicBezTo>
                <a:cubicBezTo>
                  <a:pt x="2907145" y="100195"/>
                  <a:pt x="3338946" y="-38350"/>
                  <a:pt x="3602182" y="10141"/>
                </a:cubicBezTo>
                <a:cubicBezTo>
                  <a:pt x="3865418" y="58632"/>
                  <a:pt x="4151745" y="342650"/>
                  <a:pt x="4281054" y="439632"/>
                </a:cubicBezTo>
                <a:cubicBezTo>
                  <a:pt x="4410363" y="536614"/>
                  <a:pt x="4322618" y="485814"/>
                  <a:pt x="4378036" y="592032"/>
                </a:cubicBezTo>
                <a:cubicBezTo>
                  <a:pt x="4433454" y="698250"/>
                  <a:pt x="4544290" y="940705"/>
                  <a:pt x="4613563" y="1076941"/>
                </a:cubicBezTo>
                <a:cubicBezTo>
                  <a:pt x="4682836" y="1213177"/>
                  <a:pt x="4675909" y="1307850"/>
                  <a:pt x="4793673" y="1409450"/>
                </a:cubicBezTo>
                <a:cubicBezTo>
                  <a:pt x="4911437" y="1511050"/>
                  <a:pt x="5015345" y="1621887"/>
                  <a:pt x="5320145" y="1686541"/>
                </a:cubicBezTo>
                <a:cubicBezTo>
                  <a:pt x="5624945" y="1751195"/>
                  <a:pt x="6174509" y="1785832"/>
                  <a:pt x="6622473" y="1797377"/>
                </a:cubicBezTo>
                <a:lnTo>
                  <a:pt x="8007927" y="1755813"/>
                </a:lnTo>
                <a:lnTo>
                  <a:pt x="8007927" y="175581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48885" y="4572000"/>
            <a:ext cx="13681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OŽIVENÍ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4710545" y="2421032"/>
            <a:ext cx="1445631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KRIZE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5292080" y="3097247"/>
            <a:ext cx="18002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DEPRESE</a:t>
            </a:r>
            <a:endParaRPr lang="cs-CZ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5819492" y="3789040"/>
            <a:ext cx="14888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RECESE</a:t>
            </a:r>
            <a:endParaRPr lang="cs-CZ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6876256" y="4653136"/>
            <a:ext cx="165618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STAGNACE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48885" y="3385279"/>
            <a:ext cx="1725849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ROZMACH</a:t>
            </a:r>
            <a:endParaRPr lang="cs-CZ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1454130" y="2062927"/>
            <a:ext cx="20416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KONJUNTURA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20918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HOSPODÁŘSKÝ CYKLUS - POJMY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564904"/>
            <a:ext cx="8503920" cy="3534144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KONJUNKTURA</a:t>
            </a:r>
            <a:r>
              <a:rPr lang="cs-CZ" sz="2800" dirty="0" smtClean="0"/>
              <a:t> – rozvoj, rozmach</a:t>
            </a:r>
          </a:p>
          <a:p>
            <a:r>
              <a:rPr lang="cs-CZ" sz="2800" b="1" dirty="0" smtClean="0"/>
              <a:t>KRIZE</a:t>
            </a:r>
            <a:r>
              <a:rPr lang="cs-CZ" sz="2800" dirty="0" smtClean="0"/>
              <a:t> - pokles</a:t>
            </a:r>
          </a:p>
          <a:p>
            <a:r>
              <a:rPr lang="cs-CZ" sz="2800" b="1" dirty="0" smtClean="0"/>
              <a:t>DEPRESE</a:t>
            </a:r>
            <a:r>
              <a:rPr lang="cs-CZ" sz="2800" dirty="0" smtClean="0"/>
              <a:t> – výrazný hospodářský propad</a:t>
            </a:r>
          </a:p>
          <a:p>
            <a:r>
              <a:rPr lang="cs-CZ" sz="2800" b="1" dirty="0" smtClean="0"/>
              <a:t>RECESE</a:t>
            </a:r>
            <a:r>
              <a:rPr lang="cs-CZ" sz="2800" dirty="0" smtClean="0"/>
              <a:t> – pokles trvající déle než 6 měsíců</a:t>
            </a:r>
          </a:p>
          <a:p>
            <a:r>
              <a:rPr lang="cs-CZ" sz="2800" b="1" dirty="0" smtClean="0"/>
              <a:t>STAGNACE</a:t>
            </a:r>
            <a:r>
              <a:rPr lang="cs-CZ" sz="2800" dirty="0" smtClean="0"/>
              <a:t> – hospodářství na dně, už neklesá, ale ještě neroste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7913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ZDROJE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/>
          </a:p>
          <a:p>
            <a:r>
              <a:rPr lang="cs-CZ" dirty="0"/>
              <a:t>Byly použity prostředky operačního systému Windows a kancelářského balíku Microsoft Office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b="1" dirty="0"/>
              <a:t>Žádné</a:t>
            </a:r>
            <a:r>
              <a:rPr lang="cs-CZ" dirty="0"/>
              <a:t> externí zdroje nebyly použity</a:t>
            </a:r>
          </a:p>
          <a:p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47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72</TotalTime>
  <Words>281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VÝROBA, VÝROBNÍ FAKTORY</vt:lpstr>
      <vt:lpstr>PRÁCE</vt:lpstr>
      <vt:lpstr>PŘÍRODNÍ ZDROJE</vt:lpstr>
      <vt:lpstr>KAPITÁL</vt:lpstr>
      <vt:lpstr>HOSPODÁŘSKÝ CYKLUS</vt:lpstr>
      <vt:lpstr>HOSPODÁŘSKÝ CYKLUS - POJMY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15</cp:revision>
  <dcterms:created xsi:type="dcterms:W3CDTF">2013-10-14T20:04:37Z</dcterms:created>
  <dcterms:modified xsi:type="dcterms:W3CDTF">2013-12-13T08:53:55Z</dcterms:modified>
</cp:coreProperties>
</file>