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9ECF70D-79F4-4E22-9B13-1B2CDAA99EF4}" type="datetimeFigureOut">
              <a:rPr lang="cs-CZ" smtClean="0"/>
              <a:pPr/>
              <a:t>25. 2. 2014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642918"/>
            <a:ext cx="8352928" cy="1470025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chemeClr val="tx1"/>
                </a:solidFill>
                <a:latin typeface="Calibri" pitchFamily="34" charset="0"/>
              </a:rPr>
              <a:t>DUM - Digitální Učební Materiál</a:t>
            </a:r>
            <a:r>
              <a:rPr lang="cs-CZ" sz="3600" dirty="0">
                <a:solidFill>
                  <a:schemeClr val="tx1"/>
                </a:solidFill>
                <a:latin typeface="Calibri" pitchFamily="34" charset="0"/>
              </a:rPr>
              <a:t/>
            </a:r>
            <a:br>
              <a:rPr lang="cs-CZ" sz="3600" dirty="0">
                <a:solidFill>
                  <a:schemeClr val="tx1"/>
                </a:solidFill>
                <a:latin typeface="Calibri" pitchFamily="34" charset="0"/>
              </a:rPr>
            </a:b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492896"/>
            <a:ext cx="7215238" cy="4286256"/>
          </a:xfrm>
        </p:spPr>
        <p:txBody>
          <a:bodyPr>
            <a:normAutofit lnSpcReduction="10000"/>
          </a:bodyPr>
          <a:lstStyle/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r>
              <a:rPr lang="cs-CZ" sz="800" spc="0" dirty="0" smtClean="0">
                <a:latin typeface="Calibri" pitchFamily="34" charset="0"/>
              </a:rPr>
              <a:t>Tento </a:t>
            </a:r>
            <a:r>
              <a:rPr lang="cs-CZ" sz="800" spc="0" dirty="0">
                <a:latin typeface="Calibri" pitchFamily="34" charset="0"/>
              </a:rPr>
              <a:t>projekt je spolufinancován Evropským sociálním fondem a státním rozpočtem České republiky.</a:t>
            </a:r>
          </a:p>
          <a:p>
            <a:endParaRPr lang="cs-CZ" spc="0" dirty="0">
              <a:latin typeface="Calibri" pitchFamily="34" charset="0"/>
            </a:endParaRPr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95444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>
                <a:latin typeface="Calibri" pitchFamily="34" charset="0"/>
              </a:rPr>
              <a:t>Registrační číslo: </a:t>
            </a:r>
            <a:r>
              <a:rPr lang="cs-CZ" sz="2000" dirty="0" smtClean="0">
                <a:latin typeface="Calibri" pitchFamily="34" charset="0"/>
              </a:rPr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>
                <a:latin typeface="Calibri" pitchFamily="34" charset="0"/>
              </a:rPr>
              <a:t>Šablona:</a:t>
            </a:r>
            <a:r>
              <a:rPr lang="cs-CZ" dirty="0" smtClean="0">
                <a:latin typeface="Calibri" pitchFamily="34" charset="0"/>
              </a:rPr>
              <a:t> III/2                                                              </a:t>
            </a:r>
            <a:r>
              <a:rPr lang="cs-CZ" b="1" dirty="0" smtClean="0">
                <a:latin typeface="Calibri" pitchFamily="34" charset="0"/>
              </a:rPr>
              <a:t>Sada: </a:t>
            </a:r>
            <a:r>
              <a:rPr lang="cs-CZ" b="1" dirty="0" smtClean="0">
                <a:latin typeface="Calibri" pitchFamily="34" charset="0"/>
              </a:rPr>
              <a:t>A6_48</a:t>
            </a:r>
            <a:endParaRPr lang="cs-CZ" b="1" dirty="0" smtClean="0">
              <a:latin typeface="Calibri" pitchFamily="34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>
                <a:latin typeface="Calibri" pitchFamily="34" charset="0"/>
              </a:rPr>
              <a:t>Datum ověření ve výuce: </a:t>
            </a:r>
            <a:r>
              <a:rPr lang="cs-CZ" b="1" dirty="0" smtClean="0">
                <a:latin typeface="Calibri" pitchFamily="34" charset="0"/>
              </a:rPr>
              <a:t>27. 11. 2013                  </a:t>
            </a:r>
            <a:r>
              <a:rPr lang="cs-CZ" b="1" dirty="0" smtClean="0">
                <a:latin typeface="Calibri" pitchFamily="34" charset="0"/>
              </a:rPr>
              <a:t>Třída: 1/2T</a:t>
            </a:r>
          </a:p>
        </p:txBody>
      </p:sp>
    </p:spTree>
    <p:extLst>
      <p:ext uri="{BB962C8B-B14F-4D97-AF65-F5344CB8AC3E}">
        <p14:creationId xmlns:p14="http://schemas.microsoft.com/office/powerpoint/2010/main" val="307195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Calibri" pitchFamily="34" charset="0"/>
              </a:rPr>
              <a:t>DUM - Digitální Učební Materiál</a:t>
            </a:r>
            <a:endParaRPr lang="cs-CZ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Obor vzdělání: Truhlář</a:t>
            </a:r>
          </a:p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Předmět: Ekonomika</a:t>
            </a:r>
          </a:p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Ročník: 2.</a:t>
            </a:r>
          </a:p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Klíčová slova: </a:t>
            </a:r>
            <a:r>
              <a:rPr lang="cs-CZ" b="1" dirty="0">
                <a:latin typeface="Calibri" pitchFamily="34" charset="0"/>
              </a:rPr>
              <a:t>Z</a:t>
            </a:r>
            <a:r>
              <a:rPr lang="cs-CZ" b="1" dirty="0" smtClean="0">
                <a:latin typeface="Calibri" pitchFamily="34" charset="0"/>
              </a:rPr>
              <a:t>ákoník práce, pracovní smlouva, zkušební doba, pracovní doba</a:t>
            </a:r>
          </a:p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Jméno autora: Mgr. Anna </a:t>
            </a:r>
            <a:r>
              <a:rPr lang="cs-CZ" b="1" dirty="0" err="1" smtClean="0">
                <a:latin typeface="Calibri" pitchFamily="34" charset="0"/>
              </a:rPr>
              <a:t>Konopová</a:t>
            </a:r>
            <a:endParaRPr lang="cs-CZ" b="1" dirty="0" smtClean="0">
              <a:latin typeface="Calibri" pitchFamily="34" charset="0"/>
            </a:endParaRPr>
          </a:p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Škola:</a:t>
            </a:r>
            <a:r>
              <a:rPr lang="cs-CZ" dirty="0" smtClean="0">
                <a:latin typeface="Calibri" pitchFamily="34" charset="0"/>
              </a:rPr>
              <a:t> 	</a:t>
            </a:r>
            <a:r>
              <a:rPr lang="cs-CZ" sz="2400" b="1" dirty="0" smtClean="0">
                <a:solidFill>
                  <a:srgbClr val="002060"/>
                </a:solidFill>
                <a:latin typeface="Calibri" pitchFamily="34" charset="0"/>
              </a:rPr>
              <a:t>Střední </a:t>
            </a: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odborné učiliště, </a:t>
            </a:r>
            <a:r>
              <a:rPr lang="cs-CZ" sz="2400" b="1" dirty="0" err="1">
                <a:solidFill>
                  <a:srgbClr val="002060"/>
                </a:solidFill>
                <a:latin typeface="Calibri" pitchFamily="34" charset="0"/>
              </a:rPr>
              <a:t>Lišov</a:t>
            </a: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/>
            </a:r>
            <a:br>
              <a:rPr lang="cs-CZ" sz="2400" b="1" dirty="0">
                <a:solidFill>
                  <a:srgbClr val="002060"/>
                </a:solidFill>
                <a:latin typeface="Calibri" pitchFamily="34" charset="0"/>
              </a:rPr>
            </a:b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	</a:t>
            </a:r>
            <a:r>
              <a:rPr lang="cs-CZ" sz="2400" b="1" dirty="0" smtClean="0">
                <a:solidFill>
                  <a:srgbClr val="002060"/>
                </a:solidFill>
                <a:latin typeface="Calibri" pitchFamily="34" charset="0"/>
              </a:rPr>
              <a:t>	tř</a:t>
            </a: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		</a:t>
            </a:r>
            <a:r>
              <a:rPr lang="cs-CZ" sz="2400" b="1" dirty="0" smtClean="0">
                <a:solidFill>
                  <a:srgbClr val="002060"/>
                </a:solidFill>
                <a:latin typeface="Calibri" pitchFamily="34" charset="0"/>
              </a:rPr>
              <a:t>	373 </a:t>
            </a: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72 </a:t>
            </a:r>
            <a:r>
              <a:rPr lang="cs-CZ" sz="2400" b="1" dirty="0" err="1">
                <a:solidFill>
                  <a:srgbClr val="002060"/>
                </a:solidFill>
                <a:latin typeface="Calibri" pitchFamily="34" charset="0"/>
              </a:rPr>
              <a:t>Lišov</a:t>
            </a:r>
            <a:endParaRPr lang="cs-CZ" sz="2400" b="1" dirty="0">
              <a:solidFill>
                <a:srgbClr val="002060"/>
              </a:solidFill>
              <a:latin typeface="Calibri" pitchFamily="34" charset="0"/>
            </a:endParaRPr>
          </a:p>
          <a:p>
            <a:pPr>
              <a:buNone/>
            </a:pP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		</a:t>
            </a:r>
            <a:r>
              <a:rPr lang="cs-CZ" sz="2400" b="1" dirty="0" smtClean="0">
                <a:solidFill>
                  <a:srgbClr val="002060"/>
                </a:solidFill>
                <a:latin typeface="Calibri" pitchFamily="34" charset="0"/>
              </a:rPr>
              <a:t>	IČO</a:t>
            </a: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: 75050111	REDIZO: 651023599</a:t>
            </a:r>
          </a:p>
          <a:p>
            <a:pPr>
              <a:buNone/>
            </a:pPr>
            <a:endParaRPr lang="cs-CZ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57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107504" y="2708920"/>
            <a:ext cx="8856984" cy="3816424"/>
          </a:xfrm>
        </p:spPr>
        <p:txBody>
          <a:bodyPr>
            <a:normAutofit lnSpcReduction="10000"/>
          </a:bodyPr>
          <a:lstStyle/>
          <a:p>
            <a:pPr lvl="0" algn="l"/>
            <a:r>
              <a:rPr lang="cs-CZ" sz="2400" dirty="0" smtClean="0">
                <a:solidFill>
                  <a:schemeClr val="tx1"/>
                </a:solidFill>
              </a:rPr>
              <a:t>Plní úkoly v oblastech:</a:t>
            </a:r>
          </a:p>
          <a:p>
            <a:pPr marL="571500" lvl="0" indent="-571500" algn="l">
              <a:buFont typeface="+mj-lt"/>
              <a:buAutoNum type="romanUcPeriod"/>
            </a:pPr>
            <a:r>
              <a:rPr lang="cs-CZ" sz="2600" cap="none" dirty="0" smtClean="0">
                <a:solidFill>
                  <a:schemeClr val="tx1"/>
                </a:solidFill>
              </a:rPr>
              <a:t>Zaměstnanosti</a:t>
            </a:r>
          </a:p>
          <a:p>
            <a:pPr marL="571500" lvl="0" indent="-571500" algn="l">
              <a:buFont typeface="+mj-lt"/>
              <a:buAutoNum type="romanUcPeriod"/>
            </a:pPr>
            <a:r>
              <a:rPr lang="cs-CZ" sz="2600" cap="none" dirty="0" smtClean="0">
                <a:solidFill>
                  <a:schemeClr val="tx1"/>
                </a:solidFill>
              </a:rPr>
              <a:t>Ochrany zaměstnanců</a:t>
            </a:r>
          </a:p>
          <a:p>
            <a:pPr marL="571500" lvl="0" indent="-571500" algn="l">
              <a:buFont typeface="+mj-lt"/>
              <a:buAutoNum type="romanUcPeriod"/>
            </a:pPr>
            <a:r>
              <a:rPr lang="cs-CZ" sz="2600" cap="none" dirty="0" smtClean="0">
                <a:solidFill>
                  <a:schemeClr val="tx1"/>
                </a:solidFill>
              </a:rPr>
              <a:t>Státní sociální podpory</a:t>
            </a:r>
          </a:p>
          <a:p>
            <a:pPr marL="342900" lvl="0" indent="-342900" algn="l">
              <a:buFontTx/>
              <a:buChar char="-"/>
            </a:pPr>
            <a:endParaRPr lang="cs-CZ" sz="2400" dirty="0" smtClean="0">
              <a:solidFill>
                <a:schemeClr val="tx1"/>
              </a:solidFill>
            </a:endParaRPr>
          </a:p>
          <a:p>
            <a:pPr marL="342900" lvl="0" indent="-342900" algn="l">
              <a:buFont typeface="Wingdings" panose="05000000000000000000" pitchFamily="2" charset="2"/>
              <a:buChar char="Ø"/>
            </a:pPr>
            <a:r>
              <a:rPr lang="cs-CZ" sz="2400" cap="none" dirty="0" smtClean="0">
                <a:solidFill>
                  <a:schemeClr val="tx1"/>
                </a:solidFill>
              </a:rPr>
              <a:t>Výběr školy,  možnosti studia, přehledy škol</a:t>
            </a:r>
          </a:p>
          <a:p>
            <a:pPr marL="285750" lvl="0" indent="-285750" algn="l">
              <a:buFont typeface="Wingdings" panose="05000000000000000000" pitchFamily="2" charset="2"/>
              <a:buChar char="Ø"/>
            </a:pPr>
            <a:r>
              <a:rPr lang="cs-CZ" sz="2400" cap="none" dirty="0" smtClean="0">
                <a:solidFill>
                  <a:schemeClr val="tx1"/>
                </a:solidFill>
              </a:rPr>
              <a:t>Rekvalifikační kurzy  </a:t>
            </a:r>
          </a:p>
          <a:p>
            <a:pPr marL="285750" lvl="0" indent="-285750" algn="l">
              <a:buFont typeface="Wingdings" panose="05000000000000000000" pitchFamily="2" charset="2"/>
              <a:buChar char="Ø"/>
            </a:pPr>
            <a:r>
              <a:rPr lang="cs-CZ" sz="2400" cap="none" dirty="0">
                <a:solidFill>
                  <a:schemeClr val="tx1"/>
                </a:solidFill>
              </a:rPr>
              <a:t>R</a:t>
            </a:r>
            <a:r>
              <a:rPr lang="cs-CZ" sz="2400" cap="none" dirty="0" smtClean="0">
                <a:solidFill>
                  <a:schemeClr val="tx1"/>
                </a:solidFill>
              </a:rPr>
              <a:t>ekvalifikace=změna kvalifikace,</a:t>
            </a:r>
          </a:p>
          <a:p>
            <a:pPr lvl="0" algn="l"/>
            <a:r>
              <a:rPr lang="cs-CZ" sz="2400" cap="none" dirty="0" smtClean="0">
                <a:solidFill>
                  <a:schemeClr val="tx1"/>
                </a:solidFill>
              </a:rPr>
              <a:t>   Netýká se  řidičského průkazu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535832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rgbClr val="C00000"/>
                </a:solidFill>
              </a:rPr>
              <a:t>ÚŘAD PRÁCE 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069" y="260648"/>
            <a:ext cx="2780914" cy="2082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0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SLUŽBY ÚŘADU PRÁCE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772816"/>
            <a:ext cx="8503920" cy="4326232"/>
          </a:xfrm>
        </p:spPr>
        <p:txBody>
          <a:bodyPr/>
          <a:lstStyle/>
          <a:p>
            <a:pPr lvl="0"/>
            <a:r>
              <a:rPr lang="cs-CZ" b="1" dirty="0"/>
              <a:t>NABÍDKY ZAMĚSTNÁNÍ </a:t>
            </a:r>
            <a:r>
              <a:rPr lang="cs-CZ" dirty="0"/>
              <a:t>– uchazeč a žadatel</a:t>
            </a:r>
          </a:p>
          <a:p>
            <a:pPr lvl="0"/>
            <a:r>
              <a:rPr lang="cs-CZ" b="1" dirty="0"/>
              <a:t>PRÁVNÍ RADY V PRACOVNĚ PRÁVNÍCH PROBLÉMECH</a:t>
            </a:r>
          </a:p>
          <a:p>
            <a:pPr lvl="0"/>
            <a:r>
              <a:rPr lang="cs-CZ" b="1" dirty="0"/>
              <a:t>EURES PORADCE </a:t>
            </a:r>
            <a:r>
              <a:rPr lang="cs-CZ" dirty="0"/>
              <a:t>– možnost zaměstnání v cizině</a:t>
            </a:r>
          </a:p>
          <a:p>
            <a:pPr lvl="0"/>
            <a:r>
              <a:rPr lang="cs-CZ" b="1" dirty="0"/>
              <a:t>HRAZENÍ ZDRAVOTNÍHO POJIŠTĚNÍ ZA NEZAMĚSTNANÉ</a:t>
            </a:r>
          </a:p>
          <a:p>
            <a:pPr lvl="0"/>
            <a:r>
              <a:rPr lang="cs-CZ" b="1" dirty="0"/>
              <a:t>VÝPLATA DÁVEK HMOTNÉHO ZABEZPEČENÍ V NEZAMĚSTNANOSTI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6925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VOLNÁ MÍSTA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 smtClean="0"/>
              <a:t>INZERÁTY</a:t>
            </a:r>
            <a:r>
              <a:rPr lang="cs-CZ" dirty="0" smtClean="0"/>
              <a:t> -  v novinách, časopisech, dopravních prostředcích, na provozovnách…….</a:t>
            </a:r>
            <a:endParaRPr lang="cs-CZ" sz="1600" dirty="0" smtClean="0"/>
          </a:p>
          <a:p>
            <a:pPr>
              <a:buNone/>
            </a:pPr>
            <a:endParaRPr lang="cs-CZ" sz="1100" dirty="0" smtClean="0"/>
          </a:p>
          <a:p>
            <a:r>
              <a:rPr lang="cs-CZ" b="1" dirty="0" smtClean="0"/>
              <a:t>KONTAKTY</a:t>
            </a:r>
            <a:r>
              <a:rPr lang="cs-CZ" dirty="0" smtClean="0"/>
              <a:t> – rodičů, známých, kamarádů</a:t>
            </a:r>
          </a:p>
          <a:p>
            <a:endParaRPr lang="cs-CZ" sz="1100" dirty="0" smtClean="0"/>
          </a:p>
          <a:p>
            <a:r>
              <a:rPr lang="cs-CZ" b="1" dirty="0" smtClean="0"/>
              <a:t>ÚŘAD PRÁCE </a:t>
            </a:r>
            <a:r>
              <a:rPr lang="cs-CZ" dirty="0" smtClean="0"/>
              <a:t>– nabídka volných míst, informační</a:t>
            </a:r>
          </a:p>
          <a:p>
            <a:r>
              <a:rPr lang="cs-CZ" dirty="0" smtClean="0"/>
              <a:t> tabule, zasílání informací na telefon, mail……</a:t>
            </a:r>
          </a:p>
          <a:p>
            <a:endParaRPr lang="cs-CZ" sz="1100" dirty="0" smtClean="0"/>
          </a:p>
          <a:p>
            <a:r>
              <a:rPr lang="cs-CZ" b="1" dirty="0" smtClean="0"/>
              <a:t>INTERNET</a:t>
            </a:r>
            <a:r>
              <a:rPr lang="cs-CZ" dirty="0" smtClean="0"/>
              <a:t> – www. </a:t>
            </a:r>
            <a:r>
              <a:rPr lang="cs-CZ" dirty="0" err="1" smtClean="0"/>
              <a:t>prace.cz</a:t>
            </a:r>
            <a:r>
              <a:rPr lang="cs-CZ" dirty="0" smtClean="0"/>
              <a:t>, </a:t>
            </a:r>
            <a:r>
              <a:rPr lang="cs-CZ" dirty="0" err="1" smtClean="0"/>
              <a:t>job.cz</a:t>
            </a:r>
            <a:r>
              <a:rPr lang="cs-CZ" dirty="0" smtClean="0"/>
              <a:t>, ……</a:t>
            </a:r>
          </a:p>
          <a:p>
            <a:endParaRPr lang="cs-CZ" sz="1100" dirty="0" smtClean="0"/>
          </a:p>
          <a:p>
            <a:r>
              <a:rPr lang="cs-CZ" b="1" dirty="0" smtClean="0"/>
              <a:t>WEBOVÉ STRÁNKY FIREM </a:t>
            </a:r>
            <a:r>
              <a:rPr lang="cs-CZ" dirty="0" smtClean="0"/>
              <a:t>nabídka volných míst</a:t>
            </a:r>
          </a:p>
          <a:p>
            <a:r>
              <a:rPr lang="cs-CZ" sz="3000" b="1" dirty="0" smtClean="0"/>
              <a:t>PRACOVNÍ AGENTURY</a:t>
            </a:r>
            <a:endParaRPr lang="cs-CZ" sz="3000" b="1" dirty="0"/>
          </a:p>
        </p:txBody>
      </p:sp>
    </p:spTree>
    <p:extLst>
      <p:ext uri="{BB962C8B-B14F-4D97-AF65-F5344CB8AC3E}">
        <p14:creationId xmlns:p14="http://schemas.microsoft.com/office/powerpoint/2010/main" val="275419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CO PŘEDLOŽÍM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916832"/>
            <a:ext cx="8503920" cy="4182216"/>
          </a:xfrm>
        </p:spPr>
        <p:txBody>
          <a:bodyPr/>
          <a:lstStyle/>
          <a:p>
            <a:r>
              <a:rPr lang="cs-CZ" dirty="0" smtClean="0"/>
              <a:t>Občanský průkaz</a:t>
            </a:r>
          </a:p>
          <a:p>
            <a:r>
              <a:rPr lang="cs-CZ" dirty="0" smtClean="0"/>
              <a:t>Doklad o vzdělání</a:t>
            </a:r>
          </a:p>
          <a:p>
            <a:r>
              <a:rPr lang="cs-CZ" dirty="0" smtClean="0"/>
              <a:t>Případně strukturovaný životopis</a:t>
            </a:r>
          </a:p>
          <a:p>
            <a:r>
              <a:rPr lang="cs-CZ" dirty="0" smtClean="0"/>
              <a:t>Výpis z trestního rejstříku </a:t>
            </a:r>
          </a:p>
          <a:p>
            <a:r>
              <a:rPr lang="cs-CZ" dirty="0" smtClean="0"/>
              <a:t>Popř. doklad o praxi</a:t>
            </a:r>
          </a:p>
          <a:p>
            <a:r>
              <a:rPr lang="cs-CZ" dirty="0" smtClean="0"/>
              <a:t>Zápočtový list – pokud přecházím z jiného zaměstnání</a:t>
            </a:r>
          </a:p>
        </p:txBody>
      </p:sp>
    </p:spTree>
    <p:extLst>
      <p:ext uri="{BB962C8B-B14F-4D97-AF65-F5344CB8AC3E}">
        <p14:creationId xmlns:p14="http://schemas.microsoft.com/office/powerpoint/2010/main" val="44982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STRUKTUROVANÝ ŽIVOTOPIS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700808"/>
            <a:ext cx="8503920" cy="4398240"/>
          </a:xfrm>
        </p:spPr>
        <p:txBody>
          <a:bodyPr/>
          <a:lstStyle/>
          <a:p>
            <a:pPr algn="ctr"/>
            <a:r>
              <a:rPr lang="cs-CZ" b="1" dirty="0" smtClean="0"/>
              <a:t>Odděluje údaje: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>
                <a:solidFill>
                  <a:srgbClr val="C00000"/>
                </a:solidFill>
              </a:rPr>
              <a:t>Osobní</a:t>
            </a:r>
            <a:r>
              <a:rPr lang="cs-CZ" dirty="0" smtClean="0"/>
              <a:t> – jméno, příjmení, datum narození, adresa,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kontakt – telefon, mailová adresa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>
                <a:solidFill>
                  <a:srgbClr val="C00000"/>
                </a:solidFill>
              </a:rPr>
              <a:t>Vzdělání</a:t>
            </a:r>
            <a:r>
              <a:rPr lang="cs-CZ" dirty="0" smtClean="0"/>
              <a:t>  – jako první se píše nejvyšší dosažené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kdy, kde a co jsem studoval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>
                <a:solidFill>
                  <a:srgbClr val="C00000"/>
                </a:solidFill>
              </a:rPr>
              <a:t>Praxe </a:t>
            </a:r>
            <a:r>
              <a:rPr lang="cs-CZ" dirty="0" smtClean="0"/>
              <a:t>– průběh zaměstnání, na prvním řádku se píše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poslední zaměstnání, kdy, kde a pozice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absolventi píší školní praxi, popř. brigády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065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C00000"/>
                </a:solidFill>
              </a:rPr>
              <a:t>STRUKTUROVANÝ ŽIVOTOPIS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cs-CZ" dirty="0" smtClean="0">
                <a:solidFill>
                  <a:srgbClr val="C00000"/>
                </a:solidFill>
              </a:rPr>
              <a:t>Další schopnosti a dovednosti –</a:t>
            </a:r>
            <a:r>
              <a:rPr lang="cs-CZ" dirty="0" smtClean="0"/>
              <a:t> např. řidičský průkaz, znalost cizích jazyků – úroveň, počítačové znalosti apod.</a:t>
            </a:r>
          </a:p>
          <a:p>
            <a:pPr>
              <a:buFont typeface="Wingdings" panose="05000000000000000000" pitchFamily="2" charset="2"/>
              <a:buChar char="q"/>
            </a:pPr>
            <a:endParaRPr lang="cs-CZ" dirty="0" smtClean="0"/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dirty="0" smtClean="0">
                <a:solidFill>
                  <a:srgbClr val="C00000"/>
                </a:solidFill>
              </a:rPr>
              <a:t>   </a:t>
            </a:r>
            <a:r>
              <a:rPr lang="cs-CZ" dirty="0" smtClean="0"/>
              <a:t>ŽIVOTOPIS MUSÍ BÝT: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Pravdivý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Přehledný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Vlastnoručně podepsaný, datovaný</a:t>
            </a:r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VZORY STRUKTUROVANÝCH ŽIVOTOPISŮ NAJDEME NA INTERNETU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01792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PŘIJÍMACÍ POHOVOR - ZÁSADY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2143116"/>
            <a:ext cx="8503920" cy="3955932"/>
          </a:xfrm>
        </p:spPr>
        <p:txBody>
          <a:bodyPr/>
          <a:lstStyle/>
          <a:p>
            <a:r>
              <a:rPr lang="cs-CZ" dirty="0" smtClean="0"/>
              <a:t>Přijít včas !!!! </a:t>
            </a:r>
          </a:p>
          <a:p>
            <a:r>
              <a:rPr lang="cs-CZ" dirty="0" smtClean="0"/>
              <a:t>Vhodně se chovat, pozdravit, poděkovat…..</a:t>
            </a:r>
          </a:p>
          <a:p>
            <a:r>
              <a:rPr lang="cs-CZ" dirty="0" smtClean="0"/>
              <a:t>Být vhodně oblečen a upraven</a:t>
            </a:r>
          </a:p>
          <a:p>
            <a:r>
              <a:rPr lang="cs-CZ" dirty="0" smtClean="0"/>
              <a:t>Mít s sebou doklady – OP, výuční list ….</a:t>
            </a:r>
          </a:p>
          <a:p>
            <a:r>
              <a:rPr lang="cs-CZ" dirty="0" smtClean="0"/>
              <a:t>Zjistit si něco o firmě, ve které bych chtěl pracovat</a:t>
            </a:r>
          </a:p>
          <a:p>
            <a:r>
              <a:rPr lang="cs-CZ" dirty="0" smtClean="0"/>
              <a:t>Umět se prezentovat, říct něco o sobě, co mohu nabídnout – spolehlivost, pracovitost….</a:t>
            </a:r>
          </a:p>
          <a:p>
            <a:r>
              <a:rPr lang="cs-CZ" dirty="0" smtClean="0"/>
              <a:t>Nebát se zeptat, pokud něčemu nerozumím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1352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NA CO SE ZEPTAT?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Kde</a:t>
            </a:r>
            <a:r>
              <a:rPr lang="cs-CZ" dirty="0" smtClean="0"/>
              <a:t> bude pracovat, místo, jak velký kolektiv….</a:t>
            </a:r>
          </a:p>
          <a:p>
            <a:r>
              <a:rPr lang="cs-CZ" dirty="0" smtClean="0"/>
              <a:t>Jaká je </a:t>
            </a:r>
            <a:r>
              <a:rPr lang="cs-CZ" b="1" dirty="0" smtClean="0"/>
              <a:t>pracovní doba</a:t>
            </a:r>
            <a:r>
              <a:rPr lang="cs-CZ" dirty="0" smtClean="0"/>
              <a:t>, směny, víkendy, turnusy</a:t>
            </a:r>
          </a:p>
          <a:p>
            <a:r>
              <a:rPr lang="cs-CZ" dirty="0" smtClean="0"/>
              <a:t>Co se ode mě očekává</a:t>
            </a:r>
          </a:p>
          <a:p>
            <a:r>
              <a:rPr lang="cs-CZ" dirty="0" smtClean="0"/>
              <a:t>Kdy mohu </a:t>
            </a:r>
            <a:r>
              <a:rPr lang="cs-CZ" b="1" dirty="0" smtClean="0"/>
              <a:t>nastoupit</a:t>
            </a:r>
          </a:p>
          <a:p>
            <a:endParaRPr lang="cs-CZ" dirty="0" smtClean="0"/>
          </a:p>
          <a:p>
            <a:r>
              <a:rPr lang="cs-CZ" b="1" dirty="0" smtClean="0"/>
              <a:t>MÁM SE PTÁT NA PLAT ?</a:t>
            </a:r>
          </a:p>
          <a:p>
            <a:r>
              <a:rPr lang="cs-CZ" dirty="0" smtClean="0"/>
              <a:t>Ano, ale neměla by to být první otázka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814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636912"/>
            <a:ext cx="8496944" cy="4104456"/>
          </a:xfrm>
        </p:spPr>
        <p:txBody>
          <a:bodyPr>
            <a:normAutofit lnSpcReduction="10000"/>
          </a:bodyPr>
          <a:lstStyle/>
          <a:p>
            <a:pPr algn="l"/>
            <a:r>
              <a:rPr lang="cs-CZ" sz="2800" cap="none" dirty="0" smtClean="0">
                <a:solidFill>
                  <a:srgbClr val="002060"/>
                </a:solidFill>
              </a:rPr>
              <a:t>Upravuje </a:t>
            </a:r>
            <a:r>
              <a:rPr lang="cs-CZ" sz="2800" u="sng" cap="none" dirty="0" smtClean="0">
                <a:solidFill>
                  <a:srgbClr val="002060"/>
                </a:solidFill>
              </a:rPr>
              <a:t>Zákoník práce</a:t>
            </a:r>
          </a:p>
          <a:p>
            <a:pPr algn="l"/>
            <a:endParaRPr lang="cs-CZ" sz="2800" u="sng" cap="none" dirty="0" smtClean="0">
              <a:solidFill>
                <a:srgbClr val="002060"/>
              </a:solidFill>
            </a:endParaRPr>
          </a:p>
          <a:p>
            <a:pPr algn="l"/>
            <a:r>
              <a:rPr lang="cs-CZ" sz="2800" cap="none" dirty="0" smtClean="0">
                <a:solidFill>
                  <a:srgbClr val="002060"/>
                </a:solidFill>
              </a:rPr>
              <a:t>Pracovní poměr může vzniknout:</a:t>
            </a:r>
          </a:p>
          <a:p>
            <a:pPr algn="l"/>
            <a:r>
              <a:rPr lang="cs-CZ" sz="2800" cap="none" dirty="0" smtClean="0">
                <a:solidFill>
                  <a:srgbClr val="002060"/>
                </a:solidFill>
              </a:rPr>
              <a:t>-podepsáním pracovní smlouvy</a:t>
            </a:r>
          </a:p>
          <a:p>
            <a:pPr algn="l"/>
            <a:r>
              <a:rPr lang="cs-CZ" sz="2800" cap="none" dirty="0" smtClean="0">
                <a:solidFill>
                  <a:srgbClr val="002060"/>
                </a:solidFill>
              </a:rPr>
              <a:t>-volbou, jmenováním</a:t>
            </a:r>
          </a:p>
          <a:p>
            <a:pPr algn="l"/>
            <a:r>
              <a:rPr lang="cs-CZ" sz="2800" cap="none" dirty="0" smtClean="0">
                <a:solidFill>
                  <a:srgbClr val="002060"/>
                </a:solidFill>
              </a:rPr>
              <a:t>-podepsáním dohody o provedení práce</a:t>
            </a:r>
          </a:p>
          <a:p>
            <a:pPr algn="l"/>
            <a:r>
              <a:rPr lang="cs-CZ" sz="2800" cap="none" dirty="0" smtClean="0">
                <a:solidFill>
                  <a:srgbClr val="002060"/>
                </a:solidFill>
              </a:rPr>
              <a:t>-podepsáním dohody o pracovní činnosti</a:t>
            </a:r>
            <a:endParaRPr lang="cs-CZ" sz="2800" cap="none" dirty="0">
              <a:solidFill>
                <a:srgbClr val="00206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391816"/>
          </a:xfrm>
        </p:spPr>
        <p:txBody>
          <a:bodyPr/>
          <a:lstStyle/>
          <a:p>
            <a:r>
              <a:rPr lang="cs-CZ" b="1" dirty="0" smtClean="0"/>
              <a:t>PRACOVNĚ PRÁVNÍ VZTAHY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88187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PRACOVNÍ SMLOUVA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Je nejčastějším způsobem uzavření pracovního poměru. Podepisujeme ve 2 stejnopisech před nebo </a:t>
            </a:r>
          </a:p>
          <a:p>
            <a:pPr marL="0" indent="0">
              <a:buNone/>
            </a:pPr>
            <a:r>
              <a:rPr lang="cs-CZ" dirty="0" smtClean="0"/>
              <a:t>v den nástupu do práce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</a:t>
            </a:r>
            <a:r>
              <a:rPr lang="cs-CZ" b="1" dirty="0" smtClean="0"/>
              <a:t>MUSÍ OBSAHOVAT:</a:t>
            </a:r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Druh vykonávané práce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Místo výkonu práce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Den nástupu do práce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189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PRACOVNÍ SMLOUVA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Může být uzavřena na dobu určitou nebo na dobu neurčitou.</a:t>
            </a:r>
          </a:p>
          <a:p>
            <a:pPr marL="0" indent="0">
              <a:buNone/>
            </a:pPr>
            <a:r>
              <a:rPr lang="cs-CZ" b="1" dirty="0" smtClean="0"/>
              <a:t>Na dobu určitou:</a:t>
            </a:r>
            <a:endParaRPr lang="cs-CZ" b="1" dirty="0"/>
          </a:p>
          <a:p>
            <a:r>
              <a:rPr lang="cs-CZ" dirty="0"/>
              <a:t>-do určitého data</a:t>
            </a:r>
          </a:p>
          <a:p>
            <a:r>
              <a:rPr lang="cs-CZ" dirty="0"/>
              <a:t>-po dobu nepřítomnosti určitého člověka</a:t>
            </a:r>
          </a:p>
          <a:p>
            <a:r>
              <a:rPr lang="cs-CZ" dirty="0"/>
              <a:t>-po dobu trvání sezónní práce</a:t>
            </a:r>
          </a:p>
          <a:p>
            <a:r>
              <a:rPr lang="cs-CZ" dirty="0"/>
              <a:t>-může být podepsána smlouva </a:t>
            </a:r>
            <a:r>
              <a:rPr lang="cs-CZ" dirty="0" smtClean="0"/>
              <a:t>opakovaně </a:t>
            </a:r>
            <a:endParaRPr lang="cs-CZ" dirty="0"/>
          </a:p>
          <a:p>
            <a:r>
              <a:rPr lang="cs-CZ" dirty="0"/>
              <a:t>-nevzniká nárok na odstupné</a:t>
            </a:r>
          </a:p>
          <a:p>
            <a:r>
              <a:rPr lang="cs-CZ" dirty="0"/>
              <a:t>-vzniká nárok na dovolenou, může být čerpána až po skončení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7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PRACOVNÍ SMLOUVA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Dále může obsahovat: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Z</a:t>
            </a:r>
            <a:r>
              <a:rPr lang="cs-CZ" dirty="0" smtClean="0"/>
              <a:t>kušební dobu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Ú</a:t>
            </a:r>
            <a:r>
              <a:rPr lang="cs-CZ" dirty="0" smtClean="0"/>
              <a:t>daje o pracovní době a jejím rozvržení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Údaje o mzdě, datu a formě vyplácení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Údaje o délce popř. způsobu čerpání dovolené, např. celozávodní dovolená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Mzdový výměr zpravidla nebývá součástí pracovní smlouvy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609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ZKUŠEBNÍ DOBA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643050"/>
            <a:ext cx="8503920" cy="4845782"/>
          </a:xfrm>
        </p:spPr>
        <p:txBody>
          <a:bodyPr/>
          <a:lstStyle/>
          <a:p>
            <a:r>
              <a:rPr lang="cs-CZ" sz="2800" dirty="0" smtClean="0"/>
              <a:t>Musí být sjednána písemně</a:t>
            </a:r>
          </a:p>
          <a:p>
            <a:r>
              <a:rPr lang="cs-CZ" sz="2800" dirty="0" smtClean="0"/>
              <a:t>Maximální délka 3 měsíce</a:t>
            </a:r>
          </a:p>
          <a:p>
            <a:r>
              <a:rPr lang="cs-CZ" sz="2800" dirty="0" smtClean="0"/>
              <a:t>Nelze dohodnout se zpětnou platností</a:t>
            </a:r>
          </a:p>
          <a:p>
            <a:r>
              <a:rPr lang="cs-CZ" sz="2800" dirty="0" smtClean="0"/>
              <a:t>Vzájemné poznání mezi zaměstnancem a zaměstnavatelem – zvládá práci, přijme ho pracovní kolektiv, vyhovuje spojení……</a:t>
            </a:r>
          </a:p>
          <a:p>
            <a:r>
              <a:rPr lang="cs-CZ" sz="2800" dirty="0" smtClean="0"/>
              <a:t>Nelze prodlužovat</a:t>
            </a:r>
          </a:p>
          <a:p>
            <a:r>
              <a:rPr lang="cs-CZ" sz="2800" b="1" dirty="0" smtClean="0"/>
              <a:t>Pracovní poměr může být ukončen oboustranně a kdykoliv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433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PRACOVNÍ DOBA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40 hodin týdně</a:t>
            </a:r>
          </a:p>
          <a:p>
            <a:r>
              <a:rPr lang="cs-CZ" dirty="0" smtClean="0"/>
              <a:t>Ve směnných provozech 38,75 popř. 37,5 hod týdně</a:t>
            </a:r>
          </a:p>
          <a:p>
            <a:r>
              <a:rPr lang="cs-CZ" dirty="0" smtClean="0"/>
              <a:t>Mladší </a:t>
            </a:r>
            <a:r>
              <a:rPr lang="cs-CZ" smtClean="0"/>
              <a:t>16 let -  </a:t>
            </a:r>
            <a:r>
              <a:rPr lang="cs-CZ" dirty="0" smtClean="0"/>
              <a:t>30 hodin týdně/ max. 6 hodin denně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Přestávka v práci</a:t>
            </a:r>
          </a:p>
          <a:p>
            <a:pPr marL="0" indent="0">
              <a:buNone/>
            </a:pPr>
            <a:r>
              <a:rPr lang="cs-CZ" dirty="0" smtClean="0"/>
              <a:t>Nejdéle po 6 hodinách – 30 minut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Nárok na dovolenou</a:t>
            </a:r>
          </a:p>
          <a:p>
            <a:pPr marL="0" indent="0">
              <a:buNone/>
            </a:pPr>
            <a:r>
              <a:rPr lang="cs-CZ" dirty="0" smtClean="0"/>
              <a:t>20 pracovních dnů nárok ze zákona, zaměstnavatel může přidat dalších 5 pracovních dnů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359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ZDROJE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pPr marL="0" lvl="0" indent="0">
              <a:buNone/>
            </a:pPr>
            <a:r>
              <a:rPr lang="cs-CZ" dirty="0"/>
              <a:t>E</a:t>
            </a:r>
            <a:r>
              <a:rPr lang="cs-CZ" dirty="0" smtClean="0"/>
              <a:t>xterní zdroje:</a:t>
            </a:r>
          </a:p>
          <a:p>
            <a:pPr marL="0" lvl="0" indent="0">
              <a:buNone/>
            </a:pPr>
            <a:r>
              <a:rPr lang="cs-CZ" dirty="0"/>
              <a:t>https://www.google.cz/search?q=obr%C3%A1zky&amp;source=lnms&amp;tbm=isch&amp;sa=X&amp;ei=HpYMU8_SIMiY4wSoqIDACg&amp;ved=0CAcQ_AUoAQ&amp;biw=1352&amp;bih=609#q=%C3%BA%C5%99ad+pr%C3%A1ce+logo&amp;tbm=isch&amp;facrc=_&amp;imgrc=Kkbfb3npkqMfYM%253A%3BLPoHfZC2PLaGhM%3Bhttp%253A%252F%252Fportal.mpsv.cz%252Fsz%252Fdownload%252Flogo%252Fup_logo_zakladni_rgb.jpg%3Bhttp%253A%252F%252Fportal.mpsv.cz%252Fsz%252Fdownload%252Flogo%3B1059%3B793 </a:t>
            </a:r>
            <a:endParaRPr lang="cs-CZ" dirty="0" smtClean="0"/>
          </a:p>
          <a:p>
            <a:pPr marL="0" lvl="0" indent="0"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68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103</TotalTime>
  <Words>689</Words>
  <Application>Microsoft Office PowerPoint</Application>
  <PresentationFormat>Předvádění na obrazovce (4:3)</PresentationFormat>
  <Paragraphs>169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3" baseType="lpstr">
      <vt:lpstr>Arial</vt:lpstr>
      <vt:lpstr>Calibri</vt:lpstr>
      <vt:lpstr>Georgia</vt:lpstr>
      <vt:lpstr>Wingdings</vt:lpstr>
      <vt:lpstr>Wingdings 2</vt:lpstr>
      <vt:lpstr>Administrativní</vt:lpstr>
      <vt:lpstr>DUM - Digitální Učební Materiál </vt:lpstr>
      <vt:lpstr>DUM - Digitální Učební Materiál</vt:lpstr>
      <vt:lpstr>ÚŘAD PRÁCE </vt:lpstr>
      <vt:lpstr>SLUŽBY ÚŘADU PRÁCE</vt:lpstr>
      <vt:lpstr>VOLNÁ MÍSTA</vt:lpstr>
      <vt:lpstr>CO PŘEDLOŽÍM</vt:lpstr>
      <vt:lpstr>STRUKTUROVANÝ ŽIVOTOPIS</vt:lpstr>
      <vt:lpstr>STRUKTUROVANÝ ŽIVOTOPIS</vt:lpstr>
      <vt:lpstr>PŘIJÍMACÍ POHOVOR - ZÁSADY</vt:lpstr>
      <vt:lpstr>NA CO SE ZEPTAT?</vt:lpstr>
      <vt:lpstr>PRACOVNĚ PRÁVNÍ VZTAHY</vt:lpstr>
      <vt:lpstr>PRACOVNÍ SMLOUVA</vt:lpstr>
      <vt:lpstr>PRACOVNÍ SMLOUVA</vt:lpstr>
      <vt:lpstr>PRACOVNÍ SMLOUVA</vt:lpstr>
      <vt:lpstr>ZKUŠEBNÍ DOBA</vt:lpstr>
      <vt:lpstr>PRACOVNÍ DOBA</vt:lpstr>
      <vt:lpstr>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BANKY</dc:title>
  <dc:creator>user</dc:creator>
  <cp:lastModifiedBy>3</cp:lastModifiedBy>
  <cp:revision>18</cp:revision>
  <dcterms:created xsi:type="dcterms:W3CDTF">2013-10-14T20:04:37Z</dcterms:created>
  <dcterms:modified xsi:type="dcterms:W3CDTF">2014-02-25T22:18:10Z</dcterms:modified>
</cp:coreProperties>
</file>