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8"/>
  </p:notesMasterIdLst>
  <p:sldIdLst>
    <p:sldId id="256" r:id="rId3"/>
    <p:sldId id="295" r:id="rId4"/>
    <p:sldId id="296" r:id="rId5"/>
    <p:sldId id="297" r:id="rId6"/>
    <p:sldId id="302" r:id="rId7"/>
    <p:sldId id="301" r:id="rId8"/>
    <p:sldId id="303" r:id="rId9"/>
    <p:sldId id="298" r:id="rId10"/>
    <p:sldId id="299" r:id="rId11"/>
    <p:sldId id="304" r:id="rId12"/>
    <p:sldId id="300" r:id="rId13"/>
    <p:sldId id="305" r:id="rId14"/>
    <p:sldId id="306" r:id="rId15"/>
    <p:sldId id="271" r:id="rId16"/>
    <p:sldId id="270" r:id="rId1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2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5" Type="http://schemas.openxmlformats.org/officeDocument/2006/relationships/hyperlink" Target="http://www.ecoservice.cz/tepelna-technika/vyroba-pary/parni-kotle/parni-kotel-ng/c/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270323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Parní kotle, princip činnosti, základní rozdělení, popis jednotlivých druhů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Parní kotel, generátor, ohřívák, plamenec, žárotrubný, strmotrubný, průtočný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3.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VY_32_INOVACE_21_423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Parní 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generátory 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– 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kotle 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Parní generátory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jsou zařízení k výrobě vodní páry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Princip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činnosti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						 teplo               		 teplo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Zaoblený obdélník 1"/>
          <p:cNvSpPr/>
          <p:nvPr/>
        </p:nvSpPr>
        <p:spPr bwMode="auto">
          <a:xfrm>
            <a:off x="1661976" y="2648576"/>
            <a:ext cx="1390787" cy="2220584"/>
          </a:xfrm>
          <a:prstGeom prst="roundRect">
            <a:avLst/>
          </a:prstGeom>
          <a:solidFill>
            <a:srgbClr val="FFFF00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b="1" dirty="0" smtClean="0">
                <a:solidFill>
                  <a:schemeClr val="tx1"/>
                </a:solidFill>
                <a:ea typeface="Microsoft YaHei" charset="-122"/>
              </a:rPr>
              <a:t>ohřívák 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– 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ohřev na bod varu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Microsoft YaHei" charset="-122"/>
            </a:endParaRPr>
          </a:p>
        </p:txBody>
      </p:sp>
      <p:sp>
        <p:nvSpPr>
          <p:cNvPr id="3" name="Zaoblený obdélník 2"/>
          <p:cNvSpPr/>
          <p:nvPr/>
        </p:nvSpPr>
        <p:spPr bwMode="auto">
          <a:xfrm>
            <a:off x="3851920" y="2648576"/>
            <a:ext cx="1512168" cy="2220584"/>
          </a:xfrm>
          <a:prstGeom prst="roundRect">
            <a:avLst/>
          </a:prstGeom>
          <a:solidFill>
            <a:srgbClr val="FFC000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b="1" dirty="0" smtClean="0">
                <a:solidFill>
                  <a:schemeClr val="tx1"/>
                </a:solidFill>
                <a:ea typeface="Microsoft YaHei" charset="-122"/>
              </a:rPr>
              <a:t>v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ýparník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 </a:t>
            </a:r>
            <a:r>
              <a:rPr kumimoji="0" lang="cs-CZ" sz="1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–</a:t>
            </a:r>
            <a:r>
              <a:rPr kumimoji="0" lang="cs-CZ" sz="18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 vypařování vody, 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18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teplota se nezvyšuje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6089649" y="2619598"/>
            <a:ext cx="1434679" cy="2177553"/>
          </a:xfrm>
          <a:prstGeom prst="roundRect">
            <a:avLst/>
          </a:prstGeom>
          <a:solidFill>
            <a:srgbClr val="FF0000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b="1" dirty="0">
                <a:solidFill>
                  <a:schemeClr val="tx1"/>
                </a:solidFill>
                <a:ea typeface="Microsoft YaHei" charset="-122"/>
              </a:rPr>
              <a:t>p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řehřívák </a:t>
            </a:r>
            <a:endParaRPr kumimoji="0" lang="cs-CZ" sz="1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Microsoft YaHei" charset="-122"/>
            </a:endParaRP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- 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zvyšování teploty,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>
                <a:solidFill>
                  <a:schemeClr val="tx1"/>
                </a:solidFill>
                <a:ea typeface="Microsoft YaHei" charset="-122"/>
              </a:rPr>
              <a:t>k</a:t>
            </a: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oná práci</a:t>
            </a:r>
          </a:p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ea typeface="Microsoft YaHei" charset="-122"/>
            </a:endParaRPr>
          </a:p>
        </p:txBody>
      </p:sp>
      <p:sp>
        <p:nvSpPr>
          <p:cNvPr id="5" name="Šipka doprava 4"/>
          <p:cNvSpPr/>
          <p:nvPr/>
        </p:nvSpPr>
        <p:spPr bwMode="auto">
          <a:xfrm>
            <a:off x="539552" y="1844824"/>
            <a:ext cx="1368152" cy="1080120"/>
          </a:xfrm>
          <a:prstGeom prst="rightArrow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>
                <a:solidFill>
                  <a:srgbClr val="0070C0"/>
                </a:solidFill>
                <a:ea typeface="Microsoft YaHei" charset="-122"/>
              </a:rPr>
              <a:t>n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" charset="0"/>
                <a:ea typeface="Microsoft YaHei" charset="-122"/>
              </a:rPr>
              <a:t>apájecí voda</a:t>
            </a:r>
          </a:p>
        </p:txBody>
      </p:sp>
      <p:sp>
        <p:nvSpPr>
          <p:cNvPr id="6" name="Šipka doprava 5"/>
          <p:cNvSpPr/>
          <p:nvPr/>
        </p:nvSpPr>
        <p:spPr bwMode="auto">
          <a:xfrm>
            <a:off x="2830513" y="1844824"/>
            <a:ext cx="1381447" cy="803752"/>
          </a:xfrm>
          <a:prstGeom prst="rightArrow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  pára</a:t>
            </a:r>
          </a:p>
        </p:txBody>
      </p:sp>
      <p:sp>
        <p:nvSpPr>
          <p:cNvPr id="7" name="Šipka doprava 6"/>
          <p:cNvSpPr/>
          <p:nvPr/>
        </p:nvSpPr>
        <p:spPr bwMode="auto">
          <a:xfrm>
            <a:off x="4932040" y="1844824"/>
            <a:ext cx="1296144" cy="803752"/>
          </a:xfrm>
          <a:prstGeom prst="rightArrow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lang="cs-CZ" dirty="0" smtClean="0">
                <a:solidFill>
                  <a:schemeClr val="tx1"/>
                </a:solidFill>
                <a:ea typeface="Microsoft YaHei" charset="-122"/>
              </a:rPr>
              <a:t>  s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ytá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ea typeface="Microsoft YaHei" charset="-122"/>
              </a:rPr>
              <a:t> </a:t>
            </a:r>
          </a:p>
        </p:txBody>
      </p:sp>
      <p:sp>
        <p:nvSpPr>
          <p:cNvPr id="8" name="Šipka doprava 7"/>
          <p:cNvSpPr/>
          <p:nvPr/>
        </p:nvSpPr>
        <p:spPr bwMode="auto">
          <a:xfrm>
            <a:off x="7164288" y="1844824"/>
            <a:ext cx="1296144" cy="774774"/>
          </a:xfrm>
          <a:prstGeom prst="rightArrow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Microsoft YaHei" charset="-122"/>
              </a:rPr>
              <a:t>přehřátá</a:t>
            </a:r>
          </a:p>
        </p:txBody>
      </p:sp>
    </p:spTree>
    <p:extLst>
      <p:ext uri="{BB962C8B-B14F-4D97-AF65-F5344CB8AC3E}">
        <p14:creationId xmlns:p14="http://schemas.microsoft.com/office/powerpoint/2010/main" val="361651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Rozdělení kotlů podle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ú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čelu použití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elektrárenské                                                                      	   		          - teplárenské                                                                                          			  - pro výtopny                                                                                    		          - pro spalovny                                                                            			  - utilizační (odpadní teplo)                                                         			  - lokomotivní, lodní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laku vyráběné páry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nízkotlaké – do 0,05Mpa                                                 		                       - středotlaké – 0,05 – 1,6MPa                                          		                       - vysokotlaké – 1,6 – 16MPa                                           		                       - velmi vysokotlaké – nad 16MPa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běhu vody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- velkoprostorové                                                                               	                - bubnové (strmotrubné)                                                                  	                - průtočné                                        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575" y="1052736"/>
            <a:ext cx="3152849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17511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Velkoprostorové kotle – válcový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 – válcový kotel                                                                                                             2 – topeniště s rovin-                                                                                                            	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ným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roštem                                                                                                                3 – odběr páry                                                                                                                 4 – napájecí voda                                                                                                             5 – vodní prostor                                                                                                              6 – parní prostor                                                                                                               7 - spaliny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 descr="C:\Users\Milan\Desktop\Inbox\IMAG037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514" y="1772816"/>
            <a:ext cx="571522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6558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Velkoprostorové kotle – plamencový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plamenec                                                                                                                   3 – cesta spalin                                                                                                                4 – ohřívák napájecí                                                                                                     	vody                                                                                                                             5 – přehřívák páry                                                                                                            6 – odběr páry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7" name="Picture 3" descr="C:\Users\Milan\Desktop\Inbox\IMAG036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1469260"/>
            <a:ext cx="5976663" cy="419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1171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Velkoprostorové kotle – žárotrubný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2 – žárové trubky                                                                                                             6 – topeniště se stup-                                                                                                    	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ňovitým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roštem                                                                                                         7 – sběrač kalů                                                                                                                8 - přístroje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 descr="C:\Users\Milan\Desktop\Inbox\IMAG03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512" y="1340768"/>
            <a:ext cx="5485903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8052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Vodotrubné kotle s malým vodním obsahem – článkový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 – válcová nádoba                                                                                                         2 – spojovací trubka                                                                                                      3- komory s varnými trubkami                                                                                       4 – topeniště s řetězovým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roš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                                                                                       	tem                                                                                                                                 6 – přehřívák páry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 descr="C:\Users\Milan\Documents\Bluetooth\Inbox\IMAG0376_BURST00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772" y="1765531"/>
            <a:ext cx="4776693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6515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Bubnové kotle – strmotrubné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b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uben – k oddělení vody od páry                                                                                                       výparník – ze svislých nebo ohnu-                                                                       		 		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tých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trubek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                                                         1 – sběrné bubny                                                                                                            2 - varné trubky                                                                                                               3 - sběrač páry                                                                                                                    4 – přehřívák páry                                                                                                          5 – mechanický rošt s posuvnými                                                                                    	roštnicemi                                                                                                                  6 – ohřívák vzduchu                                                                                                          7 – ohřívák vody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 descr="C:\Users\Milan\Documents\Bluetooth\Inbox\IMAG037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68760"/>
            <a:ext cx="451396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2389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Sálavý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kotel – s přirozenou cirkulací vody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ýhřevná plocha z var-                                                                                              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ných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trubek, je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vystave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                                                                                                   na sálání plamene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paliny – asi 1 000°C                                                                                                                            předávají teplo 9, 10, 11                                                                                                      1 – spalovací komora                                                                                                              2 – hořák                                                                                                                              4 – pára z varných trubek                                                                                                   5 – sběrný válec                                                                                                               6 – odlučovač soli                                                                                                           9 – ohřívák 	vzduchu                                                                                                                           10 – ohřívák vody                                                                                                                           11 –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přehřívák páry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279525"/>
            <a:ext cx="5462499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1591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Kotel La </a:t>
            </a:r>
            <a:r>
              <a:rPr lang="cs-CZ" altLang="cs-CZ" sz="2000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Mont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– s nuceným vodním oběhem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oda obíhá okruhem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buben – trubky – buben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čerpadlo(4) nasává vodu z bubnu a protlačuje ji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odpařo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                                                                             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vacími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trubkami, směs vody a                                                                                         páry vstupuje znovu do bubnu,                                                                               kde se pára odloučí a                                                                                                předehřívá v přehříváku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 – napájecí čerpadlo                                                                                                     2 – ohřívák vody                                                                                                              3 – buben                                                                                                                            4 – oběhové čerpadlo                                                                                                       5 – odpařovací trubky                                                                                                      6 – ohřívák vody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44824"/>
            <a:ext cx="4736956" cy="4053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008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Kotel </a:t>
            </a:r>
            <a:r>
              <a:rPr lang="cs-CZ" altLang="cs-CZ" sz="2000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Bensonův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– s nuceným průtokem vody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erpadlo tlačí vodu odpařovacími                                                                trubkami, ve kterých  se ohřívá,                                                                                                          odpařuje a vzniklá pára se přehřívá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 – čerpadlo                                                                                                                     2 – ohřívák vody                                                                                                              3 – odpařovací trubky                                                                                                    4 – přehřívák vody                                                                                                             5 – ohřívák vzduchu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1" name="Picture 3" descr="C:\Users\Milan\Documents\Bluetooth\Inbox\IMAG038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53895"/>
            <a:ext cx="4223986" cy="461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0102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Parní kotle typu NG/C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patří do skupiny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dvoutahových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kotlů s nechlazenou komorou obratu. Promyšlenou konstrukcí se dosahuje minimální účinnosti 90%. Výkon kotlů se pohybuje od 300 až do 6.000 kg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páry/hod. Kotel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dodáván plně vybavený se všemi regulačními a bezpečnostními prvky. Na kotel lze instalovat jakýkoliv průmyslový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hořák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plynná i kapalná paliva.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2564904"/>
            <a:ext cx="396044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545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Žárotrubné </a:t>
            </a:r>
            <a:r>
              <a:rPr lang="cs-CZ" altLang="cs-CZ" sz="2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třítahové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parní kotle GPT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mají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vodou chlazenou komoru obratu a zvlněný povrch tělesa kotle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Kotle s výkonem od 2 až do 20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t/hod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Kotel byl vyvinut za účelem vysoké účinnosti a nejnižších možných emisí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NOx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Při použití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ekonomizéru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GN – ECO Systém je účinnost na hodnotách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94%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 Použití je pro tlak páry až do 25 bar. 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oužití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 velmi těžkých provozech a vysokých výkonech.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Mohou spalovat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plynná a kapalná paliva. I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deální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 chemický, textilní a mlékárenský průmysl a pro všechny ostatní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instalace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111500"/>
            <a:ext cx="3756025" cy="281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1899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K čemu se používají parní kotle.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jsou výhody plamencového kotle proti válcovému.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výroby páry u sálavých kotlů.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Popište kotel La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Mont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Popište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Bensonův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kotel.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ING.KEMKA, Vladislav a kol. Stavba a provoz strojů. Praha: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Informatorium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, 2009, ISBN 978-80-7333-075-0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ING.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DOLEČEK a kol. Stroje a zařízení II. Praha: SNTL, 1970, ISBN 04-213-70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AUTOR NEUVEDEN. seznam [online]. [cit. 24.3.2014]. Dostupný na WWW: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://www.ecoservice.cz/tepelna-technika/vyroba-pary/parni-kotle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/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parni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-kotel-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ng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/c/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36438</TotalTime>
  <Words>769</Words>
  <Application>Microsoft Office PowerPoint</Application>
  <PresentationFormat>Předvádění na obrazovce (4:3)</PresentationFormat>
  <Paragraphs>156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128</cp:revision>
  <cp:lastPrinted>1601-01-01T00:00:00Z</cp:lastPrinted>
  <dcterms:created xsi:type="dcterms:W3CDTF">1601-01-01T00:00:00Z</dcterms:created>
  <dcterms:modified xsi:type="dcterms:W3CDTF">2014-03-25T10:38:09Z</dcterms:modified>
</cp:coreProperties>
</file>