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15"/>
  </p:notesMasterIdLst>
  <p:sldIdLst>
    <p:sldId id="256" r:id="rId3"/>
    <p:sldId id="296" r:id="rId4"/>
    <p:sldId id="304" r:id="rId5"/>
    <p:sldId id="303" r:id="rId6"/>
    <p:sldId id="302" r:id="rId7"/>
    <p:sldId id="301" r:id="rId8"/>
    <p:sldId id="297" r:id="rId9"/>
    <p:sldId id="298" r:id="rId10"/>
    <p:sldId id="299" r:id="rId11"/>
    <p:sldId id="300" r:id="rId12"/>
    <p:sldId id="271" r:id="rId13"/>
    <p:sldId id="270" r:id="rId14"/>
  </p:sldIdLst>
  <p:sldSz cx="9144000" cy="6858000" type="screen4x3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608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8675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8676" name="Rectangle 3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0350" cy="400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5124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 noProof="0" smtClean="0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fld id="{17461EE1-89B6-471B-9F31-CD3B6480672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231652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A01FCE13-705D-4459-B557-8EB08BDA086E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96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7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2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3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4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5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6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7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8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9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10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D5467856-8E4D-4555-AB99-28C56F4CE9E3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11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22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48EA0432-5351-41C8-B2DE-3CD3F2930F5A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12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32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D56E3-F1D4-488A-80A2-9521176CDCB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95300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061ED-6F89-4D7D-83B5-C92BD2E31E3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89070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B4BAF-39F6-4B9D-9956-F05D79F2A4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13423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4963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E44EE-33CA-46AF-A47C-E59900CBEF3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04366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E69A1-ECDD-4655-96DA-3202509B5D6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62935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436DE-8483-4270-8FD0-B6EB1F2E64E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48678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DD14D-4EE2-459B-BC71-B3C9D3208BD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63038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D4A22-C1B6-4E65-BA55-298BA7A4285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32889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52134-8C87-4EFB-B1D3-1D2BB813C44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6300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F11B2-86E2-4E4C-AFAA-97F1C990561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7710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1604963"/>
            <a:ext cx="2055813" cy="4521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6625" cy="4521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C114E-C830-49EB-9D74-5FE00373926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63710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130425"/>
            <a:ext cx="7767638" cy="14636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438E3-44E4-46D2-9FA5-3DE2CA1E348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001379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E311C-DDA7-425B-BD73-49E46B4B54F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03223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C7167-F77A-43A0-95C8-EE308CA8BB2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411490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7B853-F33A-4834-809D-BFCE2B862B6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451988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4963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07738-E518-413D-87E3-083E70F74C4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755925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A2DB3-72EE-407B-B2A6-73699F6FF45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306929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4667E-3E3E-459D-81C5-4D66000E06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033329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5F497E-1655-4535-91FB-D2B385D703D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293432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543DD-78D9-4DF6-8929-F37FABCA3B7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95005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D2979-1B92-49A9-AABE-EA960B602A8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400940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7D1CB-36DA-4AD1-A155-82427DD955F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024480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85311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6625" cy="585311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959342-16DC-497A-8244-5DD3EF9393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161667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4838" cy="11398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E8AD4-779F-4102-B6B7-9B7EB0BD097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74005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130425"/>
            <a:ext cx="7767638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2" name="Rectangle 2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Microsoft YaHei" charset="-122"/>
              </a:defRPr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3124200" y="6356350"/>
            <a:ext cx="2894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Microsoft YaHei" charset="-122"/>
              </a:defRPr>
            </a:lvl1pPr>
          </a:lstStyle>
          <a:p>
            <a:pPr>
              <a:defRPr/>
            </a:pPr>
            <a:fld id="{CA7DFDDE-1A23-4C9D-B7E7-16A761B046B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1030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4838" cy="452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hf sldNum="0" hdr="0" ftr="0"/>
  <p:txStyles>
    <p:titleStyle>
      <a:lvl1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2pPr>
      <a:lvl3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3pPr>
      <a:lvl4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4pPr>
      <a:lvl5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3124200" y="6356350"/>
            <a:ext cx="2894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" name="Rectangle 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fld id="{0C000066-8F98-48CE-B588-030C560B944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2053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4838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2054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4838" cy="452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/>
  <p:txStyles>
    <p:titleStyle>
      <a:lvl1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2pPr>
      <a:lvl3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3pPr>
      <a:lvl4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4pPr>
      <a:lvl5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Relationship Id="rId5" Type="http://schemas.openxmlformats.org/officeDocument/2006/relationships/hyperlink" Target="http://strojirenstvi.studentske.cz/2010/11/29-parni-generatory.html" TargetMode="Externa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aphicFrame>
        <p:nvGraphicFramePr>
          <p:cNvPr id="614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7364699"/>
              </p:ext>
            </p:extLst>
          </p:nvPr>
        </p:nvGraphicFramePr>
        <p:xfrm>
          <a:off x="750888" y="2060575"/>
          <a:ext cx="7561262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2725"/>
              </a:tblGrid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Projekt MŠMT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EU peníze středním školám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Název projektu školy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ICT do života školy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Registrační číslo projektu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CZ.1.07/1.5.00/34.0771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Šablona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III/2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Sada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21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Hlavní části kotle, druhy spalovacích komor, druhy paliv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Klíčová slova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Roštové ohniště, fluidní, komín, ekonomizér, výparník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Strojnictví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Autor, spoluautor 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Ing. Křížová Naděžda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Jazyk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Čeština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Druh učebního materiálu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Prezentace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Potřebné pomůcky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PC, dataprojektor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Druh interaktivity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Výklad pomocí prezentace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Stupeň a typ vzdělávání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Střední škola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Cílová skupina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. ročník, žáci 17 – 18 let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Speciální vzdělávací potřeby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ne</a:t>
                      </a:r>
                      <a:endParaRPr kumimoji="0" lang="cs-CZ" alt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Zdroje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Seznam viz poslední strana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10" name="Line 37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11" name="Rectangle 38"/>
          <p:cNvSpPr>
            <a:spLocks noChangeArrowheads="1"/>
          </p:cNvSpPr>
          <p:nvPr/>
        </p:nvSpPr>
        <p:spPr bwMode="auto">
          <a:xfrm>
            <a:off x="792163" y="990600"/>
            <a:ext cx="75596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3112" name="Text Box 39"/>
          <p:cNvSpPr txBox="1">
            <a:spLocks noChangeArrowheads="1"/>
          </p:cNvSpPr>
          <p:nvPr/>
        </p:nvSpPr>
        <p:spPr bwMode="auto">
          <a:xfrm>
            <a:off x="6480175" y="6335713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1FB02F68-185D-4588-BDF2-CA2DC754B263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1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3114" name="Rectangle 41"/>
          <p:cNvSpPr>
            <a:spLocks noChangeArrowheads="1"/>
          </p:cNvSpPr>
          <p:nvPr/>
        </p:nvSpPr>
        <p:spPr bwMode="auto">
          <a:xfrm>
            <a:off x="787400" y="1454150"/>
            <a:ext cx="7559675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  <a:latin typeface="Calibri" pitchFamily="34" charset="0"/>
              </a:rPr>
              <a:t>VY_32_INOVACE_21_424</a:t>
            </a:r>
            <a:endParaRPr lang="cs-CZ" altLang="cs-CZ" sz="2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3115" name="Picture 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16" name="Picture 4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791788" y="1025996"/>
            <a:ext cx="7559675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  <a:latin typeface="Calibri" pitchFamily="34" charset="0"/>
              </a:rPr>
              <a:t>Parní generátory – kotle 2 </a:t>
            </a:r>
            <a:endParaRPr lang="cs-CZ" altLang="cs-CZ" sz="2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 bwMode="auto">
          <a:xfrm>
            <a:off x="3203575" y="106462"/>
            <a:ext cx="5653088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0" rIns="90000" bIns="45000" numCol="1" rtlCol="0" anchor="t" anchorCtr="0" compatLnSpc="1">
            <a:prstTxWarp prst="textNoShape">
              <a:avLst/>
            </a:prstTxWarp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u="sng" dirty="0" smtClean="0">
                <a:solidFill>
                  <a:schemeClr val="tx1"/>
                </a:solidFill>
                <a:latin typeface="Calibri" pitchFamily="34" charset="0"/>
              </a:rPr>
              <a:t>Hlavní části kotle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Palivové hospodářství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–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přípravna paliva (vysoušení), mletí, zásobník, podavač uhelného prachu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Hořáky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 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včasné a stabilní zapalování paliva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Spalovací komora (ohniště)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hoření – přeměna chemické energie na tepelnou                                                                                                               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roštová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–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pevné kusové palivo se spaluje v klidné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vrstvě, nízká intenzita spalování                                                                                                                     800-900°C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2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861048"/>
            <a:ext cx="6408787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175113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prášková –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palivo ve formě prášku se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spaluje při 1 000 – 1 700°C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v letu v prostoru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ohniště, částečné natavení spalin – struska, škvára, vysoký stupeň zachycení popelovin</a:t>
            </a:r>
            <a:endParaRPr lang="cs-CZ" altLang="cs-CZ" sz="2000" u="sng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3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1887" y="1844824"/>
            <a:ext cx="5832649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316446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cyklónová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práškové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palivo se spaluje ve </a:t>
            </a:r>
            <a:r>
              <a:rPr lang="cs-CZ" altLang="cs-CZ" sz="2000" dirty="0" err="1">
                <a:solidFill>
                  <a:schemeClr val="tx1"/>
                </a:solidFill>
                <a:latin typeface="Calibri" pitchFamily="34" charset="0"/>
              </a:rPr>
              <a:t>vířívém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prostoru, palivo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hoří rychleji a dosahuje se vyšších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teplot</a:t>
            </a:r>
            <a:endParaRPr lang="cs-CZ" altLang="cs-CZ" sz="2000" u="sng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4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263" y="1730374"/>
            <a:ext cx="3355438" cy="3858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60952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fluidní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–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rozdrcené palivo se spaluje ve vznosu – nadnášeno proudem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vzduchu, kromě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výhodného rozložení tepelné zátěže a vysoké účinnosti umožňuje i odsíření spalin, je ekologicky nejvýhodnější</a:t>
            </a:r>
            <a:endParaRPr lang="cs-CZ" altLang="cs-CZ" sz="2000" u="sng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5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550" y="1843088"/>
            <a:ext cx="3292698" cy="3938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121592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ohniště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na kapalná paliva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– palivo se rozprašuje a tím lépe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shoří, hořáky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na kapalná paliva rozprašují palivo na jemné kapičky, čehož se dosahuje stlačeným vzduchem nebo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párou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o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hniště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na plynná paliva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– palivo se smísí se vzduchem a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hoří, podstata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je stejná jako pro kapalná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paliva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Odstruskovač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- pro odstranění strusky a škváry, vynašeče – mechanické, hydraulické, pneumatické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Čištění spalin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– odlučovače popílku – elektrostatické filtry                              	 		             - odstranění </a:t>
            </a:r>
            <a:r>
              <a:rPr lang="cs-CZ" altLang="cs-CZ" sz="2400" dirty="0" err="1" smtClean="0">
                <a:solidFill>
                  <a:schemeClr val="tx1"/>
                </a:solidFill>
                <a:latin typeface="Calibri" pitchFamily="34" charset="0"/>
              </a:rPr>
              <a:t>SO</a:t>
            </a:r>
            <a:r>
              <a:rPr lang="cs-CZ" altLang="cs-CZ" sz="1600" dirty="0" err="1" smtClean="0">
                <a:solidFill>
                  <a:schemeClr val="tx1"/>
                </a:solidFill>
                <a:latin typeface="Calibri" pitchFamily="34" charset="0"/>
              </a:rPr>
              <a:t>x</a:t>
            </a:r>
            <a:r>
              <a:rPr lang="cs-CZ" altLang="cs-CZ" sz="16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- odsíření – přidávání např. vápence                      		            – odstranění </a:t>
            </a:r>
            <a:r>
              <a:rPr lang="cs-CZ" altLang="cs-CZ" sz="2400" dirty="0" smtClean="0">
                <a:solidFill>
                  <a:schemeClr val="tx1"/>
                </a:solidFill>
                <a:latin typeface="Calibri" pitchFamily="34" charset="0"/>
              </a:rPr>
              <a:t>No</a:t>
            </a:r>
            <a:r>
              <a:rPr lang="cs-CZ" altLang="cs-CZ" sz="1600" dirty="0" smtClean="0">
                <a:solidFill>
                  <a:schemeClr val="tx1"/>
                </a:solidFill>
                <a:latin typeface="Calibri" pitchFamily="34" charset="0"/>
              </a:rPr>
              <a:t>x 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přidání čpavku do spalin</a:t>
            </a:r>
            <a:endParaRPr lang="cs-CZ" altLang="cs-CZ" sz="2000" b="1" dirty="0" smtClean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Komín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 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hlavní funkcí je vytvoření dostatečného tahu, rozptýlení škodlivin do ovzduší, výška až 300m</a:t>
            </a:r>
            <a:endParaRPr lang="cs-CZ" altLang="cs-CZ" sz="20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6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58064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Ekonomizér (ohřívák vzduchu)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- jako poslední výměník, spaliny by měly  velmi vysokou teplotu až 250°C, ztráty kotle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Ohřívák vody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-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výměník, ve kterém se teplo spalin využívá na ohřev napájecí vody</a:t>
            </a:r>
            <a:endParaRPr lang="cs-CZ" altLang="cs-CZ" sz="2000" b="1" dirty="0" smtClean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Výparník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tvoří stěny spalovací komory, proveden jako trubky ( svazky), teplo ze spalin v něm slouží k výrobě páry</a:t>
            </a:r>
            <a:endParaRPr lang="cs-CZ" altLang="cs-CZ" sz="2000" b="1" dirty="0" smtClean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Přehřívák páry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–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vyrábí přehřátou páru, koná práci, je vedena do turbíny</a:t>
            </a:r>
            <a:endParaRPr lang="cs-CZ" altLang="cs-CZ" sz="2000" b="1" dirty="0" smtClean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err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Přihřívák</a:t>
            </a: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pára v turbíně částečně expanduje a je vedena zpět do kotle</a:t>
            </a:r>
            <a:endParaRPr lang="cs-CZ" altLang="cs-CZ" sz="20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7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965583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rgbClr val="C00000"/>
                </a:solidFill>
                <a:latin typeface="Calibri" pitchFamily="34" charset="0"/>
              </a:rPr>
              <a:t>Palivo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jsou látky, ve kterých je vázána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chemická energie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. Ta se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při spalování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mění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na energii tepelnou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.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u="sng" dirty="0" smtClean="0">
                <a:solidFill>
                  <a:schemeClr val="tx1"/>
                </a:solidFill>
                <a:latin typeface="Calibri" pitchFamily="34" charset="0"/>
              </a:rPr>
              <a:t>Rozdělení paliv podle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p</a:t>
            </a: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ůvodu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                                                                                                                  přírodní 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černé a hnědé uhlí, zemní plyn, biomasa, ropa, rašelina             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umělá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– koks, brikety, generátorový a kychtový plyn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s</a:t>
            </a: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kupenství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 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                                                                                                       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tuhá –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uhlí, dřevo                                                                                             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kapalná –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mazut, topné oleje                                                                              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plynná 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zemní plyn, bioplyn, kychtový a generátorový plyn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</a:t>
            </a: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zniku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                                                                                                                        fosilní 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uhlí, zemní plyn                                                                                    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recentní 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rašelina, biomasa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b="1" u="sng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8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23892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u="sng" dirty="0" smtClean="0">
                <a:solidFill>
                  <a:schemeClr val="tx1"/>
                </a:solidFill>
                <a:latin typeface="Calibri" pitchFamily="34" charset="0"/>
              </a:rPr>
              <a:t>Složky paliva</a:t>
            </a:r>
          </a:p>
          <a:p>
            <a:pPr marL="457200" indent="-4572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AutoNum type="arabicPeriod"/>
            </a:pPr>
            <a:r>
              <a:rPr lang="cs-CZ" altLang="cs-CZ" sz="2000" b="1" dirty="0" err="1" smtClean="0">
                <a:solidFill>
                  <a:schemeClr val="tx1"/>
                </a:solidFill>
                <a:latin typeface="Calibri" pitchFamily="34" charset="0"/>
              </a:rPr>
              <a:t>nehořlavina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 – přítěž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voda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zvětšuje objem spalin a zvyšuje ztráty                                                            	     - část tepla uvolněného při spalování se spotřebuje na odpaření                                      	     - vlhké palivo se špatně mele, ztěžuje dopravu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p</a:t>
            </a: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opelovina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 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částečky se usazují na teplosměnných plochách zhoršují přestup 	       tepla                                                                                                                        	     - ucpává tahy kotle                                                                                               	     - eroze trubek popílkem                                                                                         	     - znečišťování životního prostředí</a:t>
            </a:r>
            <a:endParaRPr lang="cs-CZ" altLang="cs-CZ" sz="2000" b="1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9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15914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457200" indent="-4572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AutoNum type="arabicPeriod" startAt="2"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hořlavina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a</a:t>
            </a: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ktivní látky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–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uhlík, vodík, síra                                                                                  </a:t>
            </a: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pasivní látky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– kyslík, dusík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400" b="1" dirty="0">
                <a:solidFill>
                  <a:srgbClr val="C00000"/>
                </a:solidFill>
                <a:latin typeface="Calibri" pitchFamily="34" charset="0"/>
              </a:rPr>
              <a:t>v</a:t>
            </a:r>
            <a:r>
              <a:rPr lang="cs-CZ" altLang="cs-CZ" sz="2400" b="1" dirty="0" smtClean="0">
                <a:solidFill>
                  <a:srgbClr val="C00000"/>
                </a:solidFill>
                <a:latin typeface="Calibri" pitchFamily="34" charset="0"/>
              </a:rPr>
              <a:t>ýhřevnost Q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 (kJ.kg</a:t>
            </a:r>
            <a:r>
              <a:rPr lang="cs-CZ" altLang="cs-CZ" sz="1400" b="1" dirty="0" smtClean="0">
                <a:solidFill>
                  <a:schemeClr val="tx1"/>
                </a:solidFill>
                <a:latin typeface="Calibri" pitchFamily="34" charset="0"/>
              </a:rPr>
              <a:t>-1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, MJ.kg</a:t>
            </a:r>
            <a:r>
              <a:rPr lang="cs-CZ" altLang="cs-CZ" sz="1400" b="1" dirty="0" smtClean="0">
                <a:solidFill>
                  <a:schemeClr val="tx1"/>
                </a:solidFill>
                <a:latin typeface="Calibri" pitchFamily="34" charset="0"/>
              </a:rPr>
              <a:t>-1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) – množství tepla, které se uvolní dokonalým spálením 1 kg paliva při ochlazení spalin na teplotu okolí, přičemž vodní páry obsažené ve spalinách zůstanou v plynném stavu</a:t>
            </a:r>
            <a:endParaRPr lang="cs-CZ" altLang="cs-CZ" sz="2000" b="1" dirty="0" smtClean="0">
              <a:solidFill>
                <a:srgbClr val="C00000"/>
              </a:solidFill>
              <a:latin typeface="Calibri" pitchFamily="34" charset="0"/>
            </a:endParaRPr>
          </a:p>
          <a:p>
            <a:pPr marL="457200" indent="-4572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AutoNum type="arabicPeriod" startAt="2"/>
            </a:pPr>
            <a:endParaRPr lang="cs-CZ" altLang="cs-CZ" sz="20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10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01022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5603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5605" name="Text Box 4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endParaRPr lang="cs-CZ" altLang="cs-CZ" sz="200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5606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0410D001-3A10-4B99-BF88-36DB6CC43B27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11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2560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9" name="Rectangle 8"/>
          <p:cNvSpPr>
            <a:spLocks noChangeArrowheads="1"/>
          </p:cNvSpPr>
          <p:nvPr/>
        </p:nvSpPr>
        <p:spPr bwMode="auto">
          <a:xfrm>
            <a:off x="647700" y="1079500"/>
            <a:ext cx="77755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3200" b="1" dirty="0">
                <a:solidFill>
                  <a:srgbClr val="000000"/>
                </a:solidFill>
                <a:latin typeface="Calibri" pitchFamily="34" charset="0"/>
              </a:rPr>
              <a:t>Souhrn učiva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3200" b="1" dirty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eaLnBrk="1" hangingPunct="1">
              <a:lnSpc>
                <a:spcPct val="100000"/>
              </a:lnSpc>
              <a:buClrTx/>
              <a:buFontTx/>
              <a:buAutoNum type="arabicPeriod"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Které části tvoří příslušenství kotlů.</a:t>
            </a:r>
          </a:p>
          <a:p>
            <a:pPr marL="457200" indent="-457200" eaLnBrk="1" hangingPunct="1">
              <a:lnSpc>
                <a:spcPct val="100000"/>
              </a:lnSpc>
              <a:buClrTx/>
              <a:buFontTx/>
              <a:buAutoNum type="arabicPeriod"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Jaké znáte druhy spalovacích komor.</a:t>
            </a:r>
          </a:p>
          <a:p>
            <a:pPr marL="457200" indent="-457200" eaLnBrk="1" hangingPunct="1">
              <a:lnSpc>
                <a:spcPct val="100000"/>
              </a:lnSpc>
              <a:buClrTx/>
              <a:buFontTx/>
              <a:buAutoNum type="arabicPeriod"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Jaká je princip fluidního spalování.</a:t>
            </a:r>
          </a:p>
          <a:p>
            <a:pPr marL="457200" indent="-457200" eaLnBrk="1" hangingPunct="1">
              <a:lnSpc>
                <a:spcPct val="100000"/>
              </a:lnSpc>
              <a:buClrTx/>
              <a:buFontTx/>
              <a:buAutoNum type="arabicPeriod"/>
            </a:pPr>
            <a:r>
              <a:rPr lang="cs-CZ" altLang="cs-CZ" sz="2000" smtClean="0">
                <a:solidFill>
                  <a:srgbClr val="000000"/>
                </a:solidFill>
                <a:latin typeface="Calibri" pitchFamily="34" charset="0"/>
              </a:rPr>
              <a:t>Uveďte druhy a složení 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paliva.</a:t>
            </a: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6627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6629" name="Text Box 4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endParaRPr lang="cs-CZ" altLang="cs-CZ" sz="200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6630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6FF42623-A97F-408B-A4B6-55030358201E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12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2663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33" name="Rectangle 8"/>
          <p:cNvSpPr>
            <a:spLocks noChangeArrowheads="1"/>
          </p:cNvSpPr>
          <p:nvPr/>
        </p:nvSpPr>
        <p:spPr bwMode="auto">
          <a:xfrm>
            <a:off x="647700" y="1079500"/>
            <a:ext cx="82454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3200" b="1" dirty="0">
                <a:solidFill>
                  <a:srgbClr val="000000"/>
                </a:solidFill>
                <a:latin typeface="Calibri" pitchFamily="34" charset="0"/>
              </a:rPr>
              <a:t>Použité </a:t>
            </a:r>
            <a:r>
              <a:rPr lang="cs-CZ" altLang="cs-CZ" sz="3200" b="1" dirty="0" smtClean="0">
                <a:solidFill>
                  <a:srgbClr val="000000"/>
                </a:solidFill>
                <a:latin typeface="Calibri" pitchFamily="34" charset="0"/>
              </a:rPr>
              <a:t>zdroje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ING.KEMKA, Vladislav a kol. Stavba a provoz strojů. Praha: 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Informatorium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, 2009, ISBN 978-80-7333-075-0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AUTOR NEUVEDEN. seznam [online]. [cit. 24.3.2014]. Dostupný na WWW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: 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5"/>
              </a:rPr>
              <a:t>http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  <a:hlinkClick r:id="rId5"/>
              </a:rPr>
              <a:t>://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5"/>
              </a:rPr>
              <a:t>strojirenstvi.studentske.cz/2010/11/29-parni-generatory.html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36364</TotalTime>
  <Words>697</Words>
  <Application>Microsoft Office PowerPoint</Application>
  <PresentationFormat>Předvádění na obrazovce (4:3)</PresentationFormat>
  <Paragraphs>123</Paragraphs>
  <Slides>12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1_Motiv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Labem, Čelakovského 5, příspěvková organizace Páteřní škola Ústeckého kraje</dc:title>
  <dc:creator>Naděžda Křížová, Ing.</dc:creator>
  <cp:lastModifiedBy>Karel Filas, Ing.</cp:lastModifiedBy>
  <cp:revision>124</cp:revision>
  <cp:lastPrinted>1601-01-01T00:00:00Z</cp:lastPrinted>
  <dcterms:created xsi:type="dcterms:W3CDTF">1601-01-01T00:00:00Z</dcterms:created>
  <dcterms:modified xsi:type="dcterms:W3CDTF">2014-03-25T10:36:48Z</dcterms:modified>
</cp:coreProperties>
</file>