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3C02E7-83A7-4941-B723-70ED94A4FCEB}" type="datetimeFigureOut">
              <a:rPr lang="cs-CZ" smtClean="0"/>
              <a:pPr/>
              <a:t>25.3.2014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FC71B1-ECD2-40BC-B499-88E6E3D3DD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665912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12B09B-55BB-4F50-AD67-F702EF9AA524}" type="datetimeFigureOut">
              <a:rPr lang="cs-CZ" smtClean="0"/>
              <a:pPr/>
              <a:t>25.3.2014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D3169A-669E-4BB3-8B11-F7F91E5C76A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12B09B-55BB-4F50-AD67-F702EF9AA524}" type="datetimeFigureOut">
              <a:rPr lang="cs-CZ" smtClean="0"/>
              <a:pPr/>
              <a:t>25.3.2014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D3169A-669E-4BB3-8B11-F7F91E5C76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12B09B-55BB-4F50-AD67-F702EF9AA524}" type="datetimeFigureOut">
              <a:rPr lang="cs-CZ" smtClean="0"/>
              <a:pPr/>
              <a:t>25.3.2014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D3169A-669E-4BB3-8B11-F7F91E5C76A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12B09B-55BB-4F50-AD67-F702EF9AA524}" type="datetimeFigureOut">
              <a:rPr lang="cs-CZ" smtClean="0"/>
              <a:pPr/>
              <a:t>25.3.2014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D3169A-669E-4BB3-8B11-F7F91E5C76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12B09B-55BB-4F50-AD67-F702EF9AA524}" type="datetimeFigureOut">
              <a:rPr lang="cs-CZ" smtClean="0"/>
              <a:pPr/>
              <a:t>25.3.2014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D3169A-669E-4BB3-8B11-F7F91E5C76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12B09B-55BB-4F50-AD67-F702EF9AA524}" type="datetimeFigureOut">
              <a:rPr lang="cs-CZ" smtClean="0"/>
              <a:pPr/>
              <a:t>25.3.2014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D3169A-669E-4BB3-8B11-F7F91E5C76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12B09B-55BB-4F50-AD67-F702EF9AA524}" type="datetimeFigureOut">
              <a:rPr lang="cs-CZ" smtClean="0"/>
              <a:pPr/>
              <a:t>25.3.2014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D3169A-669E-4BB3-8B11-F7F91E5C76A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12B09B-55BB-4F50-AD67-F702EF9AA524}" type="datetimeFigureOut">
              <a:rPr lang="cs-CZ" smtClean="0"/>
              <a:pPr/>
              <a:t>25.3.2014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D3169A-669E-4BB3-8B11-F7F91E5C76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12B09B-55BB-4F50-AD67-F702EF9AA524}" type="datetimeFigureOut">
              <a:rPr lang="cs-CZ" smtClean="0"/>
              <a:pPr/>
              <a:t>25.3.2014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D3169A-669E-4BB3-8B11-F7F91E5C76A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12B09B-55BB-4F50-AD67-F702EF9AA524}" type="datetimeFigureOut">
              <a:rPr lang="cs-CZ" smtClean="0"/>
              <a:pPr/>
              <a:t>25.3.2014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D3169A-669E-4BB3-8B11-F7F91E5C76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12B09B-55BB-4F50-AD67-F702EF9AA524}" type="datetimeFigureOut">
              <a:rPr lang="cs-CZ" smtClean="0"/>
              <a:pPr/>
              <a:t>25.3.2014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D3169A-669E-4BB3-8B11-F7F91E5C76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4612B09B-55BB-4F50-AD67-F702EF9AA524}" type="datetimeFigureOut">
              <a:rPr lang="cs-CZ" smtClean="0"/>
              <a:pPr/>
              <a:t>25.3.2014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5BD3169A-669E-4BB3-8B11-F7F91E5C76A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P_aAt6kFius" TargetMode="External"/><Relationship Id="rId2" Type="http://schemas.openxmlformats.org/officeDocument/2006/relationships/hyperlink" Target="http://www.youtube.com/watch?v=Gvs9KnXRjDI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hyperlink" Target="http://www.youtube.com/watch?v=O_KZoqAkIFo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Francis</a:t>
            </a:r>
            <a:r>
              <a:rPr lang="cs-CZ" dirty="0" smtClean="0"/>
              <a:t> </a:t>
            </a:r>
            <a:r>
              <a:rPr lang="cs-CZ" dirty="0" err="1" smtClean="0"/>
              <a:t>Scott</a:t>
            </a:r>
            <a:r>
              <a:rPr lang="cs-CZ" dirty="0" smtClean="0"/>
              <a:t> </a:t>
            </a:r>
            <a:r>
              <a:rPr lang="cs-CZ" dirty="0" err="1" smtClean="0"/>
              <a:t>Fitzgerald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"/>
          </p:nvPr>
        </p:nvGraphicFramePr>
        <p:xfrm>
          <a:off x="1331640" y="1556792"/>
          <a:ext cx="7467600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67600"/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NÁZEV ŠKOLY</a:t>
                      </a:r>
                      <a:r>
                        <a:rPr lang="cs-CZ" sz="1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: </a:t>
                      </a:r>
                      <a:r>
                        <a:rPr lang="cs-CZ" sz="18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Gymnázium Lovosice, Sady pionýrů 600/6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ČÍSLO PROJEKTU</a:t>
                      </a:r>
                      <a:r>
                        <a:rPr lang="cs-CZ" sz="1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: </a:t>
                      </a:r>
                      <a:r>
                        <a:rPr lang="cs-CZ" sz="1800" b="0" dirty="0" smtClean="0"/>
                        <a:t>CZ.1.07/1.5.00/34.1073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NÁZEV MATERIÁLU</a:t>
                      </a:r>
                      <a:r>
                        <a:rPr lang="cs-CZ" sz="1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:</a:t>
                      </a:r>
                      <a:r>
                        <a:rPr lang="cs-CZ" sz="1800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lang="cs-CZ" sz="18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VY_32_INOVACE_2B_17_</a:t>
                      </a:r>
                      <a:r>
                        <a:rPr lang="cs-CZ" sz="1800" baseline="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Francis</a:t>
                      </a:r>
                      <a:r>
                        <a:rPr lang="cs-CZ" sz="18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</a:t>
                      </a:r>
                      <a:r>
                        <a:rPr lang="cs-CZ" sz="1800" baseline="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Scott</a:t>
                      </a:r>
                      <a:r>
                        <a:rPr lang="cs-CZ" sz="18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</a:t>
                      </a:r>
                      <a:r>
                        <a:rPr lang="cs-CZ" sz="1800" baseline="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Fitzgerald</a:t>
                      </a:r>
                      <a:endParaRPr lang="cs-CZ" sz="1800" b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TÉMA SADY</a:t>
                      </a:r>
                      <a:r>
                        <a:rPr lang="cs-CZ" sz="1800" dirty="0" smtClean="0">
                          <a:solidFill>
                            <a:schemeClr val="bg1"/>
                          </a:solidFill>
                        </a:rPr>
                        <a:t>: </a:t>
                      </a:r>
                      <a:r>
                        <a:rPr lang="cs-CZ" sz="18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Literatura 19. a 20. století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ROČNÍK</a:t>
                      </a:r>
                      <a:r>
                        <a:rPr lang="cs-CZ" sz="1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:  </a:t>
                      </a:r>
                      <a:r>
                        <a:rPr lang="cs-CZ" sz="18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septima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DATUM VZNIKU: 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8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březen</a:t>
                      </a:r>
                      <a:r>
                        <a:rPr lang="cs-CZ" sz="18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2014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AUTOR</a:t>
                      </a:r>
                      <a:r>
                        <a:rPr lang="cs-CZ" sz="1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: </a:t>
                      </a:r>
                      <a:r>
                        <a:rPr lang="cs-CZ" sz="18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Mgr. Kateřina Benešová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237" name="Picture 5" descr="GYMLOVO_logo BRV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4300" y="260350"/>
            <a:ext cx="72072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250" y="5013325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Materiál je určen k výuce o Francisi </a:t>
            </a:r>
            <a:r>
              <a:rPr lang="cs-CZ" dirty="0" err="1" smtClean="0"/>
              <a:t>Scottu</a:t>
            </a:r>
            <a:r>
              <a:rPr lang="cs-CZ" dirty="0" smtClean="0"/>
              <a:t> Fitzgeraldovi a práci jeho texty, se studenty se zaměřujeme hlavně na Velkého </a:t>
            </a:r>
            <a:r>
              <a:rPr lang="cs-CZ" dirty="0" err="1" smtClean="0"/>
              <a:t>Gatsbyho</a:t>
            </a:r>
            <a:r>
              <a:rPr lang="cs-CZ" dirty="0" smtClean="0"/>
              <a:t>.</a:t>
            </a:r>
          </a:p>
          <a:p>
            <a:r>
              <a:rPr lang="cs-CZ" dirty="0" smtClean="0"/>
              <a:t>K odkrytí správných odpovědí jsou použity animace</a:t>
            </a:r>
          </a:p>
          <a:p>
            <a:r>
              <a:rPr lang="cs-CZ" dirty="0" smtClean="0"/>
              <a:t>K dokreslení celé tematiky jsou použity hypertextové odkazy na videa filmových a operního </a:t>
            </a:r>
            <a:r>
              <a:rPr lang="cs-CZ" smtClean="0"/>
              <a:t>zpracování románu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Život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556792"/>
            <a:ext cx="5616624" cy="4800600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1896 – 1940</a:t>
            </a:r>
          </a:p>
          <a:p>
            <a:r>
              <a:rPr lang="cs-CZ" dirty="0" smtClean="0"/>
              <a:t>Americký spisovatel a scénárista</a:t>
            </a:r>
          </a:p>
          <a:p>
            <a:r>
              <a:rPr lang="cs-CZ" dirty="0" smtClean="0"/>
              <a:t>Jeho rodina byla irského původu</a:t>
            </a:r>
          </a:p>
          <a:p>
            <a:r>
              <a:rPr lang="cs-CZ" dirty="0" smtClean="0"/>
              <a:t>Studoval na </a:t>
            </a:r>
            <a:r>
              <a:rPr lang="cs-CZ" dirty="0" err="1" smtClean="0"/>
              <a:t>Princetonu</a:t>
            </a:r>
            <a:endParaRPr lang="cs-CZ" dirty="0" smtClean="0"/>
          </a:p>
          <a:p>
            <a:r>
              <a:rPr lang="cs-CZ" dirty="0" smtClean="0"/>
              <a:t>Autor jazzového věku</a:t>
            </a:r>
          </a:p>
          <a:p>
            <a:r>
              <a:rPr lang="cs-CZ" dirty="0" smtClean="0"/>
              <a:t>Bývá považován za představitele ztracené generace</a:t>
            </a:r>
          </a:p>
          <a:p>
            <a:r>
              <a:rPr lang="cs-CZ" dirty="0" smtClean="0"/>
              <a:t>Za svého života dokončil 4 romány, pátý zůstal nedokončený</a:t>
            </a:r>
          </a:p>
          <a:p>
            <a:r>
              <a:rPr lang="cs-CZ" dirty="0" smtClean="0"/>
              <a:t>Jeho díla byla mnohokrát zfilmována (Velký </a:t>
            </a:r>
            <a:r>
              <a:rPr lang="cs-CZ" dirty="0" err="1" smtClean="0"/>
              <a:t>Gatsby</a:t>
            </a:r>
            <a:r>
              <a:rPr lang="cs-CZ" dirty="0" smtClean="0"/>
              <a:t> 5x)</a:t>
            </a:r>
            <a:endParaRPr lang="cs-CZ" dirty="0"/>
          </a:p>
        </p:txBody>
      </p:sp>
      <p:pic>
        <p:nvPicPr>
          <p:cNvPr id="4" name="Obrázek 3" descr="465px-Francis_Scott_Fitzgerald_1937_June_4_(2)_(photo_by_Carl_van_Vechten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04248" y="188639"/>
            <a:ext cx="2232248" cy="288032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7452320" y="321297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76256" y="3573016"/>
            <a:ext cx="2088232" cy="313932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Zajímavosti:</a:t>
            </a:r>
          </a:p>
          <a:p>
            <a:pPr>
              <a:buFontTx/>
              <a:buChar char="-"/>
            </a:pPr>
            <a:r>
              <a:rPr lang="cs-CZ" dirty="0" smtClean="0"/>
              <a:t>Jeho žena trpěla schizofrenií</a:t>
            </a:r>
          </a:p>
          <a:p>
            <a:pPr>
              <a:buFontTx/>
              <a:buChar char="-"/>
            </a:pPr>
            <a:r>
              <a:rPr lang="cs-CZ" dirty="0" smtClean="0"/>
              <a:t>Scénáristou se stal kvůli dluhům</a:t>
            </a:r>
          </a:p>
          <a:p>
            <a:pPr>
              <a:buFontTx/>
              <a:buChar char="-"/>
            </a:pPr>
            <a:r>
              <a:rPr lang="cs-CZ" dirty="0" smtClean="0"/>
              <a:t>Nejnovější film Velký </a:t>
            </a:r>
            <a:r>
              <a:rPr lang="cs-CZ" dirty="0" err="1" smtClean="0"/>
              <a:t>Gatsby</a:t>
            </a:r>
            <a:r>
              <a:rPr lang="cs-CZ" dirty="0" smtClean="0"/>
              <a:t> je z r. 2013</a:t>
            </a:r>
          </a:p>
          <a:p>
            <a:pPr>
              <a:buFontTx/>
              <a:buChar char="-"/>
            </a:pPr>
            <a:r>
              <a:rPr lang="cs-CZ" dirty="0"/>
              <a:t> </a:t>
            </a:r>
            <a:r>
              <a:rPr lang="cs-CZ" dirty="0" smtClean="0"/>
              <a:t>podle Velkého </a:t>
            </a:r>
            <a:r>
              <a:rPr lang="cs-CZ" dirty="0" err="1" smtClean="0"/>
              <a:t>Gatsbyho</a:t>
            </a:r>
            <a:r>
              <a:rPr lang="cs-CZ" dirty="0" smtClean="0"/>
              <a:t> vznikla I opera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Velký </a:t>
            </a:r>
            <a:r>
              <a:rPr lang="cs-CZ" dirty="0" err="1" smtClean="0"/>
              <a:t>Gatsby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87624" y="1268760"/>
            <a:ext cx="5328592" cy="5472608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1925</a:t>
            </a:r>
          </a:p>
          <a:p>
            <a:r>
              <a:rPr lang="cs-CZ" dirty="0" smtClean="0"/>
              <a:t>Společenský román</a:t>
            </a:r>
          </a:p>
          <a:p>
            <a:r>
              <a:rPr lang="cs-CZ" dirty="0" smtClean="0"/>
              <a:t>Velmi dobře vykresluje způsob života horních vrstev ve 20. letech</a:t>
            </a:r>
          </a:p>
          <a:p>
            <a:r>
              <a:rPr lang="cs-CZ" dirty="0" smtClean="0"/>
              <a:t>Téma: tragická láska, iluze místo naplněného života</a:t>
            </a:r>
          </a:p>
          <a:p>
            <a:r>
              <a:rPr lang="cs-CZ" dirty="0" smtClean="0"/>
              <a:t>Společnost je pokrytecká a povrchní, postavy nemají jasné obrysy, nežijí, jen se posouvají od večírku k večírku</a:t>
            </a:r>
          </a:p>
          <a:p>
            <a:endParaRPr lang="cs-CZ" dirty="0"/>
          </a:p>
        </p:txBody>
      </p:sp>
      <p:pic>
        <p:nvPicPr>
          <p:cNvPr id="4" name="Obrázek 3" descr="kniha-velky-gatsb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88224" y="116632"/>
            <a:ext cx="2381250" cy="3838575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7236296" y="4077072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660232" y="4509120"/>
            <a:ext cx="2304256" cy="203132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F. S. </a:t>
            </a:r>
            <a:r>
              <a:rPr lang="cs-CZ" dirty="0" err="1" smtClean="0"/>
              <a:t>Fitzgerald</a:t>
            </a:r>
            <a:r>
              <a:rPr lang="cs-CZ" dirty="0" smtClean="0"/>
              <a:t> byl při psaní ovlivněn pobytem ve Francii a setkáním s E. </a:t>
            </a:r>
            <a:r>
              <a:rPr lang="cs-CZ" dirty="0" err="1" smtClean="0"/>
              <a:t>Hemingwayem</a:t>
            </a:r>
            <a:r>
              <a:rPr lang="cs-CZ" dirty="0" smtClean="0"/>
              <a:t> a dalšími členy ztracené generace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Postavy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196752"/>
            <a:ext cx="5112568" cy="5184576"/>
          </a:xfrm>
        </p:spPr>
        <p:txBody>
          <a:bodyPr>
            <a:normAutofit fontScale="92500"/>
          </a:bodyPr>
          <a:lstStyle/>
          <a:p>
            <a:r>
              <a:rPr lang="cs-CZ" sz="2700" b="1" dirty="0" err="1" smtClean="0"/>
              <a:t>Nick</a:t>
            </a:r>
            <a:r>
              <a:rPr lang="cs-CZ" sz="2700" b="1" dirty="0" smtClean="0"/>
              <a:t> </a:t>
            </a:r>
            <a:r>
              <a:rPr lang="cs-CZ" sz="2700" b="1" dirty="0" err="1" smtClean="0"/>
              <a:t>Carraway</a:t>
            </a:r>
            <a:r>
              <a:rPr lang="cs-CZ" sz="2700" b="1" dirty="0" smtClean="0"/>
              <a:t> </a:t>
            </a:r>
            <a:r>
              <a:rPr lang="cs-CZ" sz="2700" dirty="0" smtClean="0"/>
              <a:t>= vypravěč, </a:t>
            </a:r>
            <a:r>
              <a:rPr lang="cs-CZ" sz="2700" dirty="0" err="1" smtClean="0"/>
              <a:t>ich</a:t>
            </a:r>
            <a:r>
              <a:rPr lang="cs-CZ" sz="2700" dirty="0" smtClean="0"/>
              <a:t>-forma, z jeho pohledu, myslí si, že se liší od ostatních svým smyslem pro čest</a:t>
            </a:r>
          </a:p>
          <a:p>
            <a:r>
              <a:rPr lang="cs-CZ" sz="2700" b="1" dirty="0" err="1" smtClean="0"/>
              <a:t>Jay</a:t>
            </a:r>
            <a:r>
              <a:rPr lang="cs-CZ" sz="2700" b="1" dirty="0" smtClean="0"/>
              <a:t> </a:t>
            </a:r>
            <a:r>
              <a:rPr lang="cs-CZ" sz="2700" b="1" dirty="0" err="1" smtClean="0"/>
              <a:t>Gatsby</a:t>
            </a:r>
            <a:r>
              <a:rPr lang="cs-CZ" sz="2700" b="1" dirty="0" smtClean="0"/>
              <a:t> </a:t>
            </a:r>
            <a:r>
              <a:rPr lang="cs-CZ" sz="2700" dirty="0" smtClean="0"/>
              <a:t>= hraje si na velmi bohatého muže, vlivného podnikatele, ve své vile pořádá večírky, ale ve skutečnosti chce jen zpět dívku (</a:t>
            </a:r>
            <a:r>
              <a:rPr lang="cs-CZ" sz="2700" dirty="0" err="1" smtClean="0"/>
              <a:t>Daisy</a:t>
            </a:r>
            <a:r>
              <a:rPr lang="cs-CZ" sz="2700" dirty="0" smtClean="0"/>
              <a:t>), kterou miluje a která na něj nepočkala</a:t>
            </a:r>
          </a:p>
          <a:p>
            <a:pPr lvl="0"/>
            <a:r>
              <a:rPr lang="cs-CZ" sz="2700" b="1" dirty="0" err="1" smtClean="0"/>
              <a:t>Daisy</a:t>
            </a:r>
            <a:r>
              <a:rPr lang="cs-CZ" sz="2700" dirty="0" smtClean="0"/>
              <a:t> = něžná a krásná, ale i nerozhodná, má s </a:t>
            </a:r>
            <a:r>
              <a:rPr lang="cs-CZ" sz="2700" dirty="0" err="1" smtClean="0"/>
              <a:t>Tomem</a:t>
            </a:r>
            <a:r>
              <a:rPr lang="cs-CZ" sz="2700" dirty="0" smtClean="0"/>
              <a:t> dceru</a:t>
            </a:r>
          </a:p>
          <a:p>
            <a:endParaRPr lang="cs-CZ" sz="2700" dirty="0" smtClean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6084168" y="3861048"/>
            <a:ext cx="2916832" cy="2160240"/>
          </a:xfrm>
          <a:prstGeom prst="rect">
            <a:avLst/>
          </a:prstGeom>
        </p:spPr>
        <p:txBody>
          <a:bodyPr>
            <a:normAutofit fontScale="77500" lnSpcReduction="20000"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Tom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= manžel </a:t>
            </a:r>
            <a:r>
              <a:rPr kumimoji="0" lang="cs-CZ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Daisy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arogantní a hrubý, sám má milenky, ale </a:t>
            </a:r>
            <a:r>
              <a:rPr kumimoji="0" lang="cs-CZ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Daisy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nedovolí od něj odejít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020272" y="321297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3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31857" y="422772"/>
            <a:ext cx="1767222" cy="26508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1196752"/>
            <a:ext cx="5832648" cy="5661248"/>
          </a:xfrm>
        </p:spPr>
        <p:txBody>
          <a:bodyPr>
            <a:normAutofit fontScale="70000" lnSpcReduction="20000"/>
          </a:bodyPr>
          <a:lstStyle/>
          <a:p>
            <a:r>
              <a:rPr lang="cs-CZ" dirty="0" err="1" smtClean="0"/>
              <a:t>Nick</a:t>
            </a:r>
            <a:r>
              <a:rPr lang="cs-CZ" dirty="0" smtClean="0"/>
              <a:t> se rozhodne proniknout do obchodu s cennými papíry a odstěhuje se na východ</a:t>
            </a:r>
          </a:p>
          <a:p>
            <a:r>
              <a:rPr lang="cs-CZ" dirty="0" smtClean="0"/>
              <a:t>Pronajme se dům vedle </a:t>
            </a:r>
            <a:r>
              <a:rPr lang="cs-CZ" dirty="0" err="1" smtClean="0"/>
              <a:t>Gatsb</a:t>
            </a:r>
            <a:r>
              <a:rPr lang="en-US" dirty="0" err="1" smtClean="0"/>
              <a:t>yho</a:t>
            </a:r>
            <a:r>
              <a:rPr lang="cs-CZ" dirty="0" smtClean="0"/>
              <a:t> sídla, k tomu se zná s </a:t>
            </a:r>
            <a:r>
              <a:rPr lang="cs-CZ" dirty="0" err="1" smtClean="0"/>
              <a:t>Daisy</a:t>
            </a:r>
            <a:r>
              <a:rPr lang="cs-CZ" dirty="0" smtClean="0"/>
              <a:t> a </a:t>
            </a:r>
            <a:r>
              <a:rPr lang="cs-CZ" dirty="0" err="1" smtClean="0"/>
              <a:t>Tomem</a:t>
            </a:r>
            <a:endParaRPr lang="cs-CZ" dirty="0" smtClean="0"/>
          </a:p>
          <a:p>
            <a:r>
              <a:rPr lang="cs-CZ" dirty="0" smtClean="0"/>
              <a:t>Nějakou dobu trvá, než mu </a:t>
            </a:r>
            <a:r>
              <a:rPr lang="cs-CZ" dirty="0" err="1" smtClean="0"/>
              <a:t>Gatsby</a:t>
            </a:r>
            <a:r>
              <a:rPr lang="cs-CZ" dirty="0" smtClean="0"/>
              <a:t> prozradí svůj příběh (retrospektiva: před válkou se s </a:t>
            </a:r>
            <a:r>
              <a:rPr lang="cs-CZ" dirty="0" err="1" smtClean="0"/>
              <a:t>Daisy</a:t>
            </a:r>
            <a:r>
              <a:rPr lang="cs-CZ" dirty="0" smtClean="0"/>
              <a:t> milovali, ale on nebyl bohatý, </a:t>
            </a:r>
            <a:r>
              <a:rPr lang="cs-CZ" dirty="0" err="1" smtClean="0"/>
              <a:t>Daisy</a:t>
            </a:r>
            <a:r>
              <a:rPr lang="cs-CZ" dirty="0" smtClean="0"/>
              <a:t> nepočkala, vzala si </a:t>
            </a:r>
            <a:r>
              <a:rPr lang="cs-CZ" dirty="0" err="1" smtClean="0"/>
              <a:t>Toma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Nick</a:t>
            </a:r>
            <a:r>
              <a:rPr lang="cs-CZ" dirty="0" smtClean="0"/>
              <a:t> zprostředkuje setkání a </a:t>
            </a:r>
            <a:r>
              <a:rPr lang="cs-CZ" dirty="0" err="1" smtClean="0"/>
              <a:t>Daisy</a:t>
            </a:r>
            <a:r>
              <a:rPr lang="cs-CZ" dirty="0" smtClean="0"/>
              <a:t> s </a:t>
            </a:r>
            <a:r>
              <a:rPr lang="cs-CZ" dirty="0" err="1" smtClean="0"/>
              <a:t>Gatsbym</a:t>
            </a:r>
            <a:r>
              <a:rPr lang="cs-CZ" dirty="0" smtClean="0"/>
              <a:t> se začnou vídat</a:t>
            </a:r>
          </a:p>
          <a:p>
            <a:r>
              <a:rPr lang="cs-CZ" dirty="0" smtClean="0"/>
              <a:t>Nakonec vše řeknou </a:t>
            </a:r>
            <a:r>
              <a:rPr lang="cs-CZ" dirty="0" err="1" smtClean="0"/>
              <a:t>Tomovi</a:t>
            </a:r>
            <a:r>
              <a:rPr lang="cs-CZ" dirty="0" smtClean="0"/>
              <a:t>, jenže D. v klíčovém okamžiku zaváhá</a:t>
            </a:r>
          </a:p>
          <a:p>
            <a:r>
              <a:rPr lang="cs-CZ" dirty="0" smtClean="0"/>
              <a:t>Po hádce se vrací domů z New Yorku a </a:t>
            </a:r>
            <a:r>
              <a:rPr lang="cs-CZ" dirty="0" err="1" smtClean="0"/>
              <a:t>Daisy</a:t>
            </a:r>
            <a:r>
              <a:rPr lang="cs-CZ" dirty="0" smtClean="0"/>
              <a:t> srazí milenku </a:t>
            </a:r>
            <a:r>
              <a:rPr lang="cs-CZ" dirty="0" err="1" smtClean="0"/>
              <a:t>Toma</a:t>
            </a:r>
            <a:r>
              <a:rPr lang="cs-CZ" dirty="0" smtClean="0"/>
              <a:t>, </a:t>
            </a:r>
            <a:r>
              <a:rPr lang="cs-CZ" dirty="0" err="1" smtClean="0"/>
              <a:t>Gatsby</a:t>
            </a:r>
            <a:r>
              <a:rPr lang="cs-CZ" dirty="0" smtClean="0"/>
              <a:t> to bere na sebe a nakonec je zastřelen manželem té ženy</a:t>
            </a:r>
            <a:endParaRPr lang="cs-CZ" dirty="0"/>
          </a:p>
        </p:txBody>
      </p:sp>
      <p:pic>
        <p:nvPicPr>
          <p:cNvPr id="4" name="Obrázek 3" descr="11698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76256" y="332656"/>
            <a:ext cx="2016224" cy="2843393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7236296" y="321297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4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876256" y="3717032"/>
            <a:ext cx="1944216" cy="286232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Zajímavosti:</a:t>
            </a:r>
          </a:p>
          <a:p>
            <a:pPr>
              <a:buFontTx/>
              <a:buChar char="-"/>
            </a:pPr>
            <a:r>
              <a:rPr lang="cs-CZ" dirty="0" err="1" smtClean="0"/>
              <a:t>Gatsby</a:t>
            </a:r>
            <a:r>
              <a:rPr lang="cs-CZ" dirty="0" smtClean="0"/>
              <a:t> zbohatl na pašování a nelegálním prodeji alkoholu</a:t>
            </a:r>
          </a:p>
          <a:p>
            <a:pPr>
              <a:buFontTx/>
              <a:buChar char="-"/>
            </a:pPr>
            <a:r>
              <a:rPr lang="cs-CZ" dirty="0" smtClean="0"/>
              <a:t>Společnost nakonec </a:t>
            </a:r>
            <a:r>
              <a:rPr lang="cs-CZ" dirty="0" err="1" smtClean="0"/>
              <a:t>Gatsbyho</a:t>
            </a:r>
            <a:r>
              <a:rPr lang="cs-CZ" dirty="0" smtClean="0"/>
              <a:t> odsuzuje, nikdo mu nepřijde na pohřeb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Ukázka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268760"/>
            <a:ext cx="8178112" cy="54006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  „Nedokážu popsat, jak mě to překvapilo, když jsem zjistil, že ji miluju, kamaráde. Dokonce jsem nějaký čas doufal, že mě pustí k vodě, jenže se do mě taky zamilovala. Myslela si, že hodně vím, protože jsem věděl jiné věci než ona… Dopadlo to tak, že jsem přišel o všechny ambice, každou minutu jsem byl zamilovanější, a najednou mi to bylo jedno. Jaký mělo smysl dělat velké věci, když mě víc bavilo vyprávět jí, co hodlám dokázat?“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392848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Otázky k ukázce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59632" y="1447800"/>
            <a:ext cx="7776864" cy="5293568"/>
          </a:xfrm>
        </p:spPr>
        <p:txBody>
          <a:bodyPr>
            <a:normAutofit fontScale="92500" lnSpcReduction="10000"/>
          </a:bodyPr>
          <a:lstStyle/>
          <a:p>
            <a:pPr marL="596646" indent="-514350">
              <a:buFont typeface="+mj-lt"/>
              <a:buAutoNum type="arabicPeriod"/>
            </a:pPr>
            <a:r>
              <a:rPr lang="cs-CZ" dirty="0" smtClean="0"/>
              <a:t>Kdo je podle Vás autorem promluvy a proč?</a:t>
            </a:r>
          </a:p>
          <a:p>
            <a:pPr marL="870966" lvl="1" indent="-514350"/>
            <a:r>
              <a:rPr lang="cs-CZ" dirty="0" err="1" smtClean="0"/>
              <a:t>Jay</a:t>
            </a:r>
            <a:r>
              <a:rPr lang="cs-CZ" dirty="0" smtClean="0"/>
              <a:t> </a:t>
            </a:r>
            <a:r>
              <a:rPr lang="cs-CZ" dirty="0" err="1" smtClean="0"/>
              <a:t>Gatsby</a:t>
            </a:r>
            <a:r>
              <a:rPr lang="cs-CZ" dirty="0" smtClean="0"/>
              <a:t> (mluví o svém vztahu k </a:t>
            </a:r>
            <a:r>
              <a:rPr lang="cs-CZ" dirty="0" err="1" smtClean="0"/>
              <a:t>Daisy</a:t>
            </a:r>
            <a:r>
              <a:rPr lang="cs-CZ" dirty="0" smtClean="0"/>
              <a:t>, retrospektiva, navíc má ve zvyku každého oslovovat kamaráde)</a:t>
            </a:r>
          </a:p>
          <a:p>
            <a:pPr marL="596646" indent="-514350">
              <a:buFont typeface="+mj-lt"/>
              <a:buAutoNum type="arabicPeriod"/>
            </a:pPr>
            <a:r>
              <a:rPr lang="cs-CZ" dirty="0" smtClean="0"/>
              <a:t>Co je obsahem promluvy?</a:t>
            </a:r>
          </a:p>
          <a:p>
            <a:pPr marL="870966" lvl="1" indent="-514350"/>
            <a:r>
              <a:rPr lang="cs-CZ" dirty="0" smtClean="0"/>
              <a:t>Popis vztahu mezi </a:t>
            </a:r>
            <a:r>
              <a:rPr lang="cs-CZ" dirty="0" err="1" smtClean="0"/>
              <a:t>Gatsbym</a:t>
            </a:r>
            <a:r>
              <a:rPr lang="cs-CZ" dirty="0" smtClean="0"/>
              <a:t> a </a:t>
            </a:r>
            <a:r>
              <a:rPr lang="cs-CZ" dirty="0" err="1" smtClean="0"/>
              <a:t>Daisy</a:t>
            </a:r>
            <a:r>
              <a:rPr lang="cs-CZ" dirty="0" smtClean="0"/>
              <a:t> před válkou, láska, která </a:t>
            </a:r>
            <a:r>
              <a:rPr lang="cs-CZ" dirty="0" err="1" smtClean="0"/>
              <a:t>Gatsbyho</a:t>
            </a:r>
            <a:r>
              <a:rPr lang="cs-CZ" dirty="0" smtClean="0"/>
              <a:t> paralyzovala, nebyl schopen nic dělat</a:t>
            </a:r>
          </a:p>
          <a:p>
            <a:pPr marL="596646" indent="-514350">
              <a:buFont typeface="+mj-lt"/>
              <a:buAutoNum type="arabicPeriod"/>
            </a:pPr>
            <a:r>
              <a:rPr lang="cs-CZ" dirty="0" smtClean="0"/>
              <a:t>Jazykové a stylistické prostředky v ukázce.</a:t>
            </a:r>
          </a:p>
          <a:p>
            <a:pPr marL="870966" lvl="1" indent="-514350"/>
            <a:r>
              <a:rPr lang="cs-CZ" dirty="0" err="1" smtClean="0"/>
              <a:t>Apoziopeze</a:t>
            </a:r>
            <a:r>
              <a:rPr lang="cs-CZ" dirty="0" smtClean="0"/>
              <a:t>, řečnická otázka, oslovení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116632"/>
            <a:ext cx="1053090" cy="1482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romány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87624" y="1447800"/>
            <a:ext cx="5112568" cy="5221560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„Na prahu ráje“</a:t>
            </a:r>
          </a:p>
          <a:p>
            <a:r>
              <a:rPr lang="cs-CZ" dirty="0" smtClean="0"/>
              <a:t>„Krásní a prokletí“</a:t>
            </a:r>
          </a:p>
          <a:p>
            <a:r>
              <a:rPr lang="cs-CZ" dirty="0" smtClean="0"/>
              <a:t>„Něžná je noc“ – příběh manželství </a:t>
            </a:r>
            <a:r>
              <a:rPr lang="cs-CZ" dirty="0" err="1" smtClean="0"/>
              <a:t>Dicka</a:t>
            </a:r>
            <a:r>
              <a:rPr lang="cs-CZ" dirty="0" smtClean="0"/>
              <a:t> a </a:t>
            </a:r>
            <a:r>
              <a:rPr lang="cs-CZ" dirty="0" err="1" smtClean="0"/>
              <a:t>Nicol</a:t>
            </a:r>
            <a:r>
              <a:rPr lang="cs-CZ" dirty="0" smtClean="0"/>
              <a:t> a jeho postupného rozkladu, navíc autobiografické téma duševní nemoc manželky, </a:t>
            </a:r>
            <a:r>
              <a:rPr lang="cs-CZ" dirty="0" err="1" smtClean="0"/>
              <a:t>Dick</a:t>
            </a:r>
            <a:r>
              <a:rPr lang="cs-CZ" dirty="0" smtClean="0"/>
              <a:t> odolá nevěře, ale nakonec je to </a:t>
            </a:r>
            <a:r>
              <a:rPr lang="cs-CZ" dirty="0" err="1" smtClean="0"/>
              <a:t>Nicol</a:t>
            </a:r>
            <a:r>
              <a:rPr lang="cs-CZ" dirty="0" smtClean="0"/>
              <a:t>, kdo ze vztahu odchází</a:t>
            </a:r>
            <a:endParaRPr lang="cs-CZ" dirty="0"/>
          </a:p>
        </p:txBody>
      </p:sp>
      <p:pic>
        <p:nvPicPr>
          <p:cNvPr id="4" name="Obrázek 3" descr="177537_bi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44208" y="188640"/>
            <a:ext cx="2381250" cy="3305175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7164288" y="357301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 5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516216" y="4221088"/>
            <a:ext cx="2376264" cy="224676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dirty="0" err="1" smtClean="0"/>
              <a:t>Fitzgerald</a:t>
            </a:r>
            <a:r>
              <a:rPr lang="cs-CZ" sz="2000" dirty="0" smtClean="0"/>
              <a:t> je navíc autorem povídky „Podivuhodný případ Benjamina </a:t>
            </a:r>
            <a:r>
              <a:rPr lang="cs-CZ" sz="2000" dirty="0" err="1" smtClean="0"/>
              <a:t>Buttona</a:t>
            </a:r>
            <a:r>
              <a:rPr lang="cs-CZ" sz="2000" dirty="0" smtClean="0"/>
              <a:t>“, která byla rovněž v nedávné době zfilmována.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Video </a:t>
            </a:r>
            <a:r>
              <a:rPr lang="cs-CZ" dirty="0" smtClean="0"/>
              <a:t>ukázky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Velký </a:t>
            </a:r>
            <a:r>
              <a:rPr lang="cs-CZ" dirty="0" err="1" smtClean="0">
                <a:hlinkClick r:id="rId2"/>
              </a:rPr>
              <a:t>Gatsby</a:t>
            </a:r>
            <a:r>
              <a:rPr lang="cs-CZ" dirty="0" smtClean="0">
                <a:hlinkClick r:id="rId2"/>
              </a:rPr>
              <a:t> 2013 - </a:t>
            </a:r>
            <a:r>
              <a:rPr lang="cs-CZ" dirty="0" err="1" smtClean="0">
                <a:hlinkClick r:id="rId2"/>
              </a:rPr>
              <a:t>trailer</a:t>
            </a:r>
            <a:r>
              <a:rPr lang="cs-CZ" dirty="0" smtClean="0">
                <a:hlinkClick r:id="rId2"/>
              </a:rPr>
              <a:t> 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Velký </a:t>
            </a:r>
            <a:r>
              <a:rPr lang="cs-CZ" dirty="0" err="1" smtClean="0">
                <a:hlinkClick r:id="rId3"/>
              </a:rPr>
              <a:t>Gatsby</a:t>
            </a:r>
            <a:r>
              <a:rPr lang="cs-CZ" dirty="0" smtClean="0">
                <a:hlinkClick r:id="rId3"/>
              </a:rPr>
              <a:t> 1974 – </a:t>
            </a:r>
            <a:r>
              <a:rPr lang="cs-CZ" dirty="0" err="1" smtClean="0">
                <a:hlinkClick r:id="rId3"/>
              </a:rPr>
              <a:t>trailer</a:t>
            </a:r>
            <a:endParaRPr lang="cs-CZ" dirty="0" smtClean="0"/>
          </a:p>
          <a:p>
            <a:r>
              <a:rPr lang="cs-CZ" dirty="0" err="1" smtClean="0">
                <a:hlinkClick r:id="rId4"/>
              </a:rPr>
              <a:t>Myrtlino</a:t>
            </a:r>
            <a:r>
              <a:rPr lang="cs-CZ" dirty="0" smtClean="0">
                <a:hlinkClick r:id="rId4"/>
              </a:rPr>
              <a:t> sólo </a:t>
            </a:r>
            <a:r>
              <a:rPr lang="cs-CZ" dirty="0" err="1" smtClean="0">
                <a:hlinkClick r:id="rId4"/>
              </a:rPr>
              <a:t>Waiting</a:t>
            </a:r>
            <a:r>
              <a:rPr lang="cs-CZ" dirty="0" smtClean="0">
                <a:hlinkClick r:id="rId4"/>
              </a:rPr>
              <a:t> z </a:t>
            </a:r>
            <a:r>
              <a:rPr lang="cs-CZ" dirty="0" err="1" smtClean="0">
                <a:hlinkClick r:id="rId4"/>
              </a:rPr>
              <a:t>Harbisonovy</a:t>
            </a:r>
            <a:r>
              <a:rPr lang="cs-CZ" dirty="0" smtClean="0">
                <a:hlinkClick r:id="rId4"/>
              </a:rPr>
              <a:t> opery Velký </a:t>
            </a:r>
            <a:r>
              <a:rPr lang="cs-CZ" dirty="0" err="1" smtClean="0">
                <a:hlinkClick r:id="rId4"/>
              </a:rPr>
              <a:t>Gatsby</a:t>
            </a:r>
            <a:endParaRPr lang="cs-CZ" dirty="0"/>
          </a:p>
        </p:txBody>
      </p:sp>
      <p:pic>
        <p:nvPicPr>
          <p:cNvPr id="4" name="Obrázek 3" descr="800px-The_Great_Gatsby_Cast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67944" y="3717032"/>
            <a:ext cx="4572000" cy="289179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843808" y="4869160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 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1600" dirty="0" smtClean="0"/>
              <a:t>Obr. 1: VAN VECHTEN, </a:t>
            </a:r>
            <a:r>
              <a:rPr lang="cs-CZ" sz="1600" dirty="0" err="1" smtClean="0"/>
              <a:t>Carl</a:t>
            </a:r>
            <a:r>
              <a:rPr lang="cs-CZ" sz="1600" dirty="0" smtClean="0"/>
              <a:t>. </a:t>
            </a:r>
            <a:r>
              <a:rPr lang="cs-CZ" sz="1600" i="1" dirty="0" err="1" smtClean="0"/>
              <a:t>wikimedia.org</a:t>
            </a:r>
            <a:r>
              <a:rPr lang="cs-CZ" sz="1600" dirty="0" smtClean="0"/>
              <a:t> [online]. [cit. 16.3.2014]. Dostupný na WWW: http://commons.wikimedia.org/wiki/File:Francis_Scott_Fitzgerald_1937_June_4_%282%29_%28photo_by_Carl_van_Vechten%29.jpg</a:t>
            </a:r>
          </a:p>
          <a:p>
            <a:r>
              <a:rPr lang="cs-CZ" sz="1600" dirty="0" smtClean="0"/>
              <a:t>Obr. 2: NEZNÁMÝ AUTOR. </a:t>
            </a:r>
            <a:r>
              <a:rPr lang="cs-CZ" sz="1600" i="1" dirty="0" err="1" smtClean="0"/>
              <a:t>zapnimozek.cz</a:t>
            </a:r>
            <a:r>
              <a:rPr lang="cs-CZ" sz="1600" dirty="0" smtClean="0"/>
              <a:t> [online]. [cit. 16.3.2014]. Dostupný na WWW: http://www.</a:t>
            </a:r>
            <a:r>
              <a:rPr lang="cs-CZ" sz="1600" dirty="0" err="1" smtClean="0"/>
              <a:t>zapnimozek.cz</a:t>
            </a:r>
            <a:r>
              <a:rPr lang="cs-CZ" sz="1600" dirty="0" smtClean="0"/>
              <a:t>/</a:t>
            </a:r>
            <a:r>
              <a:rPr lang="cs-CZ" sz="1600" dirty="0" err="1" smtClean="0"/>
              <a:t>ctenarskydenik</a:t>
            </a:r>
            <a:r>
              <a:rPr lang="cs-CZ" sz="1600" dirty="0" smtClean="0"/>
              <a:t>/</a:t>
            </a:r>
            <a:r>
              <a:rPr lang="cs-CZ" sz="1600" dirty="0" err="1" smtClean="0"/>
              <a:t>velky</a:t>
            </a:r>
            <a:r>
              <a:rPr lang="cs-CZ" sz="1600" dirty="0" smtClean="0"/>
              <a:t>-</a:t>
            </a:r>
            <a:r>
              <a:rPr lang="cs-CZ" sz="1600" dirty="0" err="1" smtClean="0"/>
              <a:t>gatsby</a:t>
            </a:r>
            <a:r>
              <a:rPr lang="cs-CZ" sz="1600" dirty="0" smtClean="0"/>
              <a:t>/ </a:t>
            </a:r>
          </a:p>
          <a:p>
            <a:r>
              <a:rPr lang="cs-CZ" sz="1600" dirty="0" smtClean="0"/>
              <a:t>Obr. 3: </a:t>
            </a:r>
            <a:r>
              <a:rPr lang="cs-CZ" sz="1600" dirty="0"/>
              <a:t>RINALDI, Eva. </a:t>
            </a:r>
            <a:r>
              <a:rPr lang="cs-CZ" sz="1600" i="1" dirty="0"/>
              <a:t>wikimedia.org</a:t>
            </a:r>
            <a:r>
              <a:rPr lang="cs-CZ" sz="1600" dirty="0"/>
              <a:t> [online]. [cit. 25.3.2014]. Dostupný na WWW: http://commons.wikimedia.org/wiki/File:The_Great_Gatsby_(6482580315).jpg?uselang=cs</a:t>
            </a:r>
            <a:endParaRPr lang="cs-CZ" sz="1600" dirty="0" smtClean="0"/>
          </a:p>
          <a:p>
            <a:r>
              <a:rPr lang="cs-CZ" sz="1600" dirty="0" smtClean="0"/>
              <a:t>Obr. 4: NEZNÁMÝ AUTOR. </a:t>
            </a:r>
            <a:r>
              <a:rPr lang="cs-CZ" sz="1600" i="1" dirty="0" err="1" smtClean="0"/>
              <a:t>levneknihy.cz</a:t>
            </a:r>
            <a:r>
              <a:rPr lang="cs-CZ" sz="1600" dirty="0" smtClean="0"/>
              <a:t> [online]. [cit. 16.3.2014]. Dostupný na WWW: http://www.</a:t>
            </a:r>
            <a:r>
              <a:rPr lang="cs-CZ" sz="1600" dirty="0" err="1" smtClean="0"/>
              <a:t>levneknihy.cz</a:t>
            </a:r>
            <a:r>
              <a:rPr lang="cs-CZ" sz="1600" dirty="0" smtClean="0"/>
              <a:t>/</a:t>
            </a:r>
            <a:r>
              <a:rPr lang="cs-CZ" sz="1600" dirty="0" err="1" smtClean="0"/>
              <a:t>velky</a:t>
            </a:r>
            <a:r>
              <a:rPr lang="cs-CZ" sz="1600" dirty="0" smtClean="0"/>
              <a:t>-</a:t>
            </a:r>
            <a:r>
              <a:rPr lang="cs-CZ" sz="1600" dirty="0" err="1" smtClean="0"/>
              <a:t>gatsby</a:t>
            </a:r>
            <a:r>
              <a:rPr lang="cs-CZ" sz="1600" dirty="0" smtClean="0"/>
              <a:t>/d-123163/ </a:t>
            </a:r>
          </a:p>
          <a:p>
            <a:r>
              <a:rPr lang="cs-CZ" sz="1600" dirty="0" smtClean="0"/>
              <a:t>FITZGERALD, </a:t>
            </a:r>
            <a:r>
              <a:rPr lang="cs-CZ" sz="1600" dirty="0" err="1" smtClean="0"/>
              <a:t>Francis</a:t>
            </a:r>
            <a:r>
              <a:rPr lang="cs-CZ" sz="1600" dirty="0" smtClean="0"/>
              <a:t> </a:t>
            </a:r>
            <a:r>
              <a:rPr lang="cs-CZ" sz="1600" dirty="0" err="1" smtClean="0"/>
              <a:t>Scott</a:t>
            </a:r>
            <a:r>
              <a:rPr lang="cs-CZ" sz="1600" dirty="0" smtClean="0"/>
              <a:t>. </a:t>
            </a:r>
            <a:r>
              <a:rPr lang="cs-CZ" sz="1600" i="1" dirty="0" smtClean="0"/>
              <a:t>Velký </a:t>
            </a:r>
            <a:r>
              <a:rPr lang="cs-CZ" sz="1600" i="1" dirty="0" err="1" smtClean="0"/>
              <a:t>Gatsby</a:t>
            </a:r>
            <a:r>
              <a:rPr lang="cs-CZ" sz="1600" dirty="0" smtClean="0"/>
              <a:t>. Praha: Československý spisovatel, 2012, ISBN 978-80-7459-095-5.</a:t>
            </a:r>
          </a:p>
          <a:p>
            <a:r>
              <a:rPr lang="cs-CZ" sz="1600" dirty="0" smtClean="0"/>
              <a:t>Obr. 5: NEZNÁMÝ AUTOR. </a:t>
            </a:r>
            <a:r>
              <a:rPr lang="cs-CZ" sz="1600" i="1" dirty="0" err="1" smtClean="0"/>
              <a:t>kosmas.cz</a:t>
            </a:r>
            <a:r>
              <a:rPr lang="cs-CZ" sz="1600" dirty="0" smtClean="0"/>
              <a:t> [online]. [cit. 16.3.2014]. Dostupný na WWW: http://www.</a:t>
            </a:r>
            <a:r>
              <a:rPr lang="cs-CZ" sz="1600" dirty="0" err="1" smtClean="0"/>
              <a:t>kosmas.cz</a:t>
            </a:r>
            <a:r>
              <a:rPr lang="cs-CZ" sz="1600" dirty="0" smtClean="0"/>
              <a:t>/knihy/177537/</a:t>
            </a:r>
            <a:r>
              <a:rPr lang="cs-CZ" sz="1600" dirty="0" err="1" smtClean="0"/>
              <a:t>nezna</a:t>
            </a:r>
            <a:r>
              <a:rPr lang="cs-CZ" sz="1600" dirty="0" smtClean="0"/>
              <a:t>-je-noc/</a:t>
            </a:r>
          </a:p>
          <a:p>
            <a:r>
              <a:rPr lang="cs-CZ" sz="1600" dirty="0" smtClean="0"/>
              <a:t>Obr. 6: RINALDI, Eva. </a:t>
            </a:r>
            <a:r>
              <a:rPr lang="cs-CZ" sz="1600" i="1" dirty="0" err="1" smtClean="0"/>
              <a:t>wikimedia.org</a:t>
            </a:r>
            <a:r>
              <a:rPr lang="cs-CZ" sz="1600" dirty="0" smtClean="0"/>
              <a:t> [online]. [cit. 16.3.2014]. Dostupný na WWW: http://commons.wikimedia.org/wiki/File:The_Great_Gatsby_Cast.jpg 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93</TotalTime>
  <Words>790</Words>
  <Application>Microsoft Office PowerPoint</Application>
  <PresentationFormat>Předvádění na obrazovce (4:3)</PresentationFormat>
  <Paragraphs>80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Slunovrat</vt:lpstr>
      <vt:lpstr>Francis Scott Fitzgerald</vt:lpstr>
      <vt:lpstr>Snímek 2</vt:lpstr>
      <vt:lpstr>Anotace</vt:lpstr>
      <vt:lpstr>Život</vt:lpstr>
      <vt:lpstr>Velký Gatsby</vt:lpstr>
      <vt:lpstr>Postavy</vt:lpstr>
      <vt:lpstr>Děj</vt:lpstr>
      <vt:lpstr>Ukázka </vt:lpstr>
      <vt:lpstr>Otázky k ukázce</vt:lpstr>
      <vt:lpstr>Další romány</vt:lpstr>
      <vt:lpstr>Video ukázky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Francis Scott Fitzgerald</dc:title>
  <dc:creator>Kate</dc:creator>
  <cp:lastModifiedBy>Dum</cp:lastModifiedBy>
  <cp:revision>29</cp:revision>
  <dcterms:created xsi:type="dcterms:W3CDTF">2014-03-16T06:57:02Z</dcterms:created>
  <dcterms:modified xsi:type="dcterms:W3CDTF">2014-03-25T11:46:31Z</dcterms:modified>
</cp:coreProperties>
</file>