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60" r:id="rId6"/>
    <p:sldId id="261" r:id="rId7"/>
    <p:sldId id="263" r:id="rId8"/>
    <p:sldId id="262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98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932CFF8-9F92-4A10-B608-BACC211D39E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966C33E-2E50-4D01-8758-209258386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C0518DB-8876-47CA-A493-44EE58758AB6}" type="slidenum">
              <a:rPr lang="cs-CZ" altLang="cs-CZ" smtClean="0"/>
              <a:pPr/>
              <a:t>10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4C0AB-FF4C-47A7-954C-F1DAC6831AC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E0E84-1002-4B08-BF99-4EB4B0566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BD561-1C88-441B-990D-31A829798A7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04FBE-3BC9-40DA-A705-3F5B77C4F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D65DD-3CB9-42AD-8927-B616A3D2EA2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77184-D410-476D-8D74-1FB6B54A8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84B35-D452-4F01-979F-13DC063DD56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74421-3723-4C3D-8081-2AD626B24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F339D-79D1-4E3A-9661-A11E2D06132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E7D42-E478-4407-B710-277459D1C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2A536-B9AF-4508-9870-2EEFCDC553A1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7207B-9FF0-4653-9449-D17AA4F4D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4F34F-F0F4-488B-A5AF-5774AC0852C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1E394-1516-45C1-9C42-4A0C34BC6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7765D-1F67-4D3D-9253-AD97C87DD68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2786C-75EC-4BC2-92A4-DC15A6BA8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E135B-6B97-49D3-BB97-75FE336D7DB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63B16-5AA7-49DA-AA3C-FCE4F6B70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B64E3-F39F-4CA6-AC56-0E36613CEEC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8469B-6113-46C6-BC4E-BA9499690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98F9D-99DC-4ACD-BFE8-D85F32DD19B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358BE-7FCF-44B9-A02C-070C71DF8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119163-394D-4DF7-BA7B-23B0A6402D5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4FE9DC-D467-4821-AC7D-8E3F04A54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889000" y="1946275"/>
            <a:ext cx="7643813" cy="375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Jíl.15_Úsečka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23. 10. 2013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alt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Úsečka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alt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popisující vlastnosti a značení úsečky.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4E98B2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000" b="1">
                <a:latin typeface="Segoe UI Semibold" pitchFamily="34" charset="0"/>
              </a:rPr>
              <a:t>ÚSEČKA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563938" y="2028825"/>
            <a:ext cx="2016125" cy="400050"/>
          </a:xfrm>
          <a:prstGeom prst="rect">
            <a:avLst/>
          </a:prstGeom>
          <a:solidFill>
            <a:srgbClr val="4E98B2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DEFINICE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3951288" y="738188"/>
            <a:ext cx="1241425" cy="3079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Segoe UI Semibold" pitchFamily="34" charset="0"/>
              </a:rPr>
              <a:t>GEOMETRIE</a:t>
            </a:r>
          </a:p>
        </p:txBody>
      </p:sp>
      <p:sp>
        <p:nvSpPr>
          <p:cNvPr id="3077" name="TextovéPole 3"/>
          <p:cNvSpPr txBox="1">
            <a:spLocks noChangeArrowheads="1"/>
          </p:cNvSpPr>
          <p:nvPr/>
        </p:nvSpPr>
        <p:spPr bwMode="auto">
          <a:xfrm>
            <a:off x="1187450" y="2871788"/>
            <a:ext cx="1195388" cy="368300"/>
          </a:xfrm>
          <a:prstGeom prst="rect">
            <a:avLst/>
          </a:prstGeom>
          <a:noFill/>
          <a:ln w="38100">
            <a:solidFill>
              <a:srgbClr val="4E98B2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b="1">
                <a:latin typeface="Segoe UI Semibold" pitchFamily="34" charset="0"/>
              </a:rPr>
              <a:t>ÚSEČKA:</a:t>
            </a:r>
          </a:p>
        </p:txBody>
      </p:sp>
      <p:sp>
        <p:nvSpPr>
          <p:cNvPr id="3078" name="TextovéPole 3"/>
          <p:cNvSpPr txBox="1">
            <a:spLocks noChangeArrowheads="1"/>
          </p:cNvSpPr>
          <p:nvPr/>
        </p:nvSpPr>
        <p:spPr bwMode="auto">
          <a:xfrm>
            <a:off x="2668588" y="2886075"/>
            <a:ext cx="5472112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- část přímky ohraničená dvěma krajními body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1908175" y="4868863"/>
            <a:ext cx="51847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08175" y="4733925"/>
            <a:ext cx="0" cy="2873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092950" y="4724400"/>
            <a:ext cx="0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2" name="TextovéPole 3"/>
          <p:cNvSpPr txBox="1">
            <a:spLocks noChangeArrowheads="1"/>
          </p:cNvSpPr>
          <p:nvPr/>
        </p:nvSpPr>
        <p:spPr bwMode="auto">
          <a:xfrm>
            <a:off x="1738313" y="502920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A</a:t>
            </a:r>
          </a:p>
        </p:txBody>
      </p:sp>
      <p:sp>
        <p:nvSpPr>
          <p:cNvPr id="3083" name="TextovéPole 3"/>
          <p:cNvSpPr txBox="1">
            <a:spLocks noChangeArrowheads="1"/>
          </p:cNvSpPr>
          <p:nvPr/>
        </p:nvSpPr>
        <p:spPr bwMode="auto">
          <a:xfrm>
            <a:off x="6923088" y="502920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3759200" y="549275"/>
            <a:ext cx="1584325" cy="400050"/>
          </a:xfrm>
          <a:prstGeom prst="rect">
            <a:avLst/>
          </a:prstGeom>
          <a:solidFill>
            <a:srgbClr val="4E98B2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ZNAČENÍ</a:t>
            </a: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2106613" y="1341438"/>
            <a:ext cx="493077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POMOCÍ SVÝCH DVOU KRAJNÍCH BODŮ</a:t>
            </a: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42988" y="2924175"/>
            <a:ext cx="3508375" cy="5762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20763" y="3381375"/>
            <a:ext cx="44450" cy="2460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2" name="TextovéPole 3"/>
          <p:cNvSpPr txBox="1">
            <a:spLocks noChangeArrowheads="1"/>
          </p:cNvSpPr>
          <p:nvPr/>
        </p:nvSpPr>
        <p:spPr bwMode="auto">
          <a:xfrm>
            <a:off x="873125" y="357346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M</a:t>
            </a:r>
          </a:p>
        </p:txBody>
      </p:sp>
      <p:sp>
        <p:nvSpPr>
          <p:cNvPr id="4103" name="TextovéPole 3"/>
          <p:cNvSpPr txBox="1">
            <a:spLocks noChangeArrowheads="1"/>
          </p:cNvSpPr>
          <p:nvPr/>
        </p:nvSpPr>
        <p:spPr bwMode="auto">
          <a:xfrm>
            <a:off x="4371975" y="304323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N</a:t>
            </a:r>
          </a:p>
        </p:txBody>
      </p:sp>
      <p:sp>
        <p:nvSpPr>
          <p:cNvPr id="4104" name="TextovéPole 3"/>
          <p:cNvSpPr txBox="1">
            <a:spLocks noChangeArrowheads="1"/>
          </p:cNvSpPr>
          <p:nvPr/>
        </p:nvSpPr>
        <p:spPr bwMode="auto">
          <a:xfrm>
            <a:off x="7037388" y="3073400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úsečka MN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1908175" y="5049838"/>
            <a:ext cx="1379538" cy="6477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6" name="TextovéPole 3"/>
          <p:cNvSpPr txBox="1">
            <a:spLocks noChangeArrowheads="1"/>
          </p:cNvSpPr>
          <p:nvPr/>
        </p:nvSpPr>
        <p:spPr bwMode="auto">
          <a:xfrm>
            <a:off x="3121025" y="580548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H</a:t>
            </a:r>
          </a:p>
        </p:txBody>
      </p:sp>
      <p:sp>
        <p:nvSpPr>
          <p:cNvPr id="4107" name="TextovéPole 3"/>
          <p:cNvSpPr txBox="1">
            <a:spLocks noChangeArrowheads="1"/>
          </p:cNvSpPr>
          <p:nvPr/>
        </p:nvSpPr>
        <p:spPr bwMode="auto">
          <a:xfrm>
            <a:off x="1701800" y="515778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G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862138" y="4945063"/>
            <a:ext cx="92075" cy="2095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9" name="TextovéPole 3"/>
          <p:cNvSpPr txBox="1">
            <a:spLocks noChangeArrowheads="1"/>
          </p:cNvSpPr>
          <p:nvPr/>
        </p:nvSpPr>
        <p:spPr bwMode="auto">
          <a:xfrm>
            <a:off x="7037388" y="55895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úsečka GH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4519613" y="2800350"/>
            <a:ext cx="44450" cy="2476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241675" y="5595938"/>
            <a:ext cx="92075" cy="2095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3276600" y="549275"/>
            <a:ext cx="2590800" cy="400050"/>
          </a:xfrm>
          <a:prstGeom prst="rect">
            <a:avLst/>
          </a:prstGeom>
          <a:solidFill>
            <a:srgbClr val="4E98B2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VELIKOST ÚSEČKY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958850" y="1681163"/>
            <a:ext cx="493236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4E98B2"/>
              </a:buClr>
              <a:buFont typeface="Wingdings" pitchFamily="2" charset="2"/>
              <a:buChar char="§"/>
            </a:pPr>
            <a:r>
              <a:rPr lang="cs-CZ" altLang="cs-CZ" sz="1600" b="1">
                <a:solidFill>
                  <a:srgbClr val="4E98B2"/>
                </a:solidFill>
                <a:latin typeface="Segoe UI Light" pitchFamily="34" charset="0"/>
              </a:rPr>
              <a:t>VELIKOST ÚSEČKY </a:t>
            </a:r>
            <a:r>
              <a:rPr lang="cs-CZ" altLang="cs-CZ" sz="1600" b="1">
                <a:latin typeface="Segoe UI Light" pitchFamily="34" charset="0"/>
              </a:rPr>
              <a:t>= DÉLKA ÚSEČKY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958850" y="2327275"/>
            <a:ext cx="493236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4E98B2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ZAPISUJE SE POMOCÍ ROVNÝCH ZÁVOREK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132138" y="4271963"/>
            <a:ext cx="2879725" cy="0"/>
          </a:xfrm>
          <a:prstGeom prst="line">
            <a:avLst/>
          </a:prstGeom>
          <a:ln w="19050">
            <a:solidFill>
              <a:srgbClr val="4E98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11863" y="4164013"/>
            <a:ext cx="0" cy="215900"/>
          </a:xfrm>
          <a:prstGeom prst="line">
            <a:avLst/>
          </a:prstGeom>
          <a:ln w="19050">
            <a:solidFill>
              <a:srgbClr val="4E98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132138" y="4164013"/>
            <a:ext cx="0" cy="215900"/>
          </a:xfrm>
          <a:prstGeom prst="line">
            <a:avLst/>
          </a:prstGeom>
          <a:ln w="19050">
            <a:solidFill>
              <a:srgbClr val="4E98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8" name="TextovéPole 3"/>
          <p:cNvSpPr txBox="1">
            <a:spLocks noChangeArrowheads="1"/>
          </p:cNvSpPr>
          <p:nvPr/>
        </p:nvSpPr>
        <p:spPr bwMode="auto">
          <a:xfrm>
            <a:off x="5842000" y="437991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U</a:t>
            </a:r>
          </a:p>
        </p:txBody>
      </p:sp>
      <p:sp>
        <p:nvSpPr>
          <p:cNvPr id="5129" name="TextovéPole 3"/>
          <p:cNvSpPr txBox="1">
            <a:spLocks noChangeArrowheads="1"/>
          </p:cNvSpPr>
          <p:nvPr/>
        </p:nvSpPr>
        <p:spPr bwMode="auto">
          <a:xfrm>
            <a:off x="2962275" y="439420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T</a:t>
            </a:r>
          </a:p>
        </p:txBody>
      </p:sp>
      <p:sp>
        <p:nvSpPr>
          <p:cNvPr id="5130" name="TextovéPole 3"/>
          <p:cNvSpPr txBox="1">
            <a:spLocks noChangeArrowheads="1"/>
          </p:cNvSpPr>
          <p:nvPr/>
        </p:nvSpPr>
        <p:spPr bwMode="auto">
          <a:xfrm>
            <a:off x="3779838" y="4818063"/>
            <a:ext cx="1584325" cy="368300"/>
          </a:xfrm>
          <a:prstGeom prst="rect">
            <a:avLst/>
          </a:prstGeom>
          <a:noFill/>
          <a:ln w="19050">
            <a:solidFill>
              <a:srgbClr val="4E98B2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b="1">
                <a:latin typeface="Segoe UI Light" pitchFamily="34" charset="0"/>
              </a:rPr>
              <a:t>|TU| = 4 cm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3851275" y="421798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572000" y="421163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80025" y="421798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3276600" y="549275"/>
            <a:ext cx="2590800" cy="400050"/>
          </a:xfrm>
          <a:prstGeom prst="rect">
            <a:avLst/>
          </a:prstGeom>
          <a:solidFill>
            <a:srgbClr val="4E98B2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STŘED ÚSEČKY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958850" y="1196975"/>
            <a:ext cx="6853238" cy="1323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4E98B2"/>
              </a:buClr>
              <a:buFont typeface="Wingdings" pitchFamily="2" charset="2"/>
              <a:buChar char="§"/>
            </a:pPr>
            <a:r>
              <a:rPr lang="cs-CZ" altLang="cs-CZ" sz="1600" b="1">
                <a:solidFill>
                  <a:srgbClr val="4E98B2"/>
                </a:solidFill>
                <a:latin typeface="Segoe UI Light" pitchFamily="34" charset="0"/>
              </a:rPr>
              <a:t>STŘED ÚSEČKY</a:t>
            </a:r>
            <a:r>
              <a:rPr lang="cs-CZ" altLang="cs-CZ" sz="1600" b="1">
                <a:latin typeface="Segoe UI Light" pitchFamily="34" charset="0"/>
              </a:rPr>
              <a:t>	- </a:t>
            </a:r>
            <a:r>
              <a:rPr lang="cs-CZ" altLang="cs-CZ" sz="1600">
                <a:latin typeface="Segoe UI Light" pitchFamily="34" charset="0"/>
              </a:rPr>
              <a:t>bod, který se nachází přesně uprostřed dané úsečky</a:t>
            </a:r>
          </a:p>
          <a:p>
            <a:pPr marL="285750" indent="-285750">
              <a:buClr>
                <a:srgbClr val="4E98B2"/>
              </a:buClr>
              <a:buFont typeface="Wingdings" pitchFamily="2" charset="2"/>
              <a:buChar char="§"/>
            </a:pPr>
            <a:endParaRPr lang="cs-CZ" altLang="cs-CZ" sz="1600">
              <a:latin typeface="Segoe UI Light" pitchFamily="34" charset="0"/>
            </a:endParaRPr>
          </a:p>
          <a:p>
            <a:pPr marL="1657350" lvl="3">
              <a:buClr>
                <a:srgbClr val="4E98B2"/>
              </a:buClr>
            </a:pPr>
            <a:r>
              <a:rPr lang="cs-CZ" altLang="cs-CZ" sz="1600">
                <a:latin typeface="Segoe UI Light" pitchFamily="34" charset="0"/>
              </a:rPr>
              <a:t>	- bod, jehož vzdálenost od obou krajních bodů je stejná</a:t>
            </a:r>
          </a:p>
          <a:p>
            <a:pPr marL="1657350" lvl="3">
              <a:buClr>
                <a:srgbClr val="4E98B2"/>
              </a:buClr>
            </a:pPr>
            <a:endParaRPr lang="cs-CZ" altLang="cs-CZ" sz="1600">
              <a:latin typeface="Segoe UI Light" pitchFamily="34" charset="0"/>
            </a:endParaRPr>
          </a:p>
          <a:p>
            <a:pPr marL="1657350" lvl="3">
              <a:buClr>
                <a:srgbClr val="4E98B2"/>
              </a:buClr>
            </a:pPr>
            <a:r>
              <a:rPr lang="cs-CZ" altLang="cs-CZ" sz="1600">
                <a:latin typeface="Segoe UI Light" pitchFamily="34" charset="0"/>
              </a:rPr>
              <a:t>	- obvykle se značí </a:t>
            </a:r>
            <a:r>
              <a:rPr lang="cs-CZ" altLang="cs-CZ" sz="1600" b="1">
                <a:solidFill>
                  <a:srgbClr val="4E98B2"/>
                </a:solidFill>
                <a:latin typeface="Segoe UI Light" pitchFamily="34" charset="0"/>
              </a:rPr>
              <a:t>S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411413" y="3789363"/>
            <a:ext cx="432117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732588" y="368141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13000" y="368141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1" name="TextovéPole 3"/>
          <p:cNvSpPr txBox="1">
            <a:spLocks noChangeArrowheads="1"/>
          </p:cNvSpPr>
          <p:nvPr/>
        </p:nvSpPr>
        <p:spPr bwMode="auto">
          <a:xfrm>
            <a:off x="6562725" y="389731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D</a:t>
            </a:r>
          </a:p>
        </p:txBody>
      </p:sp>
      <p:sp>
        <p:nvSpPr>
          <p:cNvPr id="6152" name="TextovéPole 3"/>
          <p:cNvSpPr txBox="1">
            <a:spLocks noChangeArrowheads="1"/>
          </p:cNvSpPr>
          <p:nvPr/>
        </p:nvSpPr>
        <p:spPr bwMode="auto">
          <a:xfrm>
            <a:off x="2241550" y="391160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C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4572000" y="3695700"/>
            <a:ext cx="0" cy="215900"/>
          </a:xfrm>
          <a:prstGeom prst="line">
            <a:avLst/>
          </a:prstGeom>
          <a:ln w="19050">
            <a:solidFill>
              <a:srgbClr val="4E98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4" name="TextovéPole 3"/>
          <p:cNvSpPr txBox="1">
            <a:spLocks noChangeArrowheads="1"/>
          </p:cNvSpPr>
          <p:nvPr/>
        </p:nvSpPr>
        <p:spPr bwMode="auto">
          <a:xfrm>
            <a:off x="4402138" y="391160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4E98B2"/>
                </a:solidFill>
                <a:latin typeface="Segoe UI Light" pitchFamily="34" charset="0"/>
              </a:rPr>
              <a:t>S</a:t>
            </a:r>
          </a:p>
        </p:txBody>
      </p:sp>
      <p:sp>
        <p:nvSpPr>
          <p:cNvPr id="6155" name="TextovéPole 3"/>
          <p:cNvSpPr txBox="1">
            <a:spLocks noChangeArrowheads="1"/>
          </p:cNvSpPr>
          <p:nvPr/>
        </p:nvSpPr>
        <p:spPr bwMode="auto">
          <a:xfrm>
            <a:off x="3132138" y="4583113"/>
            <a:ext cx="287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Bod S je středem úsečky CD.</a:t>
            </a:r>
          </a:p>
        </p:txBody>
      </p:sp>
      <p:sp>
        <p:nvSpPr>
          <p:cNvPr id="1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3131840" y="5231703"/>
            <a:ext cx="2880320" cy="446789"/>
          </a:xfrm>
          <a:prstGeom prst="rect">
            <a:avLst/>
          </a:prstGeom>
          <a:blipFill rotWithShape="1">
            <a:blip r:embed="rId2" cstate="print"/>
            <a:stretch>
              <a:fillRect b="-4054"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5" name="Levá složená závorka 14"/>
          <p:cNvSpPr/>
          <p:nvPr/>
        </p:nvSpPr>
        <p:spPr>
          <a:xfrm rot="5400000">
            <a:off x="3376613" y="2608263"/>
            <a:ext cx="230187" cy="2160587"/>
          </a:xfrm>
          <a:prstGeom prst="leftBrac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Levá složená závorka 15"/>
          <p:cNvSpPr/>
          <p:nvPr/>
        </p:nvSpPr>
        <p:spPr>
          <a:xfrm rot="5400000">
            <a:off x="5537200" y="2608263"/>
            <a:ext cx="230187" cy="2160588"/>
          </a:xfrm>
          <a:prstGeom prst="leftBrac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TextovéPole 3"/>
          <p:cNvSpPr txBox="1">
            <a:spLocks noChangeArrowheads="1"/>
          </p:cNvSpPr>
          <p:nvPr/>
        </p:nvSpPr>
        <p:spPr bwMode="auto">
          <a:xfrm>
            <a:off x="3238500" y="3141663"/>
            <a:ext cx="504825" cy="30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Segoe UI Light" pitchFamily="34" charset="0"/>
              </a:rPr>
              <a:t>|CS|</a:t>
            </a:r>
          </a:p>
        </p:txBody>
      </p:sp>
      <p:sp>
        <p:nvSpPr>
          <p:cNvPr id="18" name="TextovéPole 3"/>
          <p:cNvSpPr txBox="1">
            <a:spLocks noChangeArrowheads="1"/>
          </p:cNvSpPr>
          <p:nvPr/>
        </p:nvSpPr>
        <p:spPr bwMode="auto">
          <a:xfrm>
            <a:off x="5400675" y="3141663"/>
            <a:ext cx="503238" cy="30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Segoe UI Light" pitchFamily="34" charset="0"/>
              </a:rPr>
              <a:t>|SD|</a:t>
            </a:r>
          </a:p>
        </p:txBody>
      </p:sp>
      <p:sp>
        <p:nvSpPr>
          <p:cNvPr id="19" name="TextovéPole 3"/>
          <p:cNvSpPr txBox="1">
            <a:spLocks noChangeArrowheads="1"/>
          </p:cNvSpPr>
          <p:nvPr/>
        </p:nvSpPr>
        <p:spPr bwMode="auto">
          <a:xfrm>
            <a:off x="4319588" y="3140075"/>
            <a:ext cx="504825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Segoe UI Light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34559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Pojmenuj tyto úsečky: 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258888" y="2276475"/>
            <a:ext cx="1441450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59300" y="1463675"/>
            <a:ext cx="0" cy="16049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516688" y="2266950"/>
            <a:ext cx="1871662" cy="9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59288" y="3063875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233488" y="2205038"/>
            <a:ext cx="46037" cy="18891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516688" y="215741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394700" y="2159000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459288" y="1452563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2" name="TextovéPole 3"/>
          <p:cNvSpPr txBox="1">
            <a:spLocks noChangeArrowheads="1"/>
          </p:cNvSpPr>
          <p:nvPr/>
        </p:nvSpPr>
        <p:spPr bwMode="auto">
          <a:xfrm>
            <a:off x="1089025" y="238601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Z</a:t>
            </a:r>
          </a:p>
        </p:txBody>
      </p:sp>
      <p:sp>
        <p:nvSpPr>
          <p:cNvPr id="7183" name="TextovéPole 3"/>
          <p:cNvSpPr txBox="1">
            <a:spLocks noChangeArrowheads="1"/>
          </p:cNvSpPr>
          <p:nvPr/>
        </p:nvSpPr>
        <p:spPr bwMode="auto">
          <a:xfrm>
            <a:off x="8224838" y="237490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Q</a:t>
            </a:r>
          </a:p>
        </p:txBody>
      </p:sp>
      <p:sp>
        <p:nvSpPr>
          <p:cNvPr id="7184" name="TextovéPole 3"/>
          <p:cNvSpPr txBox="1">
            <a:spLocks noChangeArrowheads="1"/>
          </p:cNvSpPr>
          <p:nvPr/>
        </p:nvSpPr>
        <p:spPr bwMode="auto">
          <a:xfrm>
            <a:off x="6346825" y="2393950"/>
            <a:ext cx="339725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P</a:t>
            </a:r>
          </a:p>
        </p:txBody>
      </p:sp>
      <p:sp>
        <p:nvSpPr>
          <p:cNvPr id="7185" name="TextovéPole 3"/>
          <p:cNvSpPr txBox="1">
            <a:spLocks noChangeArrowheads="1"/>
          </p:cNvSpPr>
          <p:nvPr/>
        </p:nvSpPr>
        <p:spPr bwMode="auto">
          <a:xfrm>
            <a:off x="4691063" y="130968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F</a:t>
            </a:r>
          </a:p>
        </p:txBody>
      </p:sp>
      <p:sp>
        <p:nvSpPr>
          <p:cNvPr id="7186" name="TextovéPole 3"/>
          <p:cNvSpPr txBox="1">
            <a:spLocks noChangeArrowheads="1"/>
          </p:cNvSpPr>
          <p:nvPr/>
        </p:nvSpPr>
        <p:spPr bwMode="auto">
          <a:xfrm>
            <a:off x="4691063" y="290988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E</a:t>
            </a:r>
          </a:p>
        </p:txBody>
      </p:sp>
      <p:sp>
        <p:nvSpPr>
          <p:cNvPr id="7187" name="TextovéPole 3"/>
          <p:cNvSpPr txBox="1">
            <a:spLocks noChangeArrowheads="1"/>
          </p:cNvSpPr>
          <p:nvPr/>
        </p:nvSpPr>
        <p:spPr bwMode="auto">
          <a:xfrm>
            <a:off x="2540000" y="2695575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Y</a:t>
            </a:r>
          </a:p>
        </p:txBody>
      </p:sp>
      <p:sp>
        <p:nvSpPr>
          <p:cNvPr id="31" name="TextovéPole 3"/>
          <p:cNvSpPr txBox="1">
            <a:spLocks noChangeArrowheads="1"/>
          </p:cNvSpPr>
          <p:nvPr/>
        </p:nvSpPr>
        <p:spPr bwMode="auto">
          <a:xfrm>
            <a:off x="1428750" y="32654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úsečka ZY</a:t>
            </a:r>
          </a:p>
        </p:txBody>
      </p:sp>
      <p:sp>
        <p:nvSpPr>
          <p:cNvPr id="32" name="TextovéPole 3"/>
          <p:cNvSpPr txBox="1">
            <a:spLocks noChangeArrowheads="1"/>
          </p:cNvSpPr>
          <p:nvPr/>
        </p:nvSpPr>
        <p:spPr bwMode="auto">
          <a:xfrm>
            <a:off x="6910388" y="3263900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úsečka PQ</a:t>
            </a:r>
          </a:p>
        </p:txBody>
      </p:sp>
      <p:sp>
        <p:nvSpPr>
          <p:cNvPr id="33" name="TextovéPole 3"/>
          <p:cNvSpPr txBox="1">
            <a:spLocks noChangeArrowheads="1"/>
          </p:cNvSpPr>
          <p:nvPr/>
        </p:nvSpPr>
        <p:spPr bwMode="auto">
          <a:xfrm>
            <a:off x="4017963" y="32654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úsečka EF</a:t>
            </a:r>
          </a:p>
        </p:txBody>
      </p:sp>
      <p:sp>
        <p:nvSpPr>
          <p:cNvPr id="7191" name="TextovéPole 19"/>
          <p:cNvSpPr txBox="1">
            <a:spLocks noChangeArrowheads="1"/>
          </p:cNvSpPr>
          <p:nvPr/>
        </p:nvSpPr>
        <p:spPr bwMode="auto">
          <a:xfrm>
            <a:off x="250825" y="4051300"/>
            <a:ext cx="2889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35" name="Ovál 34"/>
          <p:cNvSpPr/>
          <p:nvPr/>
        </p:nvSpPr>
        <p:spPr>
          <a:xfrm>
            <a:off x="179388" y="400526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93" name="TextovéPole 35"/>
          <p:cNvSpPr txBox="1">
            <a:spLocks noChangeArrowheads="1"/>
          </p:cNvSpPr>
          <p:nvPr/>
        </p:nvSpPr>
        <p:spPr bwMode="auto">
          <a:xfrm>
            <a:off x="611188" y="4051300"/>
            <a:ext cx="34559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Je to úsečka?</a:t>
            </a:r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827088" y="5157788"/>
            <a:ext cx="2665412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281113" y="5516563"/>
            <a:ext cx="42862" cy="20637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6" name="TextovéPole 3"/>
          <p:cNvSpPr txBox="1">
            <a:spLocks noChangeArrowheads="1"/>
          </p:cNvSpPr>
          <p:nvPr/>
        </p:nvSpPr>
        <p:spPr bwMode="auto">
          <a:xfrm>
            <a:off x="1111250" y="57324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K</a:t>
            </a:r>
          </a:p>
        </p:txBody>
      </p:sp>
      <p:cxnSp>
        <p:nvCxnSpPr>
          <p:cNvPr id="42" name="Přímá spojnice 41"/>
          <p:cNvCxnSpPr/>
          <p:nvPr/>
        </p:nvCxnSpPr>
        <p:spPr>
          <a:xfrm>
            <a:off x="5357813" y="5516563"/>
            <a:ext cx="3030537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8" name="TextovéPole 3"/>
          <p:cNvSpPr txBox="1">
            <a:spLocks noChangeArrowheads="1"/>
          </p:cNvSpPr>
          <p:nvPr/>
        </p:nvSpPr>
        <p:spPr bwMode="auto">
          <a:xfrm>
            <a:off x="5227638" y="5580063"/>
            <a:ext cx="339725" cy="3063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e</a:t>
            </a:r>
          </a:p>
        </p:txBody>
      </p:sp>
      <p:sp>
        <p:nvSpPr>
          <p:cNvPr id="44" name="TextovéPole 3"/>
          <p:cNvSpPr txBox="1">
            <a:spLocks noChangeArrowheads="1"/>
          </p:cNvSpPr>
          <p:nvPr/>
        </p:nvSpPr>
        <p:spPr bwMode="auto">
          <a:xfrm>
            <a:off x="2051050" y="6011863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NE</a:t>
            </a:r>
          </a:p>
        </p:txBody>
      </p:sp>
      <p:sp>
        <p:nvSpPr>
          <p:cNvPr id="45" name="TextovéPole 3"/>
          <p:cNvSpPr txBox="1">
            <a:spLocks noChangeArrowheads="1"/>
          </p:cNvSpPr>
          <p:nvPr/>
        </p:nvSpPr>
        <p:spPr bwMode="auto">
          <a:xfrm>
            <a:off x="7142163" y="6010275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NE</a:t>
            </a:r>
          </a:p>
        </p:txBody>
      </p:sp>
      <p:cxnSp>
        <p:nvCxnSpPr>
          <p:cNvPr id="37" name="Přímá spojnice 36"/>
          <p:cNvCxnSpPr/>
          <p:nvPr/>
        </p:nvCxnSpPr>
        <p:spPr>
          <a:xfrm flipH="1">
            <a:off x="2676525" y="2493963"/>
            <a:ext cx="47625" cy="18891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6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198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34559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Pojmenuj tyto úsečky: 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4559300" y="1463675"/>
            <a:ext cx="0" cy="16049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16688" y="2266950"/>
            <a:ext cx="1871662" cy="9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459288" y="3063875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16688" y="215741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394700" y="2159000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59288" y="1452563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5" name="TextovéPole 3"/>
          <p:cNvSpPr txBox="1">
            <a:spLocks noChangeArrowheads="1"/>
          </p:cNvSpPr>
          <p:nvPr/>
        </p:nvSpPr>
        <p:spPr bwMode="auto">
          <a:xfrm>
            <a:off x="8224838" y="237490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Q</a:t>
            </a:r>
          </a:p>
        </p:txBody>
      </p:sp>
      <p:sp>
        <p:nvSpPr>
          <p:cNvPr id="8206" name="TextovéPole 3"/>
          <p:cNvSpPr txBox="1">
            <a:spLocks noChangeArrowheads="1"/>
          </p:cNvSpPr>
          <p:nvPr/>
        </p:nvSpPr>
        <p:spPr bwMode="auto">
          <a:xfrm>
            <a:off x="6346825" y="2393950"/>
            <a:ext cx="339725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P</a:t>
            </a:r>
          </a:p>
        </p:txBody>
      </p:sp>
      <p:sp>
        <p:nvSpPr>
          <p:cNvPr id="8207" name="TextovéPole 3"/>
          <p:cNvSpPr txBox="1">
            <a:spLocks noChangeArrowheads="1"/>
          </p:cNvSpPr>
          <p:nvPr/>
        </p:nvSpPr>
        <p:spPr bwMode="auto">
          <a:xfrm>
            <a:off x="4691063" y="130968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F</a:t>
            </a:r>
          </a:p>
        </p:txBody>
      </p:sp>
      <p:sp>
        <p:nvSpPr>
          <p:cNvPr id="8208" name="TextovéPole 3"/>
          <p:cNvSpPr txBox="1">
            <a:spLocks noChangeArrowheads="1"/>
          </p:cNvSpPr>
          <p:nvPr/>
        </p:nvSpPr>
        <p:spPr bwMode="auto">
          <a:xfrm>
            <a:off x="4691063" y="290988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E</a:t>
            </a:r>
          </a:p>
        </p:txBody>
      </p:sp>
      <p:sp>
        <p:nvSpPr>
          <p:cNvPr id="8209" name="TextovéPole 3"/>
          <p:cNvSpPr txBox="1">
            <a:spLocks noChangeArrowheads="1"/>
          </p:cNvSpPr>
          <p:nvPr/>
        </p:nvSpPr>
        <p:spPr bwMode="auto">
          <a:xfrm>
            <a:off x="1428750" y="32654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úsečka ZY</a:t>
            </a:r>
          </a:p>
        </p:txBody>
      </p:sp>
      <p:sp>
        <p:nvSpPr>
          <p:cNvPr id="8210" name="TextovéPole 3"/>
          <p:cNvSpPr txBox="1">
            <a:spLocks noChangeArrowheads="1"/>
          </p:cNvSpPr>
          <p:nvPr/>
        </p:nvSpPr>
        <p:spPr bwMode="auto">
          <a:xfrm>
            <a:off x="6910388" y="3263900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úsečka PQ</a:t>
            </a:r>
          </a:p>
        </p:txBody>
      </p:sp>
      <p:sp>
        <p:nvSpPr>
          <p:cNvPr id="8211" name="TextovéPole 3"/>
          <p:cNvSpPr txBox="1">
            <a:spLocks noChangeArrowheads="1"/>
          </p:cNvSpPr>
          <p:nvPr/>
        </p:nvSpPr>
        <p:spPr bwMode="auto">
          <a:xfrm>
            <a:off x="4017963" y="32654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úsečka EF</a:t>
            </a:r>
          </a:p>
        </p:txBody>
      </p:sp>
      <p:sp>
        <p:nvSpPr>
          <p:cNvPr id="8212" name="TextovéPole 19"/>
          <p:cNvSpPr txBox="1">
            <a:spLocks noChangeArrowheads="1"/>
          </p:cNvSpPr>
          <p:nvPr/>
        </p:nvSpPr>
        <p:spPr bwMode="auto">
          <a:xfrm>
            <a:off x="250825" y="4051300"/>
            <a:ext cx="2889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26" name="Ovál 25"/>
          <p:cNvSpPr/>
          <p:nvPr/>
        </p:nvSpPr>
        <p:spPr>
          <a:xfrm>
            <a:off x="179388" y="400526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214" name="TextovéPole 35"/>
          <p:cNvSpPr txBox="1">
            <a:spLocks noChangeArrowheads="1"/>
          </p:cNvSpPr>
          <p:nvPr/>
        </p:nvSpPr>
        <p:spPr bwMode="auto">
          <a:xfrm>
            <a:off x="611188" y="4051300"/>
            <a:ext cx="34559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Je to úsečka?</a:t>
            </a:r>
          </a:p>
        </p:txBody>
      </p:sp>
      <p:cxnSp>
        <p:nvCxnSpPr>
          <p:cNvPr id="31" name="Přímá spojnice 30"/>
          <p:cNvCxnSpPr/>
          <p:nvPr/>
        </p:nvCxnSpPr>
        <p:spPr>
          <a:xfrm>
            <a:off x="5357813" y="5516563"/>
            <a:ext cx="3030537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6" name="TextovéPole 3"/>
          <p:cNvSpPr txBox="1">
            <a:spLocks noChangeArrowheads="1"/>
          </p:cNvSpPr>
          <p:nvPr/>
        </p:nvSpPr>
        <p:spPr bwMode="auto">
          <a:xfrm>
            <a:off x="5227638" y="5580063"/>
            <a:ext cx="339725" cy="3063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e</a:t>
            </a:r>
          </a:p>
        </p:txBody>
      </p:sp>
      <p:sp>
        <p:nvSpPr>
          <p:cNvPr id="8217" name="TextovéPole 3"/>
          <p:cNvSpPr txBox="1">
            <a:spLocks noChangeArrowheads="1"/>
          </p:cNvSpPr>
          <p:nvPr/>
        </p:nvSpPr>
        <p:spPr bwMode="auto">
          <a:xfrm>
            <a:off x="2051050" y="6011863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NE</a:t>
            </a:r>
          </a:p>
        </p:txBody>
      </p:sp>
      <p:sp>
        <p:nvSpPr>
          <p:cNvPr id="8218" name="TextovéPole 3"/>
          <p:cNvSpPr txBox="1">
            <a:spLocks noChangeArrowheads="1"/>
          </p:cNvSpPr>
          <p:nvPr/>
        </p:nvSpPr>
        <p:spPr bwMode="auto">
          <a:xfrm>
            <a:off x="7142163" y="6010275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NE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1258888" y="2276475"/>
            <a:ext cx="1441450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1233488" y="2205038"/>
            <a:ext cx="46037" cy="18891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1" name="TextovéPole 3"/>
          <p:cNvSpPr txBox="1">
            <a:spLocks noChangeArrowheads="1"/>
          </p:cNvSpPr>
          <p:nvPr/>
        </p:nvSpPr>
        <p:spPr bwMode="auto">
          <a:xfrm>
            <a:off x="1089025" y="238601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Z</a:t>
            </a:r>
          </a:p>
        </p:txBody>
      </p:sp>
      <p:sp>
        <p:nvSpPr>
          <p:cNvPr id="8222" name="TextovéPole 3"/>
          <p:cNvSpPr txBox="1">
            <a:spLocks noChangeArrowheads="1"/>
          </p:cNvSpPr>
          <p:nvPr/>
        </p:nvSpPr>
        <p:spPr bwMode="auto">
          <a:xfrm>
            <a:off x="2540000" y="2695575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Y</a:t>
            </a:r>
          </a:p>
        </p:txBody>
      </p:sp>
      <p:cxnSp>
        <p:nvCxnSpPr>
          <p:cNvPr id="39" name="Přímá spojnice 38"/>
          <p:cNvCxnSpPr/>
          <p:nvPr/>
        </p:nvCxnSpPr>
        <p:spPr>
          <a:xfrm flipV="1">
            <a:off x="827088" y="5157788"/>
            <a:ext cx="2665412" cy="5746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281113" y="5516563"/>
            <a:ext cx="42862" cy="20637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5" name="TextovéPole 3"/>
          <p:cNvSpPr txBox="1">
            <a:spLocks noChangeArrowheads="1"/>
          </p:cNvSpPr>
          <p:nvPr/>
        </p:nvSpPr>
        <p:spPr bwMode="auto">
          <a:xfrm>
            <a:off x="1111250" y="57324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K</a:t>
            </a:r>
          </a:p>
        </p:txBody>
      </p:sp>
      <p:cxnSp>
        <p:nvCxnSpPr>
          <p:cNvPr id="42" name="Přímá spojnice 41"/>
          <p:cNvCxnSpPr/>
          <p:nvPr/>
        </p:nvCxnSpPr>
        <p:spPr>
          <a:xfrm flipH="1">
            <a:off x="2676525" y="2493963"/>
            <a:ext cx="47625" cy="18891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9"/>
          <p:cNvSpPr txBox="1">
            <a:spLocks noChangeArrowheads="1"/>
          </p:cNvSpPr>
          <p:nvPr/>
        </p:nvSpPr>
        <p:spPr bwMode="auto">
          <a:xfrm>
            <a:off x="246063" y="819150"/>
            <a:ext cx="2889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3 </a:t>
            </a:r>
          </a:p>
        </p:txBody>
      </p:sp>
      <p:sp>
        <p:nvSpPr>
          <p:cNvPr id="3" name="Ovál 2"/>
          <p:cNvSpPr/>
          <p:nvPr/>
        </p:nvSpPr>
        <p:spPr>
          <a:xfrm>
            <a:off x="174625" y="77311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611188" y="819150"/>
            <a:ext cx="34559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Zapiš velikosti následujících úseček: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5292725" y="987425"/>
            <a:ext cx="7191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11863" y="925513"/>
            <a:ext cx="0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273675" y="938213"/>
            <a:ext cx="0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4" name="TextovéPole 3"/>
          <p:cNvSpPr txBox="1">
            <a:spLocks noChangeArrowheads="1"/>
          </p:cNvSpPr>
          <p:nvPr/>
        </p:nvSpPr>
        <p:spPr bwMode="auto">
          <a:xfrm>
            <a:off x="5351463" y="1004888"/>
            <a:ext cx="6016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1 cm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971550" y="2708275"/>
            <a:ext cx="28797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132138" y="2635250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11413" y="2654300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2275" y="264953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66788" y="5548313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83113" y="410368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856038" y="2581275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856038" y="5487988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71550" y="259556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451725" y="1989138"/>
            <a:ext cx="0" cy="4319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7378700" y="2700338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377113" y="5589588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7358063" y="4875213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7358063" y="4124325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7378700" y="3427413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353300" y="6308725"/>
            <a:ext cx="1984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358063" y="1978025"/>
            <a:ext cx="198437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856038" y="4149725"/>
            <a:ext cx="14176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273675" y="404971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848100" y="4032250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46063" y="5595938"/>
            <a:ext cx="36020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30188" y="5487988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689100" y="5541963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132138" y="5508625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411413" y="5521325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11863" y="4875213"/>
            <a:ext cx="0" cy="7207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5911850" y="5589588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5911850" y="4883150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3"/>
          <p:cNvSpPr txBox="1">
            <a:spLocks noChangeArrowheads="1"/>
          </p:cNvSpPr>
          <p:nvPr/>
        </p:nvSpPr>
        <p:spPr bwMode="auto">
          <a:xfrm>
            <a:off x="1870075" y="311943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|AU| = 4 cm</a:t>
            </a:r>
          </a:p>
        </p:txBody>
      </p:sp>
      <p:sp>
        <p:nvSpPr>
          <p:cNvPr id="9254" name="TextovéPole 3"/>
          <p:cNvSpPr txBox="1">
            <a:spLocks noChangeArrowheads="1"/>
          </p:cNvSpPr>
          <p:nvPr/>
        </p:nvSpPr>
        <p:spPr bwMode="auto">
          <a:xfrm>
            <a:off x="796925" y="28114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A</a:t>
            </a:r>
          </a:p>
        </p:txBody>
      </p:sp>
      <p:sp>
        <p:nvSpPr>
          <p:cNvPr id="9255" name="TextovéPole 3"/>
          <p:cNvSpPr txBox="1">
            <a:spLocks noChangeArrowheads="1"/>
          </p:cNvSpPr>
          <p:nvPr/>
        </p:nvSpPr>
        <p:spPr bwMode="auto">
          <a:xfrm>
            <a:off x="3686175" y="28114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U</a:t>
            </a:r>
          </a:p>
        </p:txBody>
      </p:sp>
      <p:sp>
        <p:nvSpPr>
          <p:cNvPr id="9256" name="TextovéPole 3"/>
          <p:cNvSpPr txBox="1">
            <a:spLocks noChangeArrowheads="1"/>
          </p:cNvSpPr>
          <p:nvPr/>
        </p:nvSpPr>
        <p:spPr bwMode="auto">
          <a:xfrm>
            <a:off x="7556500" y="615473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Z</a:t>
            </a:r>
          </a:p>
        </p:txBody>
      </p:sp>
      <p:sp>
        <p:nvSpPr>
          <p:cNvPr id="9257" name="TextovéPole 3"/>
          <p:cNvSpPr txBox="1">
            <a:spLocks noChangeArrowheads="1"/>
          </p:cNvSpPr>
          <p:nvPr/>
        </p:nvSpPr>
        <p:spPr bwMode="auto">
          <a:xfrm>
            <a:off x="7551738" y="182403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P</a:t>
            </a:r>
          </a:p>
        </p:txBody>
      </p:sp>
      <p:sp>
        <p:nvSpPr>
          <p:cNvPr id="9258" name="TextovéPole 3"/>
          <p:cNvSpPr txBox="1">
            <a:spLocks noChangeArrowheads="1"/>
          </p:cNvSpPr>
          <p:nvPr/>
        </p:nvSpPr>
        <p:spPr bwMode="auto">
          <a:xfrm>
            <a:off x="6111875" y="546258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J</a:t>
            </a:r>
          </a:p>
        </p:txBody>
      </p:sp>
      <p:sp>
        <p:nvSpPr>
          <p:cNvPr id="9259" name="TextovéPole 3"/>
          <p:cNvSpPr txBox="1">
            <a:spLocks noChangeArrowheads="1"/>
          </p:cNvSpPr>
          <p:nvPr/>
        </p:nvSpPr>
        <p:spPr bwMode="auto">
          <a:xfrm>
            <a:off x="6111875" y="47291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I</a:t>
            </a:r>
          </a:p>
        </p:txBody>
      </p:sp>
      <p:sp>
        <p:nvSpPr>
          <p:cNvPr id="9260" name="TextovéPole 3"/>
          <p:cNvSpPr txBox="1">
            <a:spLocks noChangeArrowheads="1"/>
          </p:cNvSpPr>
          <p:nvPr/>
        </p:nvSpPr>
        <p:spPr bwMode="auto">
          <a:xfrm>
            <a:off x="5103813" y="426561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E</a:t>
            </a:r>
          </a:p>
        </p:txBody>
      </p:sp>
      <p:sp>
        <p:nvSpPr>
          <p:cNvPr id="9261" name="TextovéPole 3"/>
          <p:cNvSpPr txBox="1">
            <a:spLocks noChangeArrowheads="1"/>
          </p:cNvSpPr>
          <p:nvPr/>
        </p:nvSpPr>
        <p:spPr bwMode="auto">
          <a:xfrm>
            <a:off x="3678238" y="424815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D</a:t>
            </a:r>
          </a:p>
        </p:txBody>
      </p:sp>
      <p:sp>
        <p:nvSpPr>
          <p:cNvPr id="9262" name="TextovéPole 3"/>
          <p:cNvSpPr txBox="1">
            <a:spLocks noChangeArrowheads="1"/>
          </p:cNvSpPr>
          <p:nvPr/>
        </p:nvSpPr>
        <p:spPr bwMode="auto">
          <a:xfrm>
            <a:off x="3678238" y="570865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T</a:t>
            </a:r>
          </a:p>
        </p:txBody>
      </p:sp>
      <p:sp>
        <p:nvSpPr>
          <p:cNvPr id="9263" name="TextovéPole 3"/>
          <p:cNvSpPr txBox="1">
            <a:spLocks noChangeArrowheads="1"/>
          </p:cNvSpPr>
          <p:nvPr/>
        </p:nvSpPr>
        <p:spPr bwMode="auto">
          <a:xfrm>
            <a:off x="60325" y="570865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S</a:t>
            </a:r>
          </a:p>
        </p:txBody>
      </p:sp>
      <p:sp>
        <p:nvSpPr>
          <p:cNvPr id="71" name="TextovéPole 3"/>
          <p:cNvSpPr txBox="1">
            <a:spLocks noChangeArrowheads="1"/>
          </p:cNvSpPr>
          <p:nvPr/>
        </p:nvSpPr>
        <p:spPr bwMode="auto">
          <a:xfrm>
            <a:off x="4022725" y="4556125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|DE| = 2 cm</a:t>
            </a:r>
          </a:p>
        </p:txBody>
      </p:sp>
      <p:sp>
        <p:nvSpPr>
          <p:cNvPr id="72" name="TextovéPole 3"/>
          <p:cNvSpPr txBox="1">
            <a:spLocks noChangeArrowheads="1"/>
          </p:cNvSpPr>
          <p:nvPr/>
        </p:nvSpPr>
        <p:spPr bwMode="auto">
          <a:xfrm>
            <a:off x="1506538" y="6000750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|ST| = 5 cm</a:t>
            </a:r>
          </a:p>
        </p:txBody>
      </p:sp>
      <p:sp>
        <p:nvSpPr>
          <p:cNvPr id="73" name="TextovéPole 3"/>
          <p:cNvSpPr txBox="1">
            <a:spLocks noChangeArrowheads="1"/>
          </p:cNvSpPr>
          <p:nvPr/>
        </p:nvSpPr>
        <p:spPr bwMode="auto">
          <a:xfrm>
            <a:off x="5470525" y="57673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|IJ| = 1 cm</a:t>
            </a:r>
          </a:p>
        </p:txBody>
      </p:sp>
      <p:sp>
        <p:nvSpPr>
          <p:cNvPr id="74" name="TextovéPole 3"/>
          <p:cNvSpPr txBox="1">
            <a:spLocks noChangeArrowheads="1"/>
          </p:cNvSpPr>
          <p:nvPr/>
        </p:nvSpPr>
        <p:spPr bwMode="auto">
          <a:xfrm>
            <a:off x="7556500" y="4003675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solidFill>
                  <a:srgbClr val="FF0000"/>
                </a:solidFill>
                <a:latin typeface="Segoe UI Light" pitchFamily="34" charset="0"/>
              </a:rPr>
              <a:t>|PZ| = 6 cm</a:t>
            </a:r>
          </a:p>
        </p:txBody>
      </p:sp>
      <p:sp>
        <p:nvSpPr>
          <p:cNvPr id="9268" name="TextovéPole 3"/>
          <p:cNvSpPr txBox="1">
            <a:spLocks noChangeArrowheads="1"/>
          </p:cNvSpPr>
          <p:nvPr/>
        </p:nvSpPr>
        <p:spPr bwMode="auto">
          <a:xfrm>
            <a:off x="796925" y="2151063"/>
            <a:ext cx="339725" cy="2778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1)</a:t>
            </a:r>
          </a:p>
        </p:txBody>
      </p:sp>
      <p:sp>
        <p:nvSpPr>
          <p:cNvPr id="9269" name="TextovéPole 3"/>
          <p:cNvSpPr txBox="1">
            <a:spLocks noChangeArrowheads="1"/>
          </p:cNvSpPr>
          <p:nvPr/>
        </p:nvSpPr>
        <p:spPr bwMode="auto">
          <a:xfrm>
            <a:off x="7288213" y="1557338"/>
            <a:ext cx="33972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5)</a:t>
            </a:r>
          </a:p>
        </p:txBody>
      </p:sp>
      <p:sp>
        <p:nvSpPr>
          <p:cNvPr id="9270" name="TextovéPole 3"/>
          <p:cNvSpPr txBox="1">
            <a:spLocks noChangeArrowheads="1"/>
          </p:cNvSpPr>
          <p:nvPr/>
        </p:nvSpPr>
        <p:spPr bwMode="auto">
          <a:xfrm>
            <a:off x="5842000" y="4541838"/>
            <a:ext cx="339725" cy="2778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4)</a:t>
            </a:r>
          </a:p>
        </p:txBody>
      </p:sp>
      <p:sp>
        <p:nvSpPr>
          <p:cNvPr id="9271" name="TextovéPole 3"/>
          <p:cNvSpPr txBox="1">
            <a:spLocks noChangeArrowheads="1"/>
          </p:cNvSpPr>
          <p:nvPr/>
        </p:nvSpPr>
        <p:spPr bwMode="auto">
          <a:xfrm>
            <a:off x="3686175" y="3641725"/>
            <a:ext cx="339725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3)</a:t>
            </a:r>
          </a:p>
        </p:txBody>
      </p:sp>
      <p:sp>
        <p:nvSpPr>
          <p:cNvPr id="9272" name="TextovéPole 3"/>
          <p:cNvSpPr txBox="1">
            <a:spLocks noChangeArrowheads="1"/>
          </p:cNvSpPr>
          <p:nvPr/>
        </p:nvSpPr>
        <p:spPr bwMode="auto">
          <a:xfrm>
            <a:off x="76200" y="5097463"/>
            <a:ext cx="33972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71" grpId="0"/>
      <p:bldP spid="72" grpId="0"/>
      <p:bldP spid="73" grpId="0"/>
      <p:bldP spid="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4" name="TextovéPole 19"/>
          <p:cNvSpPr txBox="1">
            <a:spLocks noChangeArrowheads="1"/>
          </p:cNvSpPr>
          <p:nvPr/>
        </p:nvSpPr>
        <p:spPr bwMode="auto">
          <a:xfrm>
            <a:off x="246063" y="819150"/>
            <a:ext cx="2889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3 </a:t>
            </a:r>
          </a:p>
        </p:txBody>
      </p:sp>
      <p:sp>
        <p:nvSpPr>
          <p:cNvPr id="5" name="Ovál 4"/>
          <p:cNvSpPr/>
          <p:nvPr/>
        </p:nvSpPr>
        <p:spPr>
          <a:xfrm>
            <a:off x="174625" y="773113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246" name="TextovéPole 4"/>
          <p:cNvSpPr txBox="1">
            <a:spLocks noChangeArrowheads="1"/>
          </p:cNvSpPr>
          <p:nvPr/>
        </p:nvSpPr>
        <p:spPr bwMode="auto">
          <a:xfrm>
            <a:off x="611188" y="819150"/>
            <a:ext cx="34559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Zapiš velikosti následujících úseček: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5292725" y="987425"/>
            <a:ext cx="7191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011863" y="925513"/>
            <a:ext cx="0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273675" y="938213"/>
            <a:ext cx="0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0" name="TextovéPole 3"/>
          <p:cNvSpPr txBox="1">
            <a:spLocks noChangeArrowheads="1"/>
          </p:cNvSpPr>
          <p:nvPr/>
        </p:nvSpPr>
        <p:spPr bwMode="auto">
          <a:xfrm>
            <a:off x="5351463" y="1004888"/>
            <a:ext cx="6016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1 cm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971550" y="2708275"/>
            <a:ext cx="28797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132138" y="2635250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11413" y="2654300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2275" y="264953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66788" y="5548313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83113" y="4103688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856038" y="2581275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856038" y="5487988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71550" y="259556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451725" y="1989138"/>
            <a:ext cx="0" cy="4319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7378700" y="2700338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377113" y="5589588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358063" y="4875213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7358063" y="4124325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7378700" y="3427413"/>
            <a:ext cx="146050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353300" y="6308725"/>
            <a:ext cx="1984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358063" y="1978025"/>
            <a:ext cx="198437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856038" y="4149725"/>
            <a:ext cx="14176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273675" y="4049713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848100" y="4032250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6063" y="5595938"/>
            <a:ext cx="36020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30188" y="5487988"/>
            <a:ext cx="0" cy="2159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689100" y="5541963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132138" y="5508625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11413" y="5521325"/>
            <a:ext cx="0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11863" y="4875213"/>
            <a:ext cx="0" cy="7207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911850" y="5589588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911850" y="4883150"/>
            <a:ext cx="2000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9" name="TextovéPole 3"/>
          <p:cNvSpPr txBox="1">
            <a:spLocks noChangeArrowheads="1"/>
          </p:cNvSpPr>
          <p:nvPr/>
        </p:nvSpPr>
        <p:spPr bwMode="auto">
          <a:xfrm>
            <a:off x="1870075" y="311943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|AU| = 4 cm</a:t>
            </a:r>
          </a:p>
        </p:txBody>
      </p:sp>
      <p:sp>
        <p:nvSpPr>
          <p:cNvPr id="10280" name="TextovéPole 3"/>
          <p:cNvSpPr txBox="1">
            <a:spLocks noChangeArrowheads="1"/>
          </p:cNvSpPr>
          <p:nvPr/>
        </p:nvSpPr>
        <p:spPr bwMode="auto">
          <a:xfrm>
            <a:off x="796925" y="28114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A</a:t>
            </a:r>
          </a:p>
        </p:txBody>
      </p:sp>
      <p:sp>
        <p:nvSpPr>
          <p:cNvPr id="10281" name="TextovéPole 3"/>
          <p:cNvSpPr txBox="1">
            <a:spLocks noChangeArrowheads="1"/>
          </p:cNvSpPr>
          <p:nvPr/>
        </p:nvSpPr>
        <p:spPr bwMode="auto">
          <a:xfrm>
            <a:off x="3686175" y="28114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U</a:t>
            </a:r>
          </a:p>
        </p:txBody>
      </p:sp>
      <p:sp>
        <p:nvSpPr>
          <p:cNvPr id="10282" name="TextovéPole 3"/>
          <p:cNvSpPr txBox="1">
            <a:spLocks noChangeArrowheads="1"/>
          </p:cNvSpPr>
          <p:nvPr/>
        </p:nvSpPr>
        <p:spPr bwMode="auto">
          <a:xfrm>
            <a:off x="7556500" y="615473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Z</a:t>
            </a:r>
          </a:p>
        </p:txBody>
      </p:sp>
      <p:sp>
        <p:nvSpPr>
          <p:cNvPr id="10283" name="TextovéPole 3"/>
          <p:cNvSpPr txBox="1">
            <a:spLocks noChangeArrowheads="1"/>
          </p:cNvSpPr>
          <p:nvPr/>
        </p:nvSpPr>
        <p:spPr bwMode="auto">
          <a:xfrm>
            <a:off x="7551738" y="182403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P</a:t>
            </a:r>
          </a:p>
        </p:txBody>
      </p:sp>
      <p:sp>
        <p:nvSpPr>
          <p:cNvPr id="10284" name="TextovéPole 3"/>
          <p:cNvSpPr txBox="1">
            <a:spLocks noChangeArrowheads="1"/>
          </p:cNvSpPr>
          <p:nvPr/>
        </p:nvSpPr>
        <p:spPr bwMode="auto">
          <a:xfrm>
            <a:off x="6111875" y="5462588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J</a:t>
            </a:r>
          </a:p>
        </p:txBody>
      </p:sp>
      <p:sp>
        <p:nvSpPr>
          <p:cNvPr id="10285" name="TextovéPole 3"/>
          <p:cNvSpPr txBox="1">
            <a:spLocks noChangeArrowheads="1"/>
          </p:cNvSpPr>
          <p:nvPr/>
        </p:nvSpPr>
        <p:spPr bwMode="auto">
          <a:xfrm>
            <a:off x="6111875" y="472916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I</a:t>
            </a:r>
          </a:p>
        </p:txBody>
      </p:sp>
      <p:sp>
        <p:nvSpPr>
          <p:cNvPr id="10286" name="TextovéPole 3"/>
          <p:cNvSpPr txBox="1">
            <a:spLocks noChangeArrowheads="1"/>
          </p:cNvSpPr>
          <p:nvPr/>
        </p:nvSpPr>
        <p:spPr bwMode="auto">
          <a:xfrm>
            <a:off x="5103813" y="4265613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E</a:t>
            </a:r>
          </a:p>
        </p:txBody>
      </p:sp>
      <p:sp>
        <p:nvSpPr>
          <p:cNvPr id="10287" name="TextovéPole 3"/>
          <p:cNvSpPr txBox="1">
            <a:spLocks noChangeArrowheads="1"/>
          </p:cNvSpPr>
          <p:nvPr/>
        </p:nvSpPr>
        <p:spPr bwMode="auto">
          <a:xfrm>
            <a:off x="3678238" y="424815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D</a:t>
            </a:r>
          </a:p>
        </p:txBody>
      </p:sp>
      <p:sp>
        <p:nvSpPr>
          <p:cNvPr id="10288" name="TextovéPole 3"/>
          <p:cNvSpPr txBox="1">
            <a:spLocks noChangeArrowheads="1"/>
          </p:cNvSpPr>
          <p:nvPr/>
        </p:nvSpPr>
        <p:spPr bwMode="auto">
          <a:xfrm>
            <a:off x="3678238" y="570865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T</a:t>
            </a:r>
          </a:p>
        </p:txBody>
      </p:sp>
      <p:sp>
        <p:nvSpPr>
          <p:cNvPr id="10289" name="TextovéPole 3"/>
          <p:cNvSpPr txBox="1">
            <a:spLocks noChangeArrowheads="1"/>
          </p:cNvSpPr>
          <p:nvPr/>
        </p:nvSpPr>
        <p:spPr bwMode="auto">
          <a:xfrm>
            <a:off x="60325" y="5708650"/>
            <a:ext cx="339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S</a:t>
            </a:r>
          </a:p>
        </p:txBody>
      </p:sp>
      <p:sp>
        <p:nvSpPr>
          <p:cNvPr id="10290" name="TextovéPole 3"/>
          <p:cNvSpPr txBox="1">
            <a:spLocks noChangeArrowheads="1"/>
          </p:cNvSpPr>
          <p:nvPr/>
        </p:nvSpPr>
        <p:spPr bwMode="auto">
          <a:xfrm>
            <a:off x="4022725" y="4556125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|DE| = 2 cm</a:t>
            </a:r>
          </a:p>
        </p:txBody>
      </p:sp>
      <p:sp>
        <p:nvSpPr>
          <p:cNvPr id="10291" name="TextovéPole 3"/>
          <p:cNvSpPr txBox="1">
            <a:spLocks noChangeArrowheads="1"/>
          </p:cNvSpPr>
          <p:nvPr/>
        </p:nvSpPr>
        <p:spPr bwMode="auto">
          <a:xfrm>
            <a:off x="1506538" y="6000750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|ST| = 5 cm</a:t>
            </a:r>
          </a:p>
        </p:txBody>
      </p:sp>
      <p:sp>
        <p:nvSpPr>
          <p:cNvPr id="10292" name="TextovéPole 3"/>
          <p:cNvSpPr txBox="1">
            <a:spLocks noChangeArrowheads="1"/>
          </p:cNvSpPr>
          <p:nvPr/>
        </p:nvSpPr>
        <p:spPr bwMode="auto">
          <a:xfrm>
            <a:off x="5470525" y="5767388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|IJ| = 1 cm</a:t>
            </a:r>
          </a:p>
        </p:txBody>
      </p:sp>
      <p:sp>
        <p:nvSpPr>
          <p:cNvPr id="10293" name="TextovéPole 3"/>
          <p:cNvSpPr txBox="1">
            <a:spLocks noChangeArrowheads="1"/>
          </p:cNvSpPr>
          <p:nvPr/>
        </p:nvSpPr>
        <p:spPr bwMode="auto">
          <a:xfrm>
            <a:off x="7556500" y="4003675"/>
            <a:ext cx="10826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|PZ| = 6 cm</a:t>
            </a:r>
          </a:p>
        </p:txBody>
      </p:sp>
      <p:sp>
        <p:nvSpPr>
          <p:cNvPr id="10294" name="TextovéPole 3"/>
          <p:cNvSpPr txBox="1">
            <a:spLocks noChangeArrowheads="1"/>
          </p:cNvSpPr>
          <p:nvPr/>
        </p:nvSpPr>
        <p:spPr bwMode="auto">
          <a:xfrm>
            <a:off x="796925" y="2151063"/>
            <a:ext cx="339725" cy="2778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1)</a:t>
            </a:r>
          </a:p>
        </p:txBody>
      </p:sp>
      <p:sp>
        <p:nvSpPr>
          <p:cNvPr id="10295" name="TextovéPole 3"/>
          <p:cNvSpPr txBox="1">
            <a:spLocks noChangeArrowheads="1"/>
          </p:cNvSpPr>
          <p:nvPr/>
        </p:nvSpPr>
        <p:spPr bwMode="auto">
          <a:xfrm>
            <a:off x="7288213" y="1557338"/>
            <a:ext cx="33972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5)</a:t>
            </a:r>
          </a:p>
        </p:txBody>
      </p:sp>
      <p:sp>
        <p:nvSpPr>
          <p:cNvPr id="10296" name="TextovéPole 3"/>
          <p:cNvSpPr txBox="1">
            <a:spLocks noChangeArrowheads="1"/>
          </p:cNvSpPr>
          <p:nvPr/>
        </p:nvSpPr>
        <p:spPr bwMode="auto">
          <a:xfrm>
            <a:off x="5842000" y="4541838"/>
            <a:ext cx="339725" cy="2778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4)</a:t>
            </a:r>
          </a:p>
        </p:txBody>
      </p:sp>
      <p:sp>
        <p:nvSpPr>
          <p:cNvPr id="10297" name="TextovéPole 3"/>
          <p:cNvSpPr txBox="1">
            <a:spLocks noChangeArrowheads="1"/>
          </p:cNvSpPr>
          <p:nvPr/>
        </p:nvSpPr>
        <p:spPr bwMode="auto">
          <a:xfrm>
            <a:off x="3686175" y="3641725"/>
            <a:ext cx="339725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3)</a:t>
            </a:r>
          </a:p>
        </p:txBody>
      </p:sp>
      <p:sp>
        <p:nvSpPr>
          <p:cNvPr id="10298" name="TextovéPole 3"/>
          <p:cNvSpPr txBox="1">
            <a:spLocks noChangeArrowheads="1"/>
          </p:cNvSpPr>
          <p:nvPr/>
        </p:nvSpPr>
        <p:spPr bwMode="auto">
          <a:xfrm>
            <a:off x="76200" y="5097463"/>
            <a:ext cx="33972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 b="1">
                <a:latin typeface="Segoe UI Light" pitchFamily="34" charset="0"/>
              </a:rPr>
              <a:t>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1"/>
          <p:cNvSpPr txBox="1">
            <a:spLocks noChangeArrowheads="1"/>
          </p:cNvSpPr>
          <p:nvPr/>
        </p:nvSpPr>
        <p:spPr bwMode="auto">
          <a:xfrm>
            <a:off x="2123728" y="1484784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b="1" dirty="0">
                <a:latin typeface="Segoe UI Light" pitchFamily="34" charset="0"/>
              </a:rPr>
              <a:t>Matematika pro 4.ročník (J. </a:t>
            </a:r>
            <a:r>
              <a:rPr lang="cs-CZ" altLang="cs-CZ" b="1" dirty="0" err="1">
                <a:latin typeface="Segoe UI Light" pitchFamily="34" charset="0"/>
              </a:rPr>
              <a:t>Justová</a:t>
            </a:r>
            <a:r>
              <a:rPr lang="cs-CZ" altLang="cs-CZ" b="1" dirty="0">
                <a:latin typeface="Segoe UI Light" pitchFamily="34" charset="0"/>
              </a:rPr>
              <a:t>, R. Blažková, K. Matoušková, M. </a:t>
            </a:r>
            <a:r>
              <a:rPr lang="cs-CZ" altLang="cs-CZ" b="1" dirty="0" err="1">
                <a:latin typeface="Segoe UI Light" pitchFamily="34" charset="0"/>
              </a:rPr>
              <a:t>Vaňurová</a:t>
            </a:r>
            <a:r>
              <a:rPr lang="cs-CZ" altLang="cs-CZ" b="1" dirty="0">
                <a:latin typeface="Segoe UI Light" pitchFamily="34" charset="0"/>
              </a:rPr>
              <a:t>); nakladatelství Alter</a:t>
            </a:r>
          </a:p>
          <a:p>
            <a:endParaRPr lang="cs-CZ" altLang="cs-CZ" b="1" dirty="0">
              <a:latin typeface="Segoe UI Light" pitchFamily="34" charset="0"/>
            </a:endParaRPr>
          </a:p>
          <a:p>
            <a:r>
              <a:rPr lang="cs-CZ" altLang="cs-CZ" dirty="0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altLang="cs-CZ" b="1" dirty="0">
              <a:latin typeface="Segoe U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345</Words>
  <Application>Microsoft Office PowerPoint</Application>
  <PresentationFormat>Předvádění na obrazovce (4:3)</PresentationFormat>
  <Paragraphs>134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Calibri</vt:lpstr>
      <vt:lpstr>Arial</vt:lpstr>
      <vt:lpstr>Segoe UI Light</vt:lpstr>
      <vt:lpstr>Segoe UI Symbol</vt:lpstr>
      <vt:lpstr>Times New Roman</vt:lpstr>
      <vt:lpstr>Segoe UI Semibold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25</cp:revision>
  <dcterms:created xsi:type="dcterms:W3CDTF">2013-04-21T11:51:53Z</dcterms:created>
  <dcterms:modified xsi:type="dcterms:W3CDTF">2014-03-25T12:21:14Z</dcterms:modified>
</cp:coreProperties>
</file>