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ADF1A-FED5-40F8-BDF4-98019923DB72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266285-35BD-4B2F-8D7C-ECDE0785B3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CA11C6-1F73-48F7-B94B-B990162F8355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54F1D6-B217-4CB3-9EAF-30E5339647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0856EC-1164-4F75-85A4-B8C14584DD53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2EDC9-D81F-4860-91F8-A6A8916C40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C82A07-83B4-4F6B-965C-C6A5F119FA68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647691-5E74-4AEB-83EB-3A1D8BC25E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65AA9-2548-4276-8F8D-2EBC68453EA0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A13E7-5BE1-4172-B7FB-ABF491AD92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1C3E5-06B1-4108-A1AF-88B147D0BF31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155EF-5EAF-4099-B5FE-A14B01D990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1DE668-53CA-4E3B-92D1-8E2D952B2A95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ABC68C-C414-4D6D-B81F-31F5613C69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6DB5FF-9B3D-4387-985A-0CCC065BA85E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67DC9D-6F52-4B06-8A02-5D4132A6BD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A93F36-D643-4369-A374-912BBA289FE6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07C1FB-579B-4BB5-B113-556C33F00B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6C1F42-AD96-4796-A40B-0D63D10BB5EE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727032-8E00-4C10-BF59-CD36CE587A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028CFA-1102-45DD-8744-6AAD96F3BACE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CCE836-9488-4680-BDDD-0E6552D13B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97B7CD6-1F2C-4BB6-B633-BFC1155526C6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E77BC7-5AF6-42E8-A0B4-728815AAAE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1712" cy="148431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051" name="Obdélník 1"/>
          <p:cNvSpPr>
            <a:spLocks noChangeArrowheads="1"/>
          </p:cNvSpPr>
          <p:nvPr/>
        </p:nvSpPr>
        <p:spPr bwMode="auto">
          <a:xfrm>
            <a:off x="569913" y="1946275"/>
            <a:ext cx="8004175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školy:   </a:t>
            </a:r>
            <a:r>
              <a:rPr lang="cs-CZ" alt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Základní škola a Mateřská škola Kladno, Norská 2633</a:t>
            </a:r>
          </a:p>
          <a:p>
            <a:r>
              <a:rPr lang="cs-CZ" alt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Autor:   </a:t>
            </a:r>
            <a:r>
              <a:rPr lang="cs-CZ" alt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Mgr. Martina Jílková</a:t>
            </a:r>
            <a:endParaRPr lang="cs-CZ" altLang="cs-CZ" b="1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alt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materiálu:   </a:t>
            </a:r>
            <a:r>
              <a:rPr lang="cs-CZ" alt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VY_42_INOVACE_M.5. Jíl.17_Vzájemné polohy dvou kružnic 2</a:t>
            </a:r>
            <a:endParaRPr lang="cs-CZ" altLang="cs-CZ" b="1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alt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Datum:   </a:t>
            </a:r>
            <a:r>
              <a:rPr lang="cs-CZ" alt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24. 10. 2013</a:t>
            </a:r>
          </a:p>
          <a:p>
            <a:r>
              <a:rPr lang="cs-CZ" alt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Ročník:   </a:t>
            </a:r>
            <a:r>
              <a:rPr lang="cs-CZ" alt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pátý</a:t>
            </a:r>
            <a:endParaRPr lang="cs-CZ" altLang="cs-CZ" b="1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alt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Vzdělávací oblast:   </a:t>
            </a:r>
            <a:r>
              <a:rPr lang="cs-CZ" alt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Matematika a její aplikace</a:t>
            </a:r>
            <a:endParaRPr lang="cs-CZ" altLang="cs-CZ" b="1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alt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Vzdělávací obor:   </a:t>
            </a:r>
            <a:r>
              <a:rPr lang="cs-CZ" alt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Matematika</a:t>
            </a:r>
          </a:p>
          <a:p>
            <a:r>
              <a:rPr lang="cs-CZ" alt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Název:</a:t>
            </a:r>
            <a:r>
              <a:rPr lang="cs-CZ" altLang="cs-CZ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   </a:t>
            </a:r>
            <a:r>
              <a:rPr lang="cs-CZ" alt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Vzájemné polohy dvou kružnic 2</a:t>
            </a:r>
            <a:endParaRPr lang="cs-CZ" altLang="cs-CZ" b="1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alt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Číslo operačního programu:   </a:t>
            </a:r>
            <a:r>
              <a:rPr lang="cs-CZ" alt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CZ.1.07/1.4.00/21.3489</a:t>
            </a:r>
          </a:p>
          <a:p>
            <a:r>
              <a:rPr lang="cs-CZ" alt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projektu:   </a:t>
            </a:r>
            <a:r>
              <a:rPr lang="cs-CZ" alt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UČÍME SE S RADOSTÍ</a:t>
            </a:r>
          </a:p>
          <a:p>
            <a:endParaRPr lang="cs-CZ" altLang="cs-CZ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alt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Anotace:   </a:t>
            </a:r>
            <a:r>
              <a:rPr lang="cs-CZ" alt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Materiál zabývající se vzájemnými polohami kružnic – 2. část.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3"/>
          <p:cNvSpPr txBox="1">
            <a:spLocks noChangeArrowheads="1"/>
          </p:cNvSpPr>
          <p:nvPr/>
        </p:nvSpPr>
        <p:spPr bwMode="auto">
          <a:xfrm>
            <a:off x="250825" y="138113"/>
            <a:ext cx="8642350" cy="1016000"/>
          </a:xfrm>
          <a:prstGeom prst="rect">
            <a:avLst/>
          </a:prstGeom>
          <a:solidFill>
            <a:srgbClr val="A80895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3000" b="1">
                <a:latin typeface="Segoe UI Semibold" pitchFamily="34" charset="0"/>
              </a:rPr>
              <a:t>VZÁJEMNÉ POLOHY</a:t>
            </a:r>
          </a:p>
          <a:p>
            <a:pPr algn="ctr"/>
            <a:r>
              <a:rPr lang="cs-CZ" altLang="cs-CZ" sz="3000" b="1">
                <a:latin typeface="Segoe UI Semibold" pitchFamily="34" charset="0"/>
              </a:rPr>
              <a:t>DVOU KRUŽNIC</a:t>
            </a:r>
          </a:p>
        </p:txBody>
      </p:sp>
      <p:sp>
        <p:nvSpPr>
          <p:cNvPr id="3075" name="TextovéPole 2"/>
          <p:cNvSpPr txBox="1">
            <a:spLocks noChangeArrowheads="1"/>
          </p:cNvSpPr>
          <p:nvPr/>
        </p:nvSpPr>
        <p:spPr bwMode="auto">
          <a:xfrm>
            <a:off x="8120063" y="22225"/>
            <a:ext cx="7731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7200">
                <a:latin typeface="Segoe UI Semibold" pitchFamily="34" charset="0"/>
              </a:rPr>
              <a:t>2</a:t>
            </a:r>
          </a:p>
        </p:txBody>
      </p:sp>
      <p:sp>
        <p:nvSpPr>
          <p:cNvPr id="6" name="TextovéPole 3"/>
          <p:cNvSpPr txBox="1">
            <a:spLocks noChangeArrowheads="1"/>
          </p:cNvSpPr>
          <p:nvPr/>
        </p:nvSpPr>
        <p:spPr bwMode="auto">
          <a:xfrm>
            <a:off x="3951288" y="1308100"/>
            <a:ext cx="1700832" cy="3079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dirty="0" smtClean="0">
                <a:solidFill>
                  <a:schemeClr val="bg1">
                    <a:lumMod val="50000"/>
                  </a:schemeClr>
                </a:solidFill>
                <a:latin typeface="Segoe UI Semibold" pitchFamily="34" charset="0"/>
              </a:rPr>
              <a:t>GEOMETRIE</a:t>
            </a:r>
          </a:p>
        </p:txBody>
      </p:sp>
      <p:sp>
        <p:nvSpPr>
          <p:cNvPr id="3077" name="TextovéPole 3"/>
          <p:cNvSpPr txBox="1">
            <a:spLocks noChangeArrowheads="1"/>
          </p:cNvSpPr>
          <p:nvPr/>
        </p:nvSpPr>
        <p:spPr bwMode="auto">
          <a:xfrm>
            <a:off x="2627313" y="2565400"/>
            <a:ext cx="4032250" cy="2062163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marL="342900" indent="-342900">
              <a:buClr>
                <a:srgbClr val="A80895"/>
              </a:buClr>
              <a:buFontTx/>
              <a:buAutoNum type="arabicParenR"/>
            </a:pPr>
            <a:r>
              <a:rPr lang="cs-CZ" altLang="cs-CZ" sz="1600" b="1">
                <a:latin typeface="Segoe UI Light" pitchFamily="34" charset="0"/>
              </a:rPr>
              <a:t>KRUŽNICE LEŽÍ MIMO SEBE A NEMAJÍ ŽÁDNÝ SPOLEČNÝ BOD</a:t>
            </a:r>
          </a:p>
          <a:p>
            <a:pPr marL="342900" indent="-342900">
              <a:buFontTx/>
              <a:buAutoNum type="arabicParenR"/>
            </a:pPr>
            <a:endParaRPr lang="cs-CZ" altLang="cs-CZ" sz="1600" b="1">
              <a:latin typeface="Segoe UI Light" pitchFamily="34" charset="0"/>
            </a:endParaRPr>
          </a:p>
          <a:p>
            <a:pPr marL="342900" indent="-342900">
              <a:buClr>
                <a:srgbClr val="A80895"/>
              </a:buClr>
              <a:buFontTx/>
              <a:buAutoNum type="arabicParenR"/>
            </a:pPr>
            <a:r>
              <a:rPr lang="cs-CZ" altLang="cs-CZ" sz="1600" b="1">
                <a:latin typeface="Segoe UI Light" pitchFamily="34" charset="0"/>
              </a:rPr>
              <a:t>KRUŽNICE SE DOTÝKAJÍ V JEDNOM BODĚ</a:t>
            </a:r>
          </a:p>
          <a:p>
            <a:pPr marL="342900" indent="-342900">
              <a:buFontTx/>
              <a:buAutoNum type="arabicParenR"/>
            </a:pPr>
            <a:endParaRPr lang="cs-CZ" altLang="cs-CZ" sz="1600" b="1">
              <a:latin typeface="Segoe UI Light" pitchFamily="34" charset="0"/>
            </a:endParaRPr>
          </a:p>
          <a:p>
            <a:pPr marL="342900" indent="-342900">
              <a:buClr>
                <a:srgbClr val="A80895"/>
              </a:buClr>
              <a:buFontTx/>
              <a:buAutoNum type="arabicParenR"/>
            </a:pPr>
            <a:r>
              <a:rPr lang="cs-CZ" altLang="cs-CZ" sz="1600" b="1">
                <a:latin typeface="Segoe UI Light" pitchFamily="34" charset="0"/>
              </a:rPr>
              <a:t>KRUŽNICE SE PROTÍNAJÍ VE DVOU BODECH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3"/>
          <p:cNvSpPr txBox="1">
            <a:spLocks noChangeArrowheads="1"/>
          </p:cNvSpPr>
          <p:nvPr/>
        </p:nvSpPr>
        <p:spPr bwMode="auto">
          <a:xfrm>
            <a:off x="2327275" y="549275"/>
            <a:ext cx="4491038" cy="708025"/>
          </a:xfrm>
          <a:prstGeom prst="rect">
            <a:avLst/>
          </a:prstGeom>
          <a:solidFill>
            <a:srgbClr val="A80895"/>
          </a:solidFill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altLang="cs-CZ" sz="2000" b="1">
                <a:latin typeface="Segoe UI Semibold" pitchFamily="34" charset="0"/>
              </a:rPr>
              <a:t>KRUŽNICE LEŽÍCÍ MIMO SEBE</a:t>
            </a:r>
          </a:p>
          <a:p>
            <a:pPr algn="ctr"/>
            <a:r>
              <a:rPr lang="cs-CZ" altLang="cs-CZ" sz="2000" b="1">
                <a:latin typeface="Segoe UI Semibold" pitchFamily="34" charset="0"/>
              </a:rPr>
              <a:t>A NEDOTÝKAJÍCÍ SE</a:t>
            </a:r>
          </a:p>
        </p:txBody>
      </p:sp>
      <p:sp>
        <p:nvSpPr>
          <p:cNvPr id="4099" name="TextovéPole 3"/>
          <p:cNvSpPr txBox="1">
            <a:spLocks noChangeArrowheads="1"/>
          </p:cNvSpPr>
          <p:nvPr/>
        </p:nvSpPr>
        <p:spPr bwMode="auto">
          <a:xfrm>
            <a:off x="2987675" y="1557338"/>
            <a:ext cx="4895850" cy="5842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marL="285750" indent="-285750">
              <a:buClr>
                <a:srgbClr val="A80895"/>
              </a:buClr>
              <a:buFont typeface="Wingdings" pitchFamily="2" charset="2"/>
              <a:buChar char="§"/>
            </a:pPr>
            <a:r>
              <a:rPr lang="cs-CZ" altLang="cs-CZ" sz="1600" b="1">
                <a:latin typeface="Segoe UI Light" pitchFamily="34" charset="0"/>
              </a:rPr>
              <a:t>kružnice leží mimo sebe</a:t>
            </a:r>
          </a:p>
          <a:p>
            <a:pPr marL="285750" indent="-285750">
              <a:buClr>
                <a:srgbClr val="A80895"/>
              </a:buClr>
              <a:buFont typeface="Wingdings" pitchFamily="2" charset="2"/>
              <a:buChar char="§"/>
            </a:pPr>
            <a:r>
              <a:rPr lang="cs-CZ" altLang="cs-CZ" sz="1600" b="1">
                <a:latin typeface="Segoe UI Light" pitchFamily="34" charset="0"/>
              </a:rPr>
              <a:t>nemají žádný společný bod</a:t>
            </a:r>
          </a:p>
        </p:txBody>
      </p:sp>
      <p:sp>
        <p:nvSpPr>
          <p:cNvPr id="5" name="Ovál 4"/>
          <p:cNvSpPr/>
          <p:nvPr/>
        </p:nvSpPr>
        <p:spPr>
          <a:xfrm>
            <a:off x="1154113" y="2879725"/>
            <a:ext cx="2446337" cy="2447925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01" name="TextovéPole 3"/>
          <p:cNvSpPr txBox="1">
            <a:spLocks noChangeArrowheads="1"/>
          </p:cNvSpPr>
          <p:nvPr/>
        </p:nvSpPr>
        <p:spPr bwMode="auto">
          <a:xfrm>
            <a:off x="3197225" y="4972050"/>
            <a:ext cx="450850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sz="1600">
                <a:latin typeface="Segoe UI Light" pitchFamily="34" charset="0"/>
              </a:rPr>
              <a:t>k</a:t>
            </a:r>
            <a:r>
              <a:rPr lang="cs-CZ" altLang="cs-CZ" sz="1600" baseline="-25000">
                <a:latin typeface="Segoe UI Light" pitchFamily="34" charset="0"/>
              </a:rPr>
              <a:t>1</a:t>
            </a:r>
          </a:p>
        </p:txBody>
      </p:sp>
      <p:cxnSp>
        <p:nvCxnSpPr>
          <p:cNvPr id="7" name="Přímá spojnice 6"/>
          <p:cNvCxnSpPr/>
          <p:nvPr/>
        </p:nvCxnSpPr>
        <p:spPr>
          <a:xfrm rot="2700000">
            <a:off x="2333625" y="4038600"/>
            <a:ext cx="0" cy="184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rot="18900000">
            <a:off x="2327275" y="4038600"/>
            <a:ext cx="0" cy="184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4" name="TextovéPole 3"/>
          <p:cNvSpPr txBox="1">
            <a:spLocks noChangeArrowheads="1"/>
          </p:cNvSpPr>
          <p:nvPr/>
        </p:nvSpPr>
        <p:spPr bwMode="auto">
          <a:xfrm>
            <a:off x="2327275" y="4100513"/>
            <a:ext cx="469900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sz="1600">
                <a:latin typeface="Segoe UI Light" pitchFamily="34" charset="0"/>
              </a:rPr>
              <a:t>S</a:t>
            </a:r>
            <a:r>
              <a:rPr lang="cs-CZ" altLang="cs-CZ" sz="1600" baseline="-25000">
                <a:latin typeface="Segoe UI Light" pitchFamily="34" charset="0"/>
              </a:rPr>
              <a:t>1</a:t>
            </a:r>
          </a:p>
        </p:txBody>
      </p:sp>
      <p:sp>
        <p:nvSpPr>
          <p:cNvPr id="10" name="Ovál 9"/>
          <p:cNvSpPr/>
          <p:nvPr/>
        </p:nvSpPr>
        <p:spPr>
          <a:xfrm>
            <a:off x="5797550" y="3403600"/>
            <a:ext cx="1565275" cy="1563688"/>
          </a:xfrm>
          <a:prstGeom prst="ellipse">
            <a:avLst/>
          </a:prstGeom>
          <a:noFill/>
          <a:ln>
            <a:solidFill>
              <a:srgbClr val="A8089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06" name="TextovéPole 3"/>
          <p:cNvSpPr txBox="1">
            <a:spLocks noChangeArrowheads="1"/>
          </p:cNvSpPr>
          <p:nvPr/>
        </p:nvSpPr>
        <p:spPr bwMode="auto">
          <a:xfrm>
            <a:off x="7173913" y="4540250"/>
            <a:ext cx="46990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sz="1600">
                <a:solidFill>
                  <a:srgbClr val="A80895"/>
                </a:solidFill>
                <a:latin typeface="Segoe UI Light" pitchFamily="34" charset="0"/>
              </a:rPr>
              <a:t>k</a:t>
            </a:r>
            <a:r>
              <a:rPr lang="cs-CZ" altLang="cs-CZ" sz="1600" baseline="-25000">
                <a:solidFill>
                  <a:srgbClr val="A80895"/>
                </a:solidFill>
                <a:latin typeface="Segoe UI Light" pitchFamily="34" charset="0"/>
              </a:rPr>
              <a:t>2</a:t>
            </a:r>
          </a:p>
        </p:txBody>
      </p:sp>
      <p:cxnSp>
        <p:nvCxnSpPr>
          <p:cNvPr id="12" name="Přímá spojnice 11"/>
          <p:cNvCxnSpPr/>
          <p:nvPr/>
        </p:nvCxnSpPr>
        <p:spPr>
          <a:xfrm rot="2700000">
            <a:off x="6583363" y="4073525"/>
            <a:ext cx="0" cy="184150"/>
          </a:xfrm>
          <a:prstGeom prst="line">
            <a:avLst/>
          </a:prstGeom>
          <a:ln>
            <a:solidFill>
              <a:srgbClr val="A8089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rot="18900000">
            <a:off x="6577013" y="4073525"/>
            <a:ext cx="0" cy="184150"/>
          </a:xfrm>
          <a:prstGeom prst="line">
            <a:avLst/>
          </a:prstGeom>
          <a:ln>
            <a:solidFill>
              <a:srgbClr val="A8089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9" name="TextovéPole 3"/>
          <p:cNvSpPr txBox="1">
            <a:spLocks noChangeArrowheads="1"/>
          </p:cNvSpPr>
          <p:nvPr/>
        </p:nvSpPr>
        <p:spPr bwMode="auto">
          <a:xfrm>
            <a:off x="6583363" y="4184650"/>
            <a:ext cx="46990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sz="1600">
                <a:solidFill>
                  <a:srgbClr val="A80895"/>
                </a:solidFill>
                <a:latin typeface="Segoe UI Light" pitchFamily="34" charset="0"/>
              </a:rPr>
              <a:t>S</a:t>
            </a:r>
            <a:r>
              <a:rPr lang="cs-CZ" altLang="cs-CZ" sz="1600" baseline="-25000">
                <a:solidFill>
                  <a:srgbClr val="A80895"/>
                </a:solidFill>
                <a:latin typeface="Segoe UI Light" pitchFamily="34" charset="0"/>
              </a:rPr>
              <a:t>2</a:t>
            </a:r>
          </a:p>
        </p:txBody>
      </p:sp>
      <p:cxnSp>
        <p:nvCxnSpPr>
          <p:cNvPr id="15" name="Přímá spojnice 14"/>
          <p:cNvCxnSpPr/>
          <p:nvPr/>
        </p:nvCxnSpPr>
        <p:spPr>
          <a:xfrm>
            <a:off x="2333625" y="4141788"/>
            <a:ext cx="4243388" cy="7937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11" name="TextovéPole 3"/>
          <p:cNvSpPr txBox="1">
            <a:spLocks noChangeArrowheads="1"/>
          </p:cNvSpPr>
          <p:nvPr/>
        </p:nvSpPr>
        <p:spPr bwMode="auto">
          <a:xfrm>
            <a:off x="3887788" y="4160838"/>
            <a:ext cx="1368425" cy="43021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100" b="1">
                <a:solidFill>
                  <a:srgbClr val="FFC000"/>
                </a:solidFill>
                <a:latin typeface="Segoe UI Light" pitchFamily="34" charset="0"/>
              </a:rPr>
              <a:t>STŘEDNÁ</a:t>
            </a:r>
          </a:p>
          <a:p>
            <a:pPr algn="ctr"/>
            <a:r>
              <a:rPr lang="cs-CZ" altLang="cs-CZ" sz="1100" b="1">
                <a:solidFill>
                  <a:srgbClr val="FFC000"/>
                </a:solidFill>
                <a:latin typeface="Segoe UI Light" pitchFamily="34" charset="0"/>
              </a:rPr>
              <a:t>ÚSEČKA</a:t>
            </a:r>
          </a:p>
        </p:txBody>
      </p:sp>
      <p:sp>
        <p:nvSpPr>
          <p:cNvPr id="4112" name="TextovéPole 3"/>
          <p:cNvSpPr txBox="1">
            <a:spLocks noChangeArrowheads="1"/>
          </p:cNvSpPr>
          <p:nvPr/>
        </p:nvSpPr>
        <p:spPr bwMode="auto">
          <a:xfrm>
            <a:off x="2249488" y="5805488"/>
            <a:ext cx="4645025" cy="5842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>
                <a:latin typeface="Segoe UI Light" pitchFamily="34" charset="0"/>
              </a:rPr>
              <a:t>Kružnice k</a:t>
            </a:r>
            <a:r>
              <a:rPr lang="cs-CZ" altLang="cs-CZ" sz="1600" baseline="-25000">
                <a:latin typeface="Segoe UI Light" pitchFamily="34" charset="0"/>
              </a:rPr>
              <a:t>1</a:t>
            </a:r>
            <a:r>
              <a:rPr lang="cs-CZ" altLang="cs-CZ" sz="1600">
                <a:latin typeface="Segoe UI Light" pitchFamily="34" charset="0"/>
              </a:rPr>
              <a:t> leží vně kružnice  k</a:t>
            </a:r>
            <a:r>
              <a:rPr lang="cs-CZ" altLang="cs-CZ" sz="1600" baseline="-25000">
                <a:latin typeface="Segoe UI Light" pitchFamily="34" charset="0"/>
              </a:rPr>
              <a:t>2</a:t>
            </a:r>
            <a:r>
              <a:rPr lang="cs-CZ" altLang="cs-CZ" sz="1600">
                <a:latin typeface="Segoe UI Light" pitchFamily="34" charset="0"/>
              </a:rPr>
              <a:t> a nemají žádný společný bod.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3"/>
          <p:cNvSpPr txBox="1">
            <a:spLocks noChangeArrowheads="1"/>
          </p:cNvSpPr>
          <p:nvPr/>
        </p:nvSpPr>
        <p:spPr bwMode="auto">
          <a:xfrm>
            <a:off x="2519363" y="549275"/>
            <a:ext cx="4105275" cy="708025"/>
          </a:xfrm>
          <a:prstGeom prst="rect">
            <a:avLst/>
          </a:prstGeom>
          <a:solidFill>
            <a:srgbClr val="A80895"/>
          </a:solidFill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altLang="cs-CZ" sz="2000" b="1">
                <a:latin typeface="Segoe UI Semibold" pitchFamily="34" charset="0"/>
              </a:rPr>
              <a:t>KRUŽNICE DOTÝKAJÍCÍ SE</a:t>
            </a:r>
          </a:p>
          <a:p>
            <a:pPr algn="ctr"/>
            <a:r>
              <a:rPr lang="cs-CZ" altLang="cs-CZ" sz="2000" b="1">
                <a:latin typeface="Segoe UI Semibold" pitchFamily="34" charset="0"/>
              </a:rPr>
              <a:t>V JEDNOM BODĚ</a:t>
            </a:r>
          </a:p>
        </p:txBody>
      </p:sp>
      <p:sp>
        <p:nvSpPr>
          <p:cNvPr id="3" name="Ovál 2"/>
          <p:cNvSpPr/>
          <p:nvPr/>
        </p:nvSpPr>
        <p:spPr>
          <a:xfrm>
            <a:off x="2387600" y="2846388"/>
            <a:ext cx="2447925" cy="2447925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24" name="TextovéPole 3"/>
          <p:cNvSpPr txBox="1">
            <a:spLocks noChangeArrowheads="1"/>
          </p:cNvSpPr>
          <p:nvPr/>
        </p:nvSpPr>
        <p:spPr bwMode="auto">
          <a:xfrm>
            <a:off x="4432300" y="4938713"/>
            <a:ext cx="450850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sz="1600">
                <a:latin typeface="Segoe UI Light" pitchFamily="34" charset="0"/>
              </a:rPr>
              <a:t>k</a:t>
            </a:r>
            <a:r>
              <a:rPr lang="cs-CZ" altLang="cs-CZ" sz="1600" baseline="-25000">
                <a:latin typeface="Segoe UI Light" pitchFamily="34" charset="0"/>
              </a:rPr>
              <a:t>1</a:t>
            </a:r>
          </a:p>
        </p:txBody>
      </p:sp>
      <p:cxnSp>
        <p:nvCxnSpPr>
          <p:cNvPr id="5" name="Přímá spojnice 4"/>
          <p:cNvCxnSpPr/>
          <p:nvPr/>
        </p:nvCxnSpPr>
        <p:spPr>
          <a:xfrm rot="2700000">
            <a:off x="3567113" y="4005263"/>
            <a:ext cx="0" cy="184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rot="18900000">
            <a:off x="3560763" y="4005263"/>
            <a:ext cx="0" cy="184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7" name="TextovéPole 3"/>
          <p:cNvSpPr txBox="1">
            <a:spLocks noChangeArrowheads="1"/>
          </p:cNvSpPr>
          <p:nvPr/>
        </p:nvSpPr>
        <p:spPr bwMode="auto">
          <a:xfrm>
            <a:off x="3560763" y="4067175"/>
            <a:ext cx="469900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sz="1600">
                <a:latin typeface="Segoe UI Light" pitchFamily="34" charset="0"/>
              </a:rPr>
              <a:t>S</a:t>
            </a:r>
            <a:r>
              <a:rPr lang="cs-CZ" altLang="cs-CZ" sz="1600" baseline="-25000">
                <a:latin typeface="Segoe UI Light" pitchFamily="34" charset="0"/>
              </a:rPr>
              <a:t>1</a:t>
            </a:r>
          </a:p>
        </p:txBody>
      </p:sp>
      <p:sp>
        <p:nvSpPr>
          <p:cNvPr id="8" name="Ovál 7"/>
          <p:cNvSpPr/>
          <p:nvPr/>
        </p:nvSpPr>
        <p:spPr>
          <a:xfrm>
            <a:off x="4829175" y="3106738"/>
            <a:ext cx="1565275" cy="1565275"/>
          </a:xfrm>
          <a:prstGeom prst="ellipse">
            <a:avLst/>
          </a:prstGeom>
          <a:noFill/>
          <a:ln>
            <a:solidFill>
              <a:srgbClr val="A8089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29" name="TextovéPole 3"/>
          <p:cNvSpPr txBox="1">
            <a:spLocks noChangeArrowheads="1"/>
          </p:cNvSpPr>
          <p:nvPr/>
        </p:nvSpPr>
        <p:spPr bwMode="auto">
          <a:xfrm>
            <a:off x="6205538" y="4244975"/>
            <a:ext cx="46990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sz="1600">
                <a:solidFill>
                  <a:srgbClr val="A80895"/>
                </a:solidFill>
                <a:latin typeface="Segoe UI Light" pitchFamily="34" charset="0"/>
              </a:rPr>
              <a:t>k</a:t>
            </a:r>
            <a:r>
              <a:rPr lang="cs-CZ" altLang="cs-CZ" sz="1600" baseline="-25000">
                <a:solidFill>
                  <a:srgbClr val="A80895"/>
                </a:solidFill>
                <a:latin typeface="Segoe UI Light" pitchFamily="34" charset="0"/>
              </a:rPr>
              <a:t>2</a:t>
            </a:r>
          </a:p>
        </p:txBody>
      </p:sp>
      <p:cxnSp>
        <p:nvCxnSpPr>
          <p:cNvPr id="10" name="Přímá spojnice 9"/>
          <p:cNvCxnSpPr/>
          <p:nvPr/>
        </p:nvCxnSpPr>
        <p:spPr>
          <a:xfrm rot="2700000">
            <a:off x="5613400" y="3778250"/>
            <a:ext cx="0" cy="184150"/>
          </a:xfrm>
          <a:prstGeom prst="line">
            <a:avLst/>
          </a:prstGeom>
          <a:ln>
            <a:solidFill>
              <a:srgbClr val="A8089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rot="18900000">
            <a:off x="5607050" y="3778250"/>
            <a:ext cx="0" cy="184150"/>
          </a:xfrm>
          <a:prstGeom prst="line">
            <a:avLst/>
          </a:prstGeom>
          <a:ln>
            <a:solidFill>
              <a:srgbClr val="A8089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32" name="TextovéPole 3"/>
          <p:cNvSpPr txBox="1">
            <a:spLocks noChangeArrowheads="1"/>
          </p:cNvSpPr>
          <p:nvPr/>
        </p:nvSpPr>
        <p:spPr bwMode="auto">
          <a:xfrm>
            <a:off x="5613400" y="3889375"/>
            <a:ext cx="46990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sz="1600">
                <a:solidFill>
                  <a:srgbClr val="A80895"/>
                </a:solidFill>
                <a:latin typeface="Segoe UI Light" pitchFamily="34" charset="0"/>
              </a:rPr>
              <a:t>S</a:t>
            </a:r>
            <a:r>
              <a:rPr lang="cs-CZ" altLang="cs-CZ" sz="1600" baseline="-25000">
                <a:solidFill>
                  <a:srgbClr val="A80895"/>
                </a:solidFill>
                <a:latin typeface="Segoe UI Light" pitchFamily="34" charset="0"/>
              </a:rPr>
              <a:t>2</a:t>
            </a:r>
          </a:p>
        </p:txBody>
      </p:sp>
      <p:cxnSp>
        <p:nvCxnSpPr>
          <p:cNvPr id="13" name="Přímá spojnice 12"/>
          <p:cNvCxnSpPr/>
          <p:nvPr/>
        </p:nvCxnSpPr>
        <p:spPr>
          <a:xfrm flipH="1" flipV="1">
            <a:off x="4700588" y="3894138"/>
            <a:ext cx="257175" cy="180975"/>
          </a:xfrm>
          <a:prstGeom prst="line">
            <a:avLst/>
          </a:prstGeom>
          <a:ln w="28575">
            <a:solidFill>
              <a:srgbClr val="A8089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3567113" y="3870325"/>
            <a:ext cx="2039937" cy="227013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35" name="TextovéPole 3"/>
          <p:cNvSpPr txBox="1">
            <a:spLocks noChangeArrowheads="1"/>
          </p:cNvSpPr>
          <p:nvPr/>
        </p:nvSpPr>
        <p:spPr bwMode="auto">
          <a:xfrm>
            <a:off x="2227263" y="5805488"/>
            <a:ext cx="4646612" cy="5842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>
                <a:latin typeface="Segoe UI Light" pitchFamily="34" charset="0"/>
              </a:rPr>
              <a:t>Kružnice k</a:t>
            </a:r>
            <a:r>
              <a:rPr lang="cs-CZ" altLang="cs-CZ" sz="1600" baseline="-25000">
                <a:latin typeface="Segoe UI Light" pitchFamily="34" charset="0"/>
              </a:rPr>
              <a:t>1</a:t>
            </a:r>
            <a:r>
              <a:rPr lang="cs-CZ" altLang="cs-CZ" sz="1600">
                <a:latin typeface="Segoe UI Light" pitchFamily="34" charset="0"/>
              </a:rPr>
              <a:t> leží vně kružnice  k</a:t>
            </a:r>
            <a:r>
              <a:rPr lang="cs-CZ" altLang="cs-CZ" sz="1600" baseline="-25000">
                <a:latin typeface="Segoe UI Light" pitchFamily="34" charset="0"/>
              </a:rPr>
              <a:t>2</a:t>
            </a:r>
            <a:r>
              <a:rPr lang="cs-CZ" altLang="cs-CZ" sz="1600">
                <a:latin typeface="Segoe UI Light" pitchFamily="34" charset="0"/>
              </a:rPr>
              <a:t> ale dotýkají se v jednom bodě.</a:t>
            </a:r>
          </a:p>
        </p:txBody>
      </p:sp>
      <p:sp>
        <p:nvSpPr>
          <p:cNvPr id="5136" name="TextovéPole 3"/>
          <p:cNvSpPr txBox="1">
            <a:spLocks noChangeArrowheads="1"/>
          </p:cNvSpPr>
          <p:nvPr/>
        </p:nvSpPr>
        <p:spPr bwMode="auto">
          <a:xfrm>
            <a:off x="2987675" y="1557338"/>
            <a:ext cx="4895850" cy="5842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marL="285750" indent="-285750">
              <a:buClr>
                <a:srgbClr val="A80895"/>
              </a:buClr>
              <a:buFont typeface="Wingdings" pitchFamily="2" charset="2"/>
              <a:buChar char="§"/>
            </a:pPr>
            <a:r>
              <a:rPr lang="cs-CZ" altLang="cs-CZ" sz="1600" b="1">
                <a:latin typeface="Segoe UI Light" pitchFamily="34" charset="0"/>
              </a:rPr>
              <a:t>kružnice leží mimo sebe</a:t>
            </a:r>
          </a:p>
          <a:p>
            <a:pPr marL="285750" indent="-285750">
              <a:buClr>
                <a:srgbClr val="A80895"/>
              </a:buClr>
              <a:buFont typeface="Wingdings" pitchFamily="2" charset="2"/>
              <a:buChar char="§"/>
            </a:pPr>
            <a:r>
              <a:rPr lang="cs-CZ" altLang="cs-CZ" sz="1600" b="1">
                <a:latin typeface="Segoe UI Light" pitchFamily="34" charset="0"/>
              </a:rPr>
              <a:t>mají jeden společný bod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3"/>
          <p:cNvSpPr txBox="1">
            <a:spLocks noChangeArrowheads="1"/>
          </p:cNvSpPr>
          <p:nvPr/>
        </p:nvSpPr>
        <p:spPr bwMode="auto">
          <a:xfrm>
            <a:off x="2519363" y="549275"/>
            <a:ext cx="4105275" cy="708025"/>
          </a:xfrm>
          <a:prstGeom prst="rect">
            <a:avLst/>
          </a:prstGeom>
          <a:solidFill>
            <a:srgbClr val="A80895"/>
          </a:solidFill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altLang="cs-CZ" sz="2000" b="1">
                <a:latin typeface="Segoe UI Semibold" pitchFamily="34" charset="0"/>
              </a:rPr>
              <a:t>KRUŽNICE PROTÍNAJÍCÍ SE</a:t>
            </a:r>
          </a:p>
          <a:p>
            <a:pPr algn="ctr"/>
            <a:r>
              <a:rPr lang="cs-CZ" altLang="cs-CZ" sz="2000" b="1">
                <a:latin typeface="Segoe UI Semibold" pitchFamily="34" charset="0"/>
              </a:rPr>
              <a:t>VE DVOU BODECH</a:t>
            </a:r>
          </a:p>
        </p:txBody>
      </p:sp>
      <p:sp>
        <p:nvSpPr>
          <p:cNvPr id="6147" name="TextovéPole 3"/>
          <p:cNvSpPr txBox="1">
            <a:spLocks noChangeArrowheads="1"/>
          </p:cNvSpPr>
          <p:nvPr/>
        </p:nvSpPr>
        <p:spPr bwMode="auto">
          <a:xfrm>
            <a:off x="2987675" y="1557338"/>
            <a:ext cx="4895850" cy="5842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marL="285750" indent="-285750">
              <a:buClr>
                <a:srgbClr val="A80895"/>
              </a:buClr>
              <a:buFont typeface="Wingdings" pitchFamily="2" charset="2"/>
              <a:buChar char="§"/>
            </a:pPr>
            <a:r>
              <a:rPr lang="cs-CZ" altLang="cs-CZ" sz="1600" b="1">
                <a:latin typeface="Segoe UI Light" pitchFamily="34" charset="0"/>
              </a:rPr>
              <a:t>kružnice leží mimo sebe</a:t>
            </a:r>
          </a:p>
          <a:p>
            <a:pPr marL="285750" indent="-285750">
              <a:buClr>
                <a:srgbClr val="A80895"/>
              </a:buClr>
              <a:buFont typeface="Wingdings" pitchFamily="2" charset="2"/>
              <a:buChar char="§"/>
            </a:pPr>
            <a:r>
              <a:rPr lang="cs-CZ" altLang="cs-CZ" sz="1600" b="1">
                <a:latin typeface="Segoe UI Light" pitchFamily="34" charset="0"/>
              </a:rPr>
              <a:t>mají dva společné body</a:t>
            </a:r>
          </a:p>
        </p:txBody>
      </p:sp>
      <p:sp>
        <p:nvSpPr>
          <p:cNvPr id="4" name="Ovál 3"/>
          <p:cNvSpPr/>
          <p:nvPr/>
        </p:nvSpPr>
        <p:spPr>
          <a:xfrm>
            <a:off x="2603500" y="3171825"/>
            <a:ext cx="2447925" cy="2447925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149" name="TextovéPole 3"/>
          <p:cNvSpPr txBox="1">
            <a:spLocks noChangeArrowheads="1"/>
          </p:cNvSpPr>
          <p:nvPr/>
        </p:nvSpPr>
        <p:spPr bwMode="auto">
          <a:xfrm>
            <a:off x="4648200" y="5264150"/>
            <a:ext cx="450850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sz="1600">
                <a:latin typeface="Segoe UI Light" pitchFamily="34" charset="0"/>
              </a:rPr>
              <a:t>k</a:t>
            </a:r>
            <a:r>
              <a:rPr lang="cs-CZ" altLang="cs-CZ" sz="1600" baseline="-25000">
                <a:latin typeface="Segoe UI Light" pitchFamily="34" charset="0"/>
              </a:rPr>
              <a:t>1</a:t>
            </a:r>
          </a:p>
        </p:txBody>
      </p:sp>
      <p:sp>
        <p:nvSpPr>
          <p:cNvPr id="6" name="Ovál 5"/>
          <p:cNvSpPr/>
          <p:nvPr/>
        </p:nvSpPr>
        <p:spPr>
          <a:xfrm>
            <a:off x="4565650" y="3155950"/>
            <a:ext cx="1565275" cy="1565275"/>
          </a:xfrm>
          <a:prstGeom prst="ellipse">
            <a:avLst/>
          </a:prstGeom>
          <a:noFill/>
          <a:ln>
            <a:solidFill>
              <a:srgbClr val="A8089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151" name="TextovéPole 3"/>
          <p:cNvSpPr txBox="1">
            <a:spLocks noChangeArrowheads="1"/>
          </p:cNvSpPr>
          <p:nvPr/>
        </p:nvSpPr>
        <p:spPr bwMode="auto">
          <a:xfrm>
            <a:off x="5942013" y="4294188"/>
            <a:ext cx="46990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sz="1600">
                <a:solidFill>
                  <a:srgbClr val="A80895"/>
                </a:solidFill>
                <a:latin typeface="Segoe UI Light" pitchFamily="34" charset="0"/>
              </a:rPr>
              <a:t>k</a:t>
            </a:r>
            <a:r>
              <a:rPr lang="cs-CZ" altLang="cs-CZ" sz="1600" baseline="-25000">
                <a:solidFill>
                  <a:srgbClr val="A80895"/>
                </a:solidFill>
                <a:latin typeface="Segoe UI Light" pitchFamily="34" charset="0"/>
              </a:rPr>
              <a:t>2</a:t>
            </a:r>
          </a:p>
        </p:txBody>
      </p:sp>
      <p:cxnSp>
        <p:nvCxnSpPr>
          <p:cNvPr id="8" name="Přímá spojnice 7"/>
          <p:cNvCxnSpPr/>
          <p:nvPr/>
        </p:nvCxnSpPr>
        <p:spPr>
          <a:xfrm rot="2700000">
            <a:off x="3783013" y="4330700"/>
            <a:ext cx="0" cy="184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8900000">
            <a:off x="3776663" y="4330700"/>
            <a:ext cx="0" cy="184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54" name="TextovéPole 3"/>
          <p:cNvSpPr txBox="1">
            <a:spLocks noChangeArrowheads="1"/>
          </p:cNvSpPr>
          <p:nvPr/>
        </p:nvSpPr>
        <p:spPr bwMode="auto">
          <a:xfrm>
            <a:off x="3776663" y="4392613"/>
            <a:ext cx="469900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sz="1600">
                <a:latin typeface="Segoe UI Light" pitchFamily="34" charset="0"/>
              </a:rPr>
              <a:t>S</a:t>
            </a:r>
            <a:r>
              <a:rPr lang="cs-CZ" altLang="cs-CZ" sz="1600" baseline="-25000">
                <a:latin typeface="Segoe UI Light" pitchFamily="34" charset="0"/>
              </a:rPr>
              <a:t>1</a:t>
            </a:r>
          </a:p>
        </p:txBody>
      </p:sp>
      <p:cxnSp>
        <p:nvCxnSpPr>
          <p:cNvPr id="11" name="Přímá spojnice 10"/>
          <p:cNvCxnSpPr/>
          <p:nvPr/>
        </p:nvCxnSpPr>
        <p:spPr>
          <a:xfrm rot="2700000">
            <a:off x="5349875" y="3827463"/>
            <a:ext cx="0" cy="184150"/>
          </a:xfrm>
          <a:prstGeom prst="line">
            <a:avLst/>
          </a:prstGeom>
          <a:ln>
            <a:solidFill>
              <a:srgbClr val="A8089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rot="18900000">
            <a:off x="5343525" y="3827463"/>
            <a:ext cx="0" cy="184150"/>
          </a:xfrm>
          <a:prstGeom prst="line">
            <a:avLst/>
          </a:prstGeom>
          <a:ln>
            <a:solidFill>
              <a:srgbClr val="A8089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57" name="TextovéPole 3"/>
          <p:cNvSpPr txBox="1">
            <a:spLocks noChangeArrowheads="1"/>
          </p:cNvSpPr>
          <p:nvPr/>
        </p:nvSpPr>
        <p:spPr bwMode="auto">
          <a:xfrm>
            <a:off x="5349875" y="3938588"/>
            <a:ext cx="46990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sz="1600">
                <a:solidFill>
                  <a:srgbClr val="A80895"/>
                </a:solidFill>
                <a:latin typeface="Segoe UI Light" pitchFamily="34" charset="0"/>
              </a:rPr>
              <a:t>S</a:t>
            </a:r>
            <a:r>
              <a:rPr lang="cs-CZ" altLang="cs-CZ" sz="1600" baseline="-25000">
                <a:solidFill>
                  <a:srgbClr val="A80895"/>
                </a:solidFill>
                <a:latin typeface="Segoe UI Light" pitchFamily="34" charset="0"/>
              </a:rPr>
              <a:t>2</a:t>
            </a:r>
          </a:p>
        </p:txBody>
      </p:sp>
      <p:cxnSp>
        <p:nvCxnSpPr>
          <p:cNvPr id="14" name="Přímá spojnice 13"/>
          <p:cNvCxnSpPr/>
          <p:nvPr/>
        </p:nvCxnSpPr>
        <p:spPr>
          <a:xfrm flipV="1">
            <a:off x="3783013" y="3919538"/>
            <a:ext cx="1565275" cy="503237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 flipV="1">
            <a:off x="4572000" y="3506788"/>
            <a:ext cx="215900" cy="1587"/>
          </a:xfrm>
          <a:prstGeom prst="line">
            <a:avLst/>
          </a:prstGeom>
          <a:ln w="28575">
            <a:solidFill>
              <a:srgbClr val="A8089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4948238" y="4605338"/>
            <a:ext cx="150812" cy="85725"/>
          </a:xfrm>
          <a:prstGeom prst="line">
            <a:avLst/>
          </a:prstGeom>
          <a:ln w="28575">
            <a:solidFill>
              <a:srgbClr val="A8089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61" name="TextovéPole 3"/>
          <p:cNvSpPr txBox="1">
            <a:spLocks noChangeArrowheads="1"/>
          </p:cNvSpPr>
          <p:nvPr/>
        </p:nvSpPr>
        <p:spPr bwMode="auto">
          <a:xfrm>
            <a:off x="2481263" y="5876925"/>
            <a:ext cx="4181475" cy="5842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>
                <a:latin typeface="Segoe UI Light" pitchFamily="34" charset="0"/>
              </a:rPr>
              <a:t>Kružnice k</a:t>
            </a:r>
            <a:r>
              <a:rPr lang="cs-CZ" altLang="cs-CZ" sz="1600" baseline="-25000">
                <a:latin typeface="Segoe UI Light" pitchFamily="34" charset="0"/>
              </a:rPr>
              <a:t>1</a:t>
            </a:r>
            <a:r>
              <a:rPr lang="cs-CZ" altLang="cs-CZ" sz="1600">
                <a:latin typeface="Segoe UI Light" pitchFamily="34" charset="0"/>
              </a:rPr>
              <a:t> leží vně kružnice  k</a:t>
            </a:r>
            <a:r>
              <a:rPr lang="cs-CZ" altLang="cs-CZ" sz="1600" baseline="-25000">
                <a:latin typeface="Segoe UI Light" pitchFamily="34" charset="0"/>
              </a:rPr>
              <a:t>2</a:t>
            </a:r>
            <a:r>
              <a:rPr lang="cs-CZ" altLang="cs-CZ" sz="1600">
                <a:latin typeface="Segoe UI Light" pitchFamily="34" charset="0"/>
              </a:rPr>
              <a:t> a dotýkají se ve dvou bodech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3"/>
          <p:cNvSpPr txBox="1">
            <a:spLocks noChangeArrowheads="1"/>
          </p:cNvSpPr>
          <p:nvPr/>
        </p:nvSpPr>
        <p:spPr bwMode="auto">
          <a:xfrm>
            <a:off x="3551238" y="404813"/>
            <a:ext cx="2016125" cy="40005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2000" b="1">
                <a:latin typeface="Segoe UI Semibold" pitchFamily="34" charset="0"/>
              </a:rPr>
              <a:t>CVIČENÍ</a:t>
            </a:r>
          </a:p>
        </p:txBody>
      </p:sp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250825" y="112553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1 </a:t>
            </a:r>
          </a:p>
        </p:txBody>
      </p:sp>
      <p:sp>
        <p:nvSpPr>
          <p:cNvPr id="4" name="Ovál 3"/>
          <p:cNvSpPr/>
          <p:nvPr/>
        </p:nvSpPr>
        <p:spPr>
          <a:xfrm>
            <a:off x="179388" y="107950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611188" y="1125538"/>
            <a:ext cx="410527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altLang="cs-CZ" sz="1600" b="1">
                <a:latin typeface="Segoe UI Light" pitchFamily="34" charset="0"/>
              </a:rPr>
              <a:t>Vyznač body, ve kterých se kružnice dotýkají:</a:t>
            </a:r>
          </a:p>
        </p:txBody>
      </p:sp>
      <p:sp>
        <p:nvSpPr>
          <p:cNvPr id="6" name="Ovál 5"/>
          <p:cNvSpPr/>
          <p:nvPr/>
        </p:nvSpPr>
        <p:spPr>
          <a:xfrm>
            <a:off x="1028700" y="2070100"/>
            <a:ext cx="1081088" cy="1081088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2101850" y="2244725"/>
            <a:ext cx="504825" cy="504825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2024063" y="2551113"/>
            <a:ext cx="150812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4306888" y="1927225"/>
            <a:ext cx="504825" cy="504825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4306888" y="2581275"/>
            <a:ext cx="504825" cy="504825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4410075" y="2343150"/>
            <a:ext cx="306388" cy="306388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 flipV="1">
            <a:off x="4641850" y="2333625"/>
            <a:ext cx="58738" cy="130175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410075" y="2343150"/>
            <a:ext cx="74613" cy="12065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4446588" y="2551113"/>
            <a:ext cx="60325" cy="128587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641850" y="2560638"/>
            <a:ext cx="74613" cy="11906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ál 26"/>
          <p:cNvSpPr/>
          <p:nvPr/>
        </p:nvSpPr>
        <p:spPr>
          <a:xfrm>
            <a:off x="6948488" y="2068513"/>
            <a:ext cx="1081087" cy="1081087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8" name="Ovál 27"/>
          <p:cNvSpPr/>
          <p:nvPr/>
        </p:nvSpPr>
        <p:spPr>
          <a:xfrm>
            <a:off x="6948488" y="2151063"/>
            <a:ext cx="504825" cy="504825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29" name="Přímá spojnice 28"/>
          <p:cNvCxnSpPr/>
          <p:nvPr/>
        </p:nvCxnSpPr>
        <p:spPr>
          <a:xfrm flipV="1">
            <a:off x="7200900" y="2087563"/>
            <a:ext cx="0" cy="128587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V="1">
            <a:off x="6913563" y="2484438"/>
            <a:ext cx="122237" cy="1746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88" name="TextovéPole 2"/>
          <p:cNvSpPr txBox="1">
            <a:spLocks noChangeArrowheads="1"/>
          </p:cNvSpPr>
          <p:nvPr/>
        </p:nvSpPr>
        <p:spPr bwMode="auto">
          <a:xfrm>
            <a:off x="250825" y="3814763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2 </a:t>
            </a:r>
          </a:p>
        </p:txBody>
      </p:sp>
      <p:sp>
        <p:nvSpPr>
          <p:cNvPr id="37" name="Ovál 36"/>
          <p:cNvSpPr/>
          <p:nvPr/>
        </p:nvSpPr>
        <p:spPr>
          <a:xfrm>
            <a:off x="179388" y="3768725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190" name="TextovéPole 4"/>
          <p:cNvSpPr txBox="1">
            <a:spLocks noChangeArrowheads="1"/>
          </p:cNvSpPr>
          <p:nvPr/>
        </p:nvSpPr>
        <p:spPr bwMode="auto">
          <a:xfrm>
            <a:off x="611188" y="3814763"/>
            <a:ext cx="410527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altLang="cs-CZ" sz="1600" b="1">
                <a:latin typeface="Segoe UI Light" pitchFamily="34" charset="0"/>
              </a:rPr>
              <a:t>Dotýkají se tyto kružnice nebo ne?</a:t>
            </a:r>
          </a:p>
        </p:txBody>
      </p:sp>
      <p:sp>
        <p:nvSpPr>
          <p:cNvPr id="39" name="Ovál 38"/>
          <p:cNvSpPr/>
          <p:nvPr/>
        </p:nvSpPr>
        <p:spPr>
          <a:xfrm>
            <a:off x="900113" y="5013325"/>
            <a:ext cx="890587" cy="890588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0" name="Ovál 39"/>
          <p:cNvSpPr/>
          <p:nvPr/>
        </p:nvSpPr>
        <p:spPr>
          <a:xfrm>
            <a:off x="1808163" y="4687888"/>
            <a:ext cx="431800" cy="431800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1" name="Ovál 40"/>
          <p:cNvSpPr/>
          <p:nvPr/>
        </p:nvSpPr>
        <p:spPr>
          <a:xfrm>
            <a:off x="4184650" y="4918075"/>
            <a:ext cx="757238" cy="757238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2" name="Ovál 41"/>
          <p:cNvSpPr/>
          <p:nvPr/>
        </p:nvSpPr>
        <p:spPr>
          <a:xfrm>
            <a:off x="4022725" y="4918075"/>
            <a:ext cx="1081088" cy="1081088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3" name="Ovál 42"/>
          <p:cNvSpPr/>
          <p:nvPr/>
        </p:nvSpPr>
        <p:spPr>
          <a:xfrm>
            <a:off x="7050088" y="5051425"/>
            <a:ext cx="828675" cy="827088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4" name="Ovál 43"/>
          <p:cNvSpPr/>
          <p:nvPr/>
        </p:nvSpPr>
        <p:spPr>
          <a:xfrm>
            <a:off x="7337425" y="4924425"/>
            <a:ext cx="1081088" cy="1081088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1049338" y="6230938"/>
            <a:ext cx="1125537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200" b="1">
                <a:solidFill>
                  <a:srgbClr val="FF0000"/>
                </a:solidFill>
                <a:latin typeface="Segoe UI Light" pitchFamily="34" charset="0"/>
              </a:rPr>
              <a:t>NE</a:t>
            </a:r>
          </a:p>
        </p:txBody>
      </p:sp>
      <p:sp>
        <p:nvSpPr>
          <p:cNvPr id="46" name="TextovéPole 45"/>
          <p:cNvSpPr txBox="1">
            <a:spLocks noChangeArrowheads="1"/>
          </p:cNvSpPr>
          <p:nvPr/>
        </p:nvSpPr>
        <p:spPr bwMode="auto">
          <a:xfrm>
            <a:off x="4000500" y="6230938"/>
            <a:ext cx="1125538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200" b="1">
                <a:solidFill>
                  <a:srgbClr val="FF0000"/>
                </a:solidFill>
                <a:latin typeface="Segoe UI Light" pitchFamily="34" charset="0"/>
              </a:rPr>
              <a:t>ANO</a:t>
            </a:r>
          </a:p>
        </p:txBody>
      </p:sp>
      <p:sp>
        <p:nvSpPr>
          <p:cNvPr id="47" name="TextovéPole 46"/>
          <p:cNvSpPr txBox="1">
            <a:spLocks noChangeArrowheads="1"/>
          </p:cNvSpPr>
          <p:nvPr/>
        </p:nvSpPr>
        <p:spPr bwMode="auto">
          <a:xfrm>
            <a:off x="7205663" y="6230938"/>
            <a:ext cx="1125537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200" b="1">
                <a:solidFill>
                  <a:srgbClr val="FF0000"/>
                </a:solidFill>
                <a:latin typeface="Segoe UI Light" pitchFamily="34" charset="0"/>
              </a:rPr>
              <a:t>ANO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46" grpId="0"/>
      <p:bldP spid="4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3"/>
          <p:cNvSpPr txBox="1">
            <a:spLocks noChangeArrowheads="1"/>
          </p:cNvSpPr>
          <p:nvPr/>
        </p:nvSpPr>
        <p:spPr bwMode="auto">
          <a:xfrm>
            <a:off x="0" y="0"/>
            <a:ext cx="2268538" cy="369888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b="1">
                <a:latin typeface="Segoe UI Semibold" pitchFamily="34" charset="0"/>
              </a:rPr>
              <a:t>ŘEŠENÍ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1270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196" name="TextovéPole 2"/>
          <p:cNvSpPr txBox="1">
            <a:spLocks noChangeArrowheads="1"/>
          </p:cNvSpPr>
          <p:nvPr/>
        </p:nvSpPr>
        <p:spPr bwMode="auto">
          <a:xfrm>
            <a:off x="250825" y="112553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1 </a:t>
            </a:r>
          </a:p>
        </p:txBody>
      </p:sp>
      <p:sp>
        <p:nvSpPr>
          <p:cNvPr id="5" name="Ovál 4"/>
          <p:cNvSpPr/>
          <p:nvPr/>
        </p:nvSpPr>
        <p:spPr>
          <a:xfrm>
            <a:off x="179388" y="107950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8198" name="TextovéPole 4"/>
          <p:cNvSpPr txBox="1">
            <a:spLocks noChangeArrowheads="1"/>
          </p:cNvSpPr>
          <p:nvPr/>
        </p:nvSpPr>
        <p:spPr bwMode="auto">
          <a:xfrm>
            <a:off x="611188" y="1125538"/>
            <a:ext cx="410527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altLang="cs-CZ" sz="1600" b="1">
                <a:latin typeface="Segoe UI Light" pitchFamily="34" charset="0"/>
              </a:rPr>
              <a:t>Vyznač body, ve kterých se kružnice dotýkají:</a:t>
            </a:r>
          </a:p>
        </p:txBody>
      </p:sp>
      <p:sp>
        <p:nvSpPr>
          <p:cNvPr id="7" name="Ovál 6"/>
          <p:cNvSpPr/>
          <p:nvPr/>
        </p:nvSpPr>
        <p:spPr>
          <a:xfrm>
            <a:off x="1028700" y="2070100"/>
            <a:ext cx="1081088" cy="1081088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101850" y="2244725"/>
            <a:ext cx="504825" cy="504825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2024063" y="2551113"/>
            <a:ext cx="15081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4306888" y="1927225"/>
            <a:ext cx="504825" cy="504825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06888" y="2581275"/>
            <a:ext cx="504825" cy="504825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410075" y="2343150"/>
            <a:ext cx="306388" cy="306388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 flipV="1">
            <a:off x="4641850" y="2333625"/>
            <a:ext cx="58738" cy="13017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410075" y="2343150"/>
            <a:ext cx="74613" cy="12065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4446588" y="2551113"/>
            <a:ext cx="60325" cy="12858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641850" y="2560638"/>
            <a:ext cx="74613" cy="11906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vál 16"/>
          <p:cNvSpPr/>
          <p:nvPr/>
        </p:nvSpPr>
        <p:spPr>
          <a:xfrm>
            <a:off x="6948488" y="2068513"/>
            <a:ext cx="1081087" cy="1081087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6948488" y="2151063"/>
            <a:ext cx="504825" cy="504825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 flipV="1">
            <a:off x="7200900" y="2087563"/>
            <a:ext cx="0" cy="12858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6913563" y="2484438"/>
            <a:ext cx="122237" cy="1746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13" name="TextovéPole 2"/>
          <p:cNvSpPr txBox="1">
            <a:spLocks noChangeArrowheads="1"/>
          </p:cNvSpPr>
          <p:nvPr/>
        </p:nvSpPr>
        <p:spPr bwMode="auto">
          <a:xfrm>
            <a:off x="250825" y="3814763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2 </a:t>
            </a:r>
          </a:p>
        </p:txBody>
      </p:sp>
      <p:sp>
        <p:nvSpPr>
          <p:cNvPr id="22" name="Ovál 21"/>
          <p:cNvSpPr/>
          <p:nvPr/>
        </p:nvSpPr>
        <p:spPr>
          <a:xfrm>
            <a:off x="179388" y="3768725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8215" name="TextovéPole 4"/>
          <p:cNvSpPr txBox="1">
            <a:spLocks noChangeArrowheads="1"/>
          </p:cNvSpPr>
          <p:nvPr/>
        </p:nvSpPr>
        <p:spPr bwMode="auto">
          <a:xfrm>
            <a:off x="611188" y="3814763"/>
            <a:ext cx="410527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altLang="cs-CZ" sz="1600" b="1">
                <a:latin typeface="Segoe UI Light" pitchFamily="34" charset="0"/>
              </a:rPr>
              <a:t>Dotýkají se tyto kružnice nebo ne?</a:t>
            </a:r>
          </a:p>
        </p:txBody>
      </p:sp>
      <p:sp>
        <p:nvSpPr>
          <p:cNvPr id="24" name="Ovál 23"/>
          <p:cNvSpPr/>
          <p:nvPr/>
        </p:nvSpPr>
        <p:spPr>
          <a:xfrm>
            <a:off x="900113" y="5013325"/>
            <a:ext cx="890587" cy="890588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808163" y="4687888"/>
            <a:ext cx="431800" cy="431800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4184650" y="4918075"/>
            <a:ext cx="757238" cy="757238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022725" y="4918075"/>
            <a:ext cx="1081088" cy="1081088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7050088" y="5051425"/>
            <a:ext cx="828675" cy="827088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7337425" y="4924425"/>
            <a:ext cx="1081088" cy="1081088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222" name="TextovéPole 29"/>
          <p:cNvSpPr txBox="1">
            <a:spLocks noChangeArrowheads="1"/>
          </p:cNvSpPr>
          <p:nvPr/>
        </p:nvSpPr>
        <p:spPr bwMode="auto">
          <a:xfrm>
            <a:off x="1049338" y="6230938"/>
            <a:ext cx="1125537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200" b="1">
                <a:latin typeface="Segoe UI Light" pitchFamily="34" charset="0"/>
              </a:rPr>
              <a:t>NE</a:t>
            </a:r>
          </a:p>
        </p:txBody>
      </p:sp>
      <p:sp>
        <p:nvSpPr>
          <p:cNvPr id="8223" name="TextovéPole 30"/>
          <p:cNvSpPr txBox="1">
            <a:spLocks noChangeArrowheads="1"/>
          </p:cNvSpPr>
          <p:nvPr/>
        </p:nvSpPr>
        <p:spPr bwMode="auto">
          <a:xfrm>
            <a:off x="4000500" y="6230938"/>
            <a:ext cx="1125538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200" b="1">
                <a:latin typeface="Segoe UI Light" pitchFamily="34" charset="0"/>
              </a:rPr>
              <a:t>ANO</a:t>
            </a:r>
          </a:p>
        </p:txBody>
      </p:sp>
      <p:sp>
        <p:nvSpPr>
          <p:cNvPr id="8224" name="TextovéPole 31"/>
          <p:cNvSpPr txBox="1">
            <a:spLocks noChangeArrowheads="1"/>
          </p:cNvSpPr>
          <p:nvPr/>
        </p:nvSpPr>
        <p:spPr bwMode="auto">
          <a:xfrm>
            <a:off x="7205663" y="6230938"/>
            <a:ext cx="1125537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200" b="1">
                <a:latin typeface="Segoe UI Light" pitchFamily="34" charset="0"/>
              </a:rPr>
              <a:t>ANO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21"/>
          <p:cNvSpPr txBox="1">
            <a:spLocks noChangeArrowheads="1"/>
          </p:cNvSpPr>
          <p:nvPr/>
        </p:nvSpPr>
        <p:spPr bwMode="auto">
          <a:xfrm>
            <a:off x="2093913" y="200025"/>
            <a:ext cx="4953000" cy="17541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altLang="cs-CZ" b="1">
                <a:latin typeface="Segoe UI Light" pitchFamily="34" charset="0"/>
              </a:rPr>
              <a:t>Matematika pro 5.ročník (J. Justová); nakladatelství Alter</a:t>
            </a:r>
          </a:p>
          <a:p>
            <a:endParaRPr lang="cs-CZ" altLang="cs-CZ" b="1">
              <a:latin typeface="Segoe UI Light" pitchFamily="34" charset="0"/>
            </a:endParaRPr>
          </a:p>
          <a:p>
            <a:r>
              <a:rPr lang="cs-CZ" altLang="cs-CZ">
                <a:latin typeface="Segoe UI Light" pitchFamily="34" charset="0"/>
              </a:rPr>
              <a:t>Všechny použité obrázky a aktivity jsou vytvořeny pomocí nástrojů a galerie Microsoft PowerPoint</a:t>
            </a:r>
          </a:p>
          <a:p>
            <a:endParaRPr lang="cs-CZ" altLang="cs-CZ" b="1">
              <a:latin typeface="Segoe UI Light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</TotalTime>
  <Words>269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6" baseType="lpstr">
      <vt:lpstr>Calibri</vt:lpstr>
      <vt:lpstr>Arial</vt:lpstr>
      <vt:lpstr>Segoe UI Light</vt:lpstr>
      <vt:lpstr>Segoe UI Symbol</vt:lpstr>
      <vt:lpstr>Times New Roman</vt:lpstr>
      <vt:lpstr>Segoe UI Semibold</vt:lpstr>
      <vt:lpstr>Wingdings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ŘLP ČR, s.p., Navigační 787, Jeneč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Integrovaná instalace</dc:creator>
  <cp:lastModifiedBy>Dum</cp:lastModifiedBy>
  <cp:revision>16</cp:revision>
  <dcterms:created xsi:type="dcterms:W3CDTF">2013-04-24T19:12:39Z</dcterms:created>
  <dcterms:modified xsi:type="dcterms:W3CDTF">2014-03-25T16:31:11Z</dcterms:modified>
</cp:coreProperties>
</file>