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8" r:id="rId4"/>
    <p:sldId id="259" r:id="rId5"/>
    <p:sldId id="260" r:id="rId6"/>
    <p:sldId id="262" r:id="rId7"/>
    <p:sldId id="261" r:id="rId8"/>
    <p:sldId id="264" r:id="rId9"/>
    <p:sldId id="263" r:id="rId10"/>
    <p:sldId id="265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6DE2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D830019-13AC-4A0D-B20F-AA37835A99E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93DF13F-5692-45C7-9BED-390A69295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7711485-9DC3-47B8-BBD0-5694AA93A4A5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C397FDB-1A7B-4E95-A94E-E8B96934E4E4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DFBC0-650D-4689-96ED-377202D837A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BA54D-3E04-4BD1-8521-1E8897CAD8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83B66-6180-44F3-B1D0-B8705318147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3688B-243C-4278-8E85-425F56F4D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35B05-F81E-45A2-B136-F39150E90B7A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3ED93-BF97-45F2-A1E9-D63CE8C77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2DEDE-B4EF-456E-950C-8FFAEFB5613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F5DAA-2203-4503-86BC-857E454E7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2F89B-73C0-49E2-A01D-9470D9CACA8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8FC64-A510-4D3E-BF1E-37448CEDA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3B49A-1E09-4F4F-8D0A-F17547E5B9C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CF27E-AC79-4254-8423-08666A6CC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617D5-47F5-453D-9891-49F5A19090F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DB0B6-4148-4DA4-BEB0-CE3059B1C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4855F-8560-4131-9707-C2526EA6F95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F9357-52E3-4964-B599-0F3DBFCCB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D9EFA-697A-4BB1-8BDE-D29A8930854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02553-4D25-4667-8DAD-CDA22510E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FC7DA-4FA5-47BB-9F4D-E7871A18A291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662A4-533C-4240-A3AA-A101C7613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2D811-D2F7-4D59-93D6-65231025E03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519DC-A63E-45A1-B7EA-9D2E9BEE6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4DB424-0EFA-4D2D-928D-4BE912CF94D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A12E75-84B6-448E-84D2-1BC5079A1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569913" y="1946275"/>
            <a:ext cx="800417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Jíl.18_Vzájemná poloha přímek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24. 10. 2013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alt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Vzájemná poloha přímek</a:t>
            </a:r>
            <a:endParaRPr lang="cs-CZ" alt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alt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alt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alt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popisující vzájemnou polohu přímek v rovině – přímky 	  	    shodné, rovnoběžné a různoběžné.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25425" y="138113"/>
            <a:ext cx="8667750" cy="862012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3000" b="1">
                <a:latin typeface="Segoe UI Semibold" pitchFamily="34" charset="0"/>
              </a:rPr>
              <a:t>VZÁJEMNÉ POLOHY PŘÍMEK</a:t>
            </a:r>
          </a:p>
          <a:p>
            <a:pPr algn="ctr"/>
            <a:r>
              <a:rPr lang="cs-CZ" altLang="cs-CZ" sz="2000" b="1">
                <a:latin typeface="Segoe UI Semibold" pitchFamily="34" charset="0"/>
              </a:rPr>
              <a:t>v rovině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243263" y="2335213"/>
            <a:ext cx="534987" cy="3683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b="1">
                <a:solidFill>
                  <a:srgbClr val="92D050"/>
                </a:solidFill>
                <a:latin typeface="Segoe UI Semibold" pitchFamily="34" charset="0"/>
              </a:rPr>
              <a:t>1)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3778250" y="2349500"/>
            <a:ext cx="2233613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PŘÍMKY SHODNÉ</a:t>
            </a:r>
          </a:p>
        </p:txBody>
      </p:sp>
      <p:sp>
        <p:nvSpPr>
          <p:cNvPr id="3077" name="TextovéPole 3"/>
          <p:cNvSpPr txBox="1">
            <a:spLocks noChangeArrowheads="1"/>
          </p:cNvSpPr>
          <p:nvPr/>
        </p:nvSpPr>
        <p:spPr bwMode="auto">
          <a:xfrm>
            <a:off x="3243263" y="3054350"/>
            <a:ext cx="534987" cy="3683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b="1">
                <a:solidFill>
                  <a:srgbClr val="92D050"/>
                </a:solidFill>
                <a:latin typeface="Segoe UI Semibold" pitchFamily="34" charset="0"/>
              </a:rPr>
              <a:t>2)</a:t>
            </a:r>
          </a:p>
        </p:txBody>
      </p:sp>
      <p:sp>
        <p:nvSpPr>
          <p:cNvPr id="3078" name="TextovéPole 3"/>
          <p:cNvSpPr txBox="1">
            <a:spLocks noChangeArrowheads="1"/>
          </p:cNvSpPr>
          <p:nvPr/>
        </p:nvSpPr>
        <p:spPr bwMode="auto">
          <a:xfrm>
            <a:off x="3778250" y="3068638"/>
            <a:ext cx="223361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PŘÍMKY ROVNOBĚŽNÉ</a:t>
            </a:r>
          </a:p>
        </p:txBody>
      </p:sp>
      <p:sp>
        <p:nvSpPr>
          <p:cNvPr id="3079" name="TextovéPole 3"/>
          <p:cNvSpPr txBox="1">
            <a:spLocks noChangeArrowheads="1"/>
          </p:cNvSpPr>
          <p:nvPr/>
        </p:nvSpPr>
        <p:spPr bwMode="auto">
          <a:xfrm>
            <a:off x="3243263" y="3775075"/>
            <a:ext cx="534987" cy="3683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b="1">
                <a:solidFill>
                  <a:srgbClr val="92D050"/>
                </a:solidFill>
                <a:latin typeface="Segoe UI Semibold" pitchFamily="34" charset="0"/>
              </a:rPr>
              <a:t>3)</a:t>
            </a:r>
          </a:p>
        </p:txBody>
      </p:sp>
      <p:sp>
        <p:nvSpPr>
          <p:cNvPr id="3080" name="TextovéPole 3"/>
          <p:cNvSpPr txBox="1">
            <a:spLocks noChangeArrowheads="1"/>
          </p:cNvSpPr>
          <p:nvPr/>
        </p:nvSpPr>
        <p:spPr bwMode="auto">
          <a:xfrm>
            <a:off x="3778250" y="3789363"/>
            <a:ext cx="2233613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PŘÍMKY RŮZNOBĚŽNÉ</a:t>
            </a:r>
          </a:p>
        </p:txBody>
      </p:sp>
      <p:sp>
        <p:nvSpPr>
          <p:cNvPr id="12" name="TextovéPole 3"/>
          <p:cNvSpPr txBox="1">
            <a:spLocks noChangeArrowheads="1"/>
          </p:cNvSpPr>
          <p:nvPr/>
        </p:nvSpPr>
        <p:spPr bwMode="auto">
          <a:xfrm>
            <a:off x="3951288" y="1114425"/>
            <a:ext cx="1484808" cy="3079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Segoe UI Semibold" pitchFamily="34" charset="0"/>
              </a:rPr>
              <a:t>GEOMETRIE</a:t>
            </a:r>
          </a:p>
        </p:txBody>
      </p:sp>
      <p:pic>
        <p:nvPicPr>
          <p:cNvPr id="3082" name="Obrázek 12"/>
          <p:cNvPicPr>
            <a:picLocks noChangeAspect="1"/>
          </p:cNvPicPr>
          <p:nvPr/>
        </p:nvPicPr>
        <p:blipFill>
          <a:blip r:embed="rId3" cstate="print"/>
          <a:srcRect l="30090"/>
          <a:stretch>
            <a:fillRect/>
          </a:stretch>
        </p:blipFill>
        <p:spPr bwMode="auto">
          <a:xfrm>
            <a:off x="225425" y="4581525"/>
            <a:ext cx="2617788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3455988" y="549275"/>
            <a:ext cx="2556172" cy="40005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ctr"/>
            <a:r>
              <a:rPr lang="cs-CZ" altLang="cs-CZ" sz="2000" b="1" dirty="0">
                <a:latin typeface="Segoe UI Semibold" pitchFamily="34" charset="0"/>
              </a:rPr>
              <a:t>PŘÍMKY SHODNÉ</a:t>
            </a:r>
          </a:p>
        </p:txBody>
      </p:sp>
      <p:sp>
        <p:nvSpPr>
          <p:cNvPr id="4099" name="TextovéPole 3"/>
          <p:cNvSpPr txBox="1">
            <a:spLocks noChangeArrowheads="1"/>
          </p:cNvSpPr>
          <p:nvPr/>
        </p:nvSpPr>
        <p:spPr bwMode="auto">
          <a:xfrm>
            <a:off x="2555875" y="1411288"/>
            <a:ext cx="4895850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92D050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nekonečně mnoho společných bodů</a:t>
            </a:r>
          </a:p>
          <a:p>
            <a:pPr marL="285750" indent="-285750">
              <a:buClr>
                <a:srgbClr val="92D050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leží na sobě a splývají v jednu přímku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087563" y="4365625"/>
            <a:ext cx="4968875" cy="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24075" y="3284538"/>
            <a:ext cx="4968875" cy="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3"/>
          <p:cNvSpPr txBox="1">
            <a:spLocks noChangeArrowheads="1"/>
          </p:cNvSpPr>
          <p:nvPr/>
        </p:nvSpPr>
        <p:spPr bwMode="auto">
          <a:xfrm>
            <a:off x="6745288" y="440531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q</a:t>
            </a:r>
          </a:p>
        </p:txBody>
      </p:sp>
      <p:sp>
        <p:nvSpPr>
          <p:cNvPr id="18" name="TextovéPole 3"/>
          <p:cNvSpPr txBox="1">
            <a:spLocks noChangeArrowheads="1"/>
          </p:cNvSpPr>
          <p:nvPr/>
        </p:nvSpPr>
        <p:spPr bwMode="auto">
          <a:xfrm>
            <a:off x="6745288" y="328453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p</a:t>
            </a:r>
          </a:p>
        </p:txBody>
      </p:sp>
      <p:sp>
        <p:nvSpPr>
          <p:cNvPr id="4104" name="TextovéPole 3"/>
          <p:cNvSpPr txBox="1">
            <a:spLocks noChangeArrowheads="1"/>
          </p:cNvSpPr>
          <p:nvPr/>
        </p:nvSpPr>
        <p:spPr bwMode="auto">
          <a:xfrm>
            <a:off x="2268538" y="4883150"/>
            <a:ext cx="464661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Přímky p a q jsou shodné, splývají v jednu přímku.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0.00047 C -0.00729 0.05251 -0.00399 0.10479 -0.00399 0.15707 " pathEditMode="relative" ptsTypes="f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3132138" y="549275"/>
            <a:ext cx="3096046" cy="40005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ctr"/>
            <a:r>
              <a:rPr lang="cs-CZ" altLang="cs-CZ" sz="2000" b="1" dirty="0">
                <a:latin typeface="Segoe UI Semibold" pitchFamily="34" charset="0"/>
              </a:rPr>
              <a:t>PŘÍMKY ROVNOBĚŽNÉ</a:t>
            </a:r>
          </a:p>
        </p:txBody>
      </p:sp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3114675" y="1411288"/>
            <a:ext cx="2897188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92D050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nemají žádný společný bod</a:t>
            </a:r>
          </a:p>
          <a:p>
            <a:pPr marL="285750" indent="-285750">
              <a:buClr>
                <a:srgbClr val="92D050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nikde se neprotínají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087563" y="4365625"/>
            <a:ext cx="4968875" cy="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24075" y="3284538"/>
            <a:ext cx="4968875" cy="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6" name="TextovéPole 3"/>
          <p:cNvSpPr txBox="1">
            <a:spLocks noChangeArrowheads="1"/>
          </p:cNvSpPr>
          <p:nvPr/>
        </p:nvSpPr>
        <p:spPr bwMode="auto">
          <a:xfrm>
            <a:off x="6745288" y="440531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q</a:t>
            </a:r>
          </a:p>
        </p:txBody>
      </p:sp>
      <p:sp>
        <p:nvSpPr>
          <p:cNvPr id="5127" name="TextovéPole 3"/>
          <p:cNvSpPr txBox="1">
            <a:spLocks noChangeArrowheads="1"/>
          </p:cNvSpPr>
          <p:nvPr/>
        </p:nvSpPr>
        <p:spPr bwMode="auto">
          <a:xfrm>
            <a:off x="6745288" y="328453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p</a:t>
            </a: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339975" y="3141663"/>
            <a:ext cx="144463" cy="3127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411413" y="3141663"/>
            <a:ext cx="144462" cy="3127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268538" y="4208463"/>
            <a:ext cx="142875" cy="3127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339975" y="4208463"/>
            <a:ext cx="144463" cy="3127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2" name="TextovéPole 3"/>
          <p:cNvSpPr txBox="1">
            <a:spLocks noChangeArrowheads="1"/>
          </p:cNvSpPr>
          <p:nvPr/>
        </p:nvSpPr>
        <p:spPr bwMode="auto">
          <a:xfrm>
            <a:off x="2079625" y="4883150"/>
            <a:ext cx="4967288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Přímky p a q jsou rovnoběžné, nikdy se neprotnou. </a:t>
            </a:r>
          </a:p>
        </p:txBody>
      </p:sp>
      <p:sp>
        <p:nvSpPr>
          <p:cNvPr id="5133" name="TextovéPole 3"/>
          <p:cNvSpPr txBox="1">
            <a:spLocks noChangeArrowheads="1"/>
          </p:cNvSpPr>
          <p:nvPr/>
        </p:nvSpPr>
        <p:spPr bwMode="auto">
          <a:xfrm>
            <a:off x="1692275" y="5532438"/>
            <a:ext cx="57594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 b="1">
                <a:latin typeface="Segoe UI Light" pitchFamily="34" charset="0"/>
              </a:rPr>
              <a:t>ROVNOBĚŽKY SE ZNAČÍ DVĚMA KRÁTKÝMI ČÁRKAMI NA KAŽDÉ Z NICH.</a:t>
            </a:r>
          </a:p>
        </p:txBody>
      </p:sp>
      <p:cxnSp>
        <p:nvCxnSpPr>
          <p:cNvPr id="20" name="Zakřivená spojnice 19"/>
          <p:cNvCxnSpPr>
            <a:stCxn id="5133" idx="1"/>
          </p:cNvCxnSpPr>
          <p:nvPr/>
        </p:nvCxnSpPr>
        <p:spPr>
          <a:xfrm rot="10800000" flipH="1">
            <a:off x="1692275" y="4614863"/>
            <a:ext cx="609600" cy="1071562"/>
          </a:xfrm>
          <a:prstGeom prst="curvedConnector4">
            <a:avLst>
              <a:gd name="adj1" fmla="val -37447"/>
              <a:gd name="adj2" fmla="val 57181"/>
            </a:avLst>
          </a:prstGeom>
          <a:ln w="127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3132138" y="549275"/>
            <a:ext cx="3096046" cy="40005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ctr"/>
            <a:r>
              <a:rPr lang="cs-CZ" altLang="cs-CZ" sz="2000" b="1" dirty="0">
                <a:latin typeface="Segoe UI Semibold" pitchFamily="34" charset="0"/>
              </a:rPr>
              <a:t>PŘÍMKY RŮZNOBĚŽNÉ</a:t>
            </a:r>
          </a:p>
        </p:txBody>
      </p:sp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2979738" y="1411288"/>
            <a:ext cx="3184525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92D050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mají právě jeden společný bod</a:t>
            </a:r>
          </a:p>
          <a:p>
            <a:pPr marL="285750" indent="-285750">
              <a:buClr>
                <a:srgbClr val="92D050"/>
              </a:buClr>
              <a:buFont typeface="Wingdings" pitchFamily="2" charset="2"/>
              <a:buChar char="§"/>
            </a:pPr>
            <a:r>
              <a:rPr lang="cs-CZ" altLang="cs-CZ" sz="1600" b="1">
                <a:latin typeface="Segoe UI Light" pitchFamily="34" charset="0"/>
              </a:rPr>
              <a:t>protínají se v jediném místě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092325" y="4041775"/>
            <a:ext cx="4967288" cy="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9" name="TextovéPole 3"/>
          <p:cNvSpPr txBox="1">
            <a:spLocks noChangeArrowheads="1"/>
          </p:cNvSpPr>
          <p:nvPr/>
        </p:nvSpPr>
        <p:spPr bwMode="auto">
          <a:xfrm>
            <a:off x="6748463" y="408146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q</a:t>
            </a: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632075" y="2600325"/>
            <a:ext cx="4032250" cy="2233613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1" name="TextovéPole 3"/>
          <p:cNvSpPr txBox="1">
            <a:spLocks noChangeArrowheads="1"/>
          </p:cNvSpPr>
          <p:nvPr/>
        </p:nvSpPr>
        <p:spPr bwMode="auto">
          <a:xfrm>
            <a:off x="6472238" y="264636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p</a:t>
            </a:r>
          </a:p>
        </p:txBody>
      </p:sp>
      <p:sp>
        <p:nvSpPr>
          <p:cNvPr id="6152" name="TextovéPole 3"/>
          <p:cNvSpPr txBox="1">
            <a:spLocks noChangeArrowheads="1"/>
          </p:cNvSpPr>
          <p:nvPr/>
        </p:nvSpPr>
        <p:spPr bwMode="auto">
          <a:xfrm>
            <a:off x="1979613" y="5164138"/>
            <a:ext cx="51847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Přímky p a q jsou různoběžné, protínají se v jednom bodě. </a:t>
            </a:r>
          </a:p>
        </p:txBody>
      </p:sp>
      <p:sp>
        <p:nvSpPr>
          <p:cNvPr id="6153" name="TextovéPole 3"/>
          <p:cNvSpPr txBox="1">
            <a:spLocks noChangeArrowheads="1"/>
          </p:cNvSpPr>
          <p:nvPr/>
        </p:nvSpPr>
        <p:spPr bwMode="auto">
          <a:xfrm>
            <a:off x="1984375" y="5502275"/>
            <a:ext cx="5183188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>
                <a:latin typeface="Segoe UI Light" pitchFamily="34" charset="0"/>
              </a:rPr>
              <a:t>Tento bod označujeme jako </a:t>
            </a:r>
            <a:r>
              <a:rPr lang="cs-CZ" altLang="cs-CZ" sz="1400" b="1">
                <a:latin typeface="Segoe UI Light" pitchFamily="34" charset="0"/>
              </a:rPr>
              <a:t>PRŮSEČÍK</a:t>
            </a:r>
            <a:r>
              <a:rPr lang="cs-CZ" altLang="cs-CZ" sz="1600">
                <a:latin typeface="Segoe UI Light" pitchFamily="34" charset="0"/>
              </a:rPr>
              <a:t>.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4067175" y="3933825"/>
            <a:ext cx="0" cy="2159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5" name="TextovéPole 3"/>
          <p:cNvSpPr txBox="1">
            <a:spLocks noChangeArrowheads="1"/>
          </p:cNvSpPr>
          <p:nvPr/>
        </p:nvSpPr>
        <p:spPr bwMode="auto">
          <a:xfrm>
            <a:off x="3897313" y="414972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3419475" y="549275"/>
            <a:ext cx="2305050" cy="400050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ZÁPIS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692275" y="2565400"/>
            <a:ext cx="719138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92275" y="2420938"/>
            <a:ext cx="719138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Volný tvar 17"/>
          <p:cNvSpPr/>
          <p:nvPr/>
        </p:nvSpPr>
        <p:spPr>
          <a:xfrm>
            <a:off x="1677988" y="2171700"/>
            <a:ext cx="700087" cy="119063"/>
          </a:xfrm>
          <a:custGeom>
            <a:avLst/>
            <a:gdLst>
              <a:gd name="connsiteX0" fmla="*/ 0 w 699247"/>
              <a:gd name="connsiteY0" fmla="*/ 118334 h 118515"/>
              <a:gd name="connsiteX1" fmla="*/ 279699 w 699247"/>
              <a:gd name="connsiteY1" fmla="*/ 0 h 118515"/>
              <a:gd name="connsiteX2" fmla="*/ 516367 w 699247"/>
              <a:gd name="connsiteY2" fmla="*/ 118334 h 118515"/>
              <a:gd name="connsiteX3" fmla="*/ 699247 w 699247"/>
              <a:gd name="connsiteY3" fmla="*/ 21516 h 118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9247" h="118515">
                <a:moveTo>
                  <a:pt x="0" y="118334"/>
                </a:moveTo>
                <a:cubicBezTo>
                  <a:pt x="96819" y="59167"/>
                  <a:pt x="193638" y="0"/>
                  <a:pt x="279699" y="0"/>
                </a:cubicBezTo>
                <a:cubicBezTo>
                  <a:pt x="365760" y="0"/>
                  <a:pt x="446442" y="114748"/>
                  <a:pt x="516367" y="118334"/>
                </a:cubicBezTo>
                <a:cubicBezTo>
                  <a:pt x="586292" y="121920"/>
                  <a:pt x="642769" y="71718"/>
                  <a:pt x="699247" y="21516"/>
                </a:cubicBezTo>
              </a:path>
            </a:pathLst>
          </a:cu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aseline="-25000"/>
          </a:p>
        </p:txBody>
      </p:sp>
      <p:cxnSp>
        <p:nvCxnSpPr>
          <p:cNvPr id="20" name="Přímá spojnice 19"/>
          <p:cNvCxnSpPr/>
          <p:nvPr/>
        </p:nvCxnSpPr>
        <p:spPr>
          <a:xfrm>
            <a:off x="1933575" y="3429000"/>
            <a:ext cx="0" cy="720725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141538" y="3422650"/>
            <a:ext cx="0" cy="720725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933575" y="4875213"/>
            <a:ext cx="0" cy="720725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141538" y="4868863"/>
            <a:ext cx="0" cy="720725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835150" y="5013325"/>
            <a:ext cx="433388" cy="43180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9" name="TextovéPole 25"/>
          <p:cNvSpPr txBox="1">
            <a:spLocks noChangeArrowheads="1"/>
          </p:cNvSpPr>
          <p:nvPr/>
        </p:nvSpPr>
        <p:spPr bwMode="auto">
          <a:xfrm>
            <a:off x="3132138" y="2172285"/>
            <a:ext cx="1583878" cy="338554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r>
              <a:rPr lang="cs-CZ" altLang="cs-CZ" sz="1600" b="1" dirty="0">
                <a:latin typeface="Segoe UI Light" pitchFamily="34" charset="0"/>
              </a:rPr>
              <a:t>SHODNOST</a:t>
            </a:r>
          </a:p>
        </p:txBody>
      </p:sp>
      <p:sp>
        <p:nvSpPr>
          <p:cNvPr id="7180" name="TextovéPole 25"/>
          <p:cNvSpPr txBox="1">
            <a:spLocks noChangeArrowheads="1"/>
          </p:cNvSpPr>
          <p:nvPr/>
        </p:nvSpPr>
        <p:spPr bwMode="auto">
          <a:xfrm>
            <a:off x="3032124" y="3603625"/>
            <a:ext cx="1755899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r>
              <a:rPr lang="cs-CZ" altLang="cs-CZ" sz="1600" b="1" dirty="0">
                <a:latin typeface="Segoe UI Light" pitchFamily="34" charset="0"/>
              </a:rPr>
              <a:t>ROVNOBĚŽKY</a:t>
            </a:r>
          </a:p>
        </p:txBody>
      </p:sp>
      <p:sp>
        <p:nvSpPr>
          <p:cNvPr id="7181" name="TextovéPole 25"/>
          <p:cNvSpPr txBox="1">
            <a:spLocks noChangeArrowheads="1"/>
          </p:cNvSpPr>
          <p:nvPr/>
        </p:nvSpPr>
        <p:spPr bwMode="auto">
          <a:xfrm>
            <a:off x="3032124" y="5065713"/>
            <a:ext cx="2115939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r>
              <a:rPr lang="cs-CZ" altLang="cs-CZ" sz="1600" b="1" dirty="0">
                <a:latin typeface="Segoe UI Light" pitchFamily="34" charset="0"/>
              </a:rPr>
              <a:t>RŮZNOBĚŽKY</a:t>
            </a:r>
          </a:p>
        </p:txBody>
      </p:sp>
      <p:cxnSp>
        <p:nvCxnSpPr>
          <p:cNvPr id="32" name="Přímá spojnice 31"/>
          <p:cNvCxnSpPr/>
          <p:nvPr/>
        </p:nvCxnSpPr>
        <p:spPr>
          <a:xfrm>
            <a:off x="6689725" y="2403475"/>
            <a:ext cx="360363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689725" y="2324100"/>
            <a:ext cx="360363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Volný tvar 45"/>
          <p:cNvSpPr/>
          <p:nvPr/>
        </p:nvSpPr>
        <p:spPr>
          <a:xfrm>
            <a:off x="6670675" y="2178050"/>
            <a:ext cx="419100" cy="85725"/>
          </a:xfrm>
          <a:custGeom>
            <a:avLst/>
            <a:gdLst>
              <a:gd name="connsiteX0" fmla="*/ 0 w 419549"/>
              <a:gd name="connsiteY0" fmla="*/ 86093 h 86093"/>
              <a:gd name="connsiteX1" fmla="*/ 150607 w 419549"/>
              <a:gd name="connsiteY1" fmla="*/ 32 h 86093"/>
              <a:gd name="connsiteX2" fmla="*/ 290457 w 419549"/>
              <a:gd name="connsiteY2" fmla="*/ 75336 h 86093"/>
              <a:gd name="connsiteX3" fmla="*/ 419549 w 419549"/>
              <a:gd name="connsiteY3" fmla="*/ 21547 h 86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9549" h="86093">
                <a:moveTo>
                  <a:pt x="0" y="86093"/>
                </a:moveTo>
                <a:cubicBezTo>
                  <a:pt x="51099" y="43959"/>
                  <a:pt x="102198" y="1825"/>
                  <a:pt x="150607" y="32"/>
                </a:cubicBezTo>
                <a:cubicBezTo>
                  <a:pt x="199016" y="-1761"/>
                  <a:pt x="245633" y="71750"/>
                  <a:pt x="290457" y="75336"/>
                </a:cubicBezTo>
                <a:cubicBezTo>
                  <a:pt x="335281" y="78922"/>
                  <a:pt x="377415" y="50234"/>
                  <a:pt x="419549" y="21547"/>
                </a:cubicBezTo>
              </a:path>
            </a:pathLst>
          </a:cu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>
            <a:off x="6878638" y="3586163"/>
            <a:ext cx="0" cy="3381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962775" y="3586163"/>
            <a:ext cx="0" cy="3381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878638" y="4995863"/>
            <a:ext cx="0" cy="3397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962775" y="4995863"/>
            <a:ext cx="0" cy="3397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6796088" y="5049838"/>
            <a:ext cx="204787" cy="1682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0" name="TextovéPole 3"/>
          <p:cNvSpPr txBox="1">
            <a:spLocks noChangeArrowheads="1"/>
          </p:cNvSpPr>
          <p:nvPr/>
        </p:nvSpPr>
        <p:spPr bwMode="auto">
          <a:xfrm>
            <a:off x="6330950" y="215582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h</a:t>
            </a:r>
          </a:p>
        </p:txBody>
      </p:sp>
      <p:sp>
        <p:nvSpPr>
          <p:cNvPr id="7191" name="TextovéPole 3"/>
          <p:cNvSpPr txBox="1">
            <a:spLocks noChangeArrowheads="1"/>
          </p:cNvSpPr>
          <p:nvPr/>
        </p:nvSpPr>
        <p:spPr bwMode="auto">
          <a:xfrm>
            <a:off x="7089775" y="215582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altLang="cs-CZ" sz="1600">
                <a:latin typeface="Segoe UI Light" pitchFamily="34" charset="0"/>
              </a:rPr>
              <a:t>k</a:t>
            </a:r>
          </a:p>
        </p:txBody>
      </p:sp>
      <p:sp>
        <p:nvSpPr>
          <p:cNvPr id="7192" name="TextovéPole 3"/>
          <p:cNvSpPr txBox="1">
            <a:spLocks noChangeArrowheads="1"/>
          </p:cNvSpPr>
          <p:nvPr/>
        </p:nvSpPr>
        <p:spPr bwMode="auto">
          <a:xfrm>
            <a:off x="6423025" y="501332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h</a:t>
            </a:r>
          </a:p>
        </p:txBody>
      </p:sp>
      <p:sp>
        <p:nvSpPr>
          <p:cNvPr id="7193" name="TextovéPole 3"/>
          <p:cNvSpPr txBox="1">
            <a:spLocks noChangeArrowheads="1"/>
          </p:cNvSpPr>
          <p:nvPr/>
        </p:nvSpPr>
        <p:spPr bwMode="auto">
          <a:xfrm>
            <a:off x="6423025" y="3586163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1600">
                <a:latin typeface="Segoe UI Light" pitchFamily="34" charset="0"/>
              </a:rPr>
              <a:t>h</a:t>
            </a:r>
          </a:p>
        </p:txBody>
      </p:sp>
      <p:sp>
        <p:nvSpPr>
          <p:cNvPr id="7194" name="TextovéPole 3"/>
          <p:cNvSpPr txBox="1">
            <a:spLocks noChangeArrowheads="1"/>
          </p:cNvSpPr>
          <p:nvPr/>
        </p:nvSpPr>
        <p:spPr bwMode="auto">
          <a:xfrm>
            <a:off x="7038975" y="501332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altLang="cs-CZ" sz="1600">
                <a:latin typeface="Segoe UI Light" pitchFamily="34" charset="0"/>
              </a:rPr>
              <a:t>k</a:t>
            </a:r>
          </a:p>
        </p:txBody>
      </p:sp>
      <p:sp>
        <p:nvSpPr>
          <p:cNvPr id="7195" name="TextovéPole 3"/>
          <p:cNvSpPr txBox="1">
            <a:spLocks noChangeArrowheads="1"/>
          </p:cNvSpPr>
          <p:nvPr/>
        </p:nvSpPr>
        <p:spPr bwMode="auto">
          <a:xfrm>
            <a:off x="7000875" y="359727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altLang="cs-CZ" sz="1600">
                <a:latin typeface="Segoe UI Light" pitchFamily="34" charset="0"/>
              </a:rPr>
              <a:t>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6" name="Ovál 5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Urči, zda jde o rovnoběžky nebo různoběžky: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187450" y="2276475"/>
            <a:ext cx="1584325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971550" y="2636838"/>
            <a:ext cx="1439863" cy="2873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211638" y="2060575"/>
            <a:ext cx="0" cy="15843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59300" y="2781300"/>
            <a:ext cx="0" cy="5762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588125" y="1916113"/>
            <a:ext cx="792163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985000" y="1916113"/>
            <a:ext cx="755650" cy="12969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3"/>
          <p:cNvSpPr txBox="1">
            <a:spLocks noChangeArrowheads="1"/>
          </p:cNvSpPr>
          <p:nvPr/>
        </p:nvSpPr>
        <p:spPr bwMode="auto">
          <a:xfrm>
            <a:off x="1074738" y="3789363"/>
            <a:ext cx="1553046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altLang="cs-CZ" sz="1200" b="1" dirty="0">
                <a:solidFill>
                  <a:srgbClr val="FF0000"/>
                </a:solidFill>
                <a:latin typeface="Segoe UI Light" pitchFamily="34" charset="0"/>
              </a:rPr>
              <a:t>RŮZNOBĚŽKY</a:t>
            </a:r>
          </a:p>
        </p:txBody>
      </p:sp>
      <p:sp>
        <p:nvSpPr>
          <p:cNvPr id="23" name="TextovéPole 3"/>
          <p:cNvSpPr txBox="1">
            <a:spLocks noChangeArrowheads="1"/>
          </p:cNvSpPr>
          <p:nvPr/>
        </p:nvSpPr>
        <p:spPr bwMode="auto">
          <a:xfrm>
            <a:off x="6505575" y="3789363"/>
            <a:ext cx="1810841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altLang="cs-CZ" sz="1200" b="1" dirty="0">
                <a:solidFill>
                  <a:srgbClr val="FF0000"/>
                </a:solidFill>
                <a:latin typeface="Segoe UI Light" pitchFamily="34" charset="0"/>
              </a:rPr>
              <a:t>RŮZNOBĚŽKY</a:t>
            </a:r>
          </a:p>
        </p:txBody>
      </p:sp>
      <p:sp>
        <p:nvSpPr>
          <p:cNvPr id="24" name="TextovéPole 3"/>
          <p:cNvSpPr txBox="1">
            <a:spLocks noChangeArrowheads="1"/>
          </p:cNvSpPr>
          <p:nvPr/>
        </p:nvSpPr>
        <p:spPr bwMode="auto">
          <a:xfrm>
            <a:off x="3663950" y="3803650"/>
            <a:ext cx="2060178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altLang="cs-CZ" sz="1200" b="1" dirty="0">
                <a:solidFill>
                  <a:srgbClr val="FF0000"/>
                </a:solidFill>
                <a:latin typeface="Segoe UI Light" pitchFamily="34" charset="0"/>
              </a:rPr>
              <a:t>ROVNOBĚŽKY</a:t>
            </a:r>
          </a:p>
        </p:txBody>
      </p:sp>
      <p:sp>
        <p:nvSpPr>
          <p:cNvPr id="8207" name="TextovéPole 2"/>
          <p:cNvSpPr txBox="1">
            <a:spLocks noChangeArrowheads="1"/>
          </p:cNvSpPr>
          <p:nvPr/>
        </p:nvSpPr>
        <p:spPr bwMode="auto">
          <a:xfrm>
            <a:off x="250825" y="46275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26" name="Ovál 25"/>
          <p:cNvSpPr/>
          <p:nvPr/>
        </p:nvSpPr>
        <p:spPr>
          <a:xfrm>
            <a:off x="179388" y="45815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09" name="TextovéPole 4"/>
          <p:cNvSpPr txBox="1">
            <a:spLocks noChangeArrowheads="1"/>
          </p:cNvSpPr>
          <p:nvPr/>
        </p:nvSpPr>
        <p:spPr bwMode="auto">
          <a:xfrm>
            <a:off x="611188" y="4625975"/>
            <a:ext cx="410527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 dirty="0">
                <a:latin typeface="Segoe UI Light" pitchFamily="34" charset="0"/>
              </a:rPr>
              <a:t>Zapiš </a:t>
            </a:r>
            <a:r>
              <a:rPr lang="cs-CZ" altLang="cs-CZ" sz="1600" b="1" dirty="0" smtClean="0">
                <a:latin typeface="Segoe UI Light" pitchFamily="34" charset="0"/>
              </a:rPr>
              <a:t>pomocí </a:t>
            </a:r>
            <a:r>
              <a:rPr lang="cs-CZ" altLang="cs-CZ" sz="1600" b="1" dirty="0">
                <a:latin typeface="Segoe UI Light" pitchFamily="34" charset="0"/>
              </a:rPr>
              <a:t>značek:</a:t>
            </a:r>
          </a:p>
        </p:txBody>
      </p:sp>
      <p:cxnSp>
        <p:nvCxnSpPr>
          <p:cNvPr id="35" name="Přímá spojnice 34"/>
          <p:cNvCxnSpPr/>
          <p:nvPr/>
        </p:nvCxnSpPr>
        <p:spPr>
          <a:xfrm flipV="1">
            <a:off x="1835150" y="5013325"/>
            <a:ext cx="1223963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309813" y="5300663"/>
            <a:ext cx="749300" cy="7207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6588125" y="4965700"/>
            <a:ext cx="534988" cy="1200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6854825" y="5661025"/>
            <a:ext cx="0" cy="504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3"/>
          <p:cNvSpPr txBox="1">
            <a:spLocks noChangeArrowheads="1"/>
          </p:cNvSpPr>
          <p:nvPr/>
        </p:nvSpPr>
        <p:spPr bwMode="auto">
          <a:xfrm>
            <a:off x="2989263" y="5689600"/>
            <a:ext cx="287337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solidFill>
                  <a:srgbClr val="FF0000"/>
                </a:solidFill>
                <a:latin typeface="Segoe UI Light" pitchFamily="34" charset="0"/>
              </a:rPr>
              <a:t>p</a:t>
            </a:r>
          </a:p>
        </p:txBody>
      </p:sp>
      <p:sp>
        <p:nvSpPr>
          <p:cNvPr id="8215" name="TextovéPole 3"/>
          <p:cNvSpPr txBox="1">
            <a:spLocks noChangeArrowheads="1"/>
          </p:cNvSpPr>
          <p:nvPr/>
        </p:nvSpPr>
        <p:spPr bwMode="auto">
          <a:xfrm>
            <a:off x="2376488" y="5840413"/>
            <a:ext cx="2873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r</a:t>
            </a:r>
          </a:p>
        </p:txBody>
      </p:sp>
      <p:sp>
        <p:nvSpPr>
          <p:cNvPr id="8216" name="TextovéPole 3"/>
          <p:cNvSpPr txBox="1">
            <a:spLocks noChangeArrowheads="1"/>
          </p:cNvSpPr>
          <p:nvPr/>
        </p:nvSpPr>
        <p:spPr bwMode="auto">
          <a:xfrm>
            <a:off x="1836738" y="6021388"/>
            <a:ext cx="28575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p</a:t>
            </a:r>
          </a:p>
        </p:txBody>
      </p:sp>
      <p:sp>
        <p:nvSpPr>
          <p:cNvPr id="8217" name="TextovéPole 3"/>
          <p:cNvSpPr txBox="1">
            <a:spLocks noChangeArrowheads="1"/>
          </p:cNvSpPr>
          <p:nvPr/>
        </p:nvSpPr>
        <p:spPr bwMode="auto">
          <a:xfrm>
            <a:off x="7013575" y="4965700"/>
            <a:ext cx="28575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p</a:t>
            </a:r>
          </a:p>
        </p:txBody>
      </p:sp>
      <p:sp>
        <p:nvSpPr>
          <p:cNvPr id="8218" name="TextovéPole 3"/>
          <p:cNvSpPr txBox="1">
            <a:spLocks noChangeArrowheads="1"/>
          </p:cNvSpPr>
          <p:nvPr/>
        </p:nvSpPr>
        <p:spPr bwMode="auto">
          <a:xfrm>
            <a:off x="6840538" y="5918200"/>
            <a:ext cx="2873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r</a:t>
            </a:r>
          </a:p>
        </p:txBody>
      </p:sp>
      <p:sp>
        <p:nvSpPr>
          <p:cNvPr id="50" name="TextovéPole 3"/>
          <p:cNvSpPr txBox="1">
            <a:spLocks noChangeArrowheads="1"/>
          </p:cNvSpPr>
          <p:nvPr/>
        </p:nvSpPr>
        <p:spPr bwMode="auto">
          <a:xfrm>
            <a:off x="3408363" y="5689600"/>
            <a:ext cx="285750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solidFill>
                  <a:srgbClr val="FF0000"/>
                </a:solidFill>
                <a:latin typeface="Segoe UI Light" pitchFamily="34" charset="0"/>
              </a:rPr>
              <a:t>r</a:t>
            </a:r>
          </a:p>
        </p:txBody>
      </p:sp>
      <p:cxnSp>
        <p:nvCxnSpPr>
          <p:cNvPr id="53" name="Přímá spojnice 52"/>
          <p:cNvCxnSpPr/>
          <p:nvPr/>
        </p:nvCxnSpPr>
        <p:spPr>
          <a:xfrm>
            <a:off x="3276600" y="5661025"/>
            <a:ext cx="0" cy="3603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405188" y="5662613"/>
            <a:ext cx="0" cy="3603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3"/>
          <p:cNvSpPr txBox="1">
            <a:spLocks noChangeArrowheads="1"/>
          </p:cNvSpPr>
          <p:nvPr/>
        </p:nvSpPr>
        <p:spPr bwMode="auto">
          <a:xfrm>
            <a:off x="7329488" y="5689600"/>
            <a:ext cx="285750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solidFill>
                  <a:srgbClr val="FF0000"/>
                </a:solidFill>
                <a:latin typeface="Segoe UI Light" pitchFamily="34" charset="0"/>
              </a:rPr>
              <a:t>p</a:t>
            </a:r>
          </a:p>
        </p:txBody>
      </p:sp>
      <p:sp>
        <p:nvSpPr>
          <p:cNvPr id="56" name="TextovéPole 3"/>
          <p:cNvSpPr txBox="1">
            <a:spLocks noChangeArrowheads="1"/>
          </p:cNvSpPr>
          <p:nvPr/>
        </p:nvSpPr>
        <p:spPr bwMode="auto">
          <a:xfrm>
            <a:off x="7748588" y="5689600"/>
            <a:ext cx="285750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solidFill>
                  <a:srgbClr val="FF0000"/>
                </a:solidFill>
                <a:latin typeface="Segoe UI Light" pitchFamily="34" charset="0"/>
              </a:rPr>
              <a:t>r</a:t>
            </a:r>
          </a:p>
        </p:txBody>
      </p:sp>
      <p:cxnSp>
        <p:nvCxnSpPr>
          <p:cNvPr id="57" name="Přímá spojnice 56"/>
          <p:cNvCxnSpPr/>
          <p:nvPr/>
        </p:nvCxnSpPr>
        <p:spPr>
          <a:xfrm>
            <a:off x="7615238" y="5661025"/>
            <a:ext cx="0" cy="3603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743825" y="5662613"/>
            <a:ext cx="0" cy="3603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V="1">
            <a:off x="7558088" y="5688013"/>
            <a:ext cx="268287" cy="3317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44" grpId="0"/>
      <p:bldP spid="50" grpId="0"/>
      <p:bldP spid="55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7" name="Ovál 6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2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Urči, zda jde o rovnoběžky nebo různoběžky: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187450" y="2276475"/>
            <a:ext cx="1584325" cy="1444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971550" y="2636838"/>
            <a:ext cx="1439863" cy="2873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11638" y="2060575"/>
            <a:ext cx="0" cy="15843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59300" y="2781300"/>
            <a:ext cx="0" cy="5762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588125" y="1916113"/>
            <a:ext cx="792163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985000" y="1916113"/>
            <a:ext cx="755650" cy="12969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9" name="TextovéPole 3"/>
          <p:cNvSpPr txBox="1">
            <a:spLocks noChangeArrowheads="1"/>
          </p:cNvSpPr>
          <p:nvPr/>
        </p:nvSpPr>
        <p:spPr bwMode="auto">
          <a:xfrm>
            <a:off x="1074738" y="3789363"/>
            <a:ext cx="1553046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altLang="cs-CZ" sz="1200" b="1" dirty="0">
                <a:latin typeface="Segoe UI Light" pitchFamily="34" charset="0"/>
              </a:rPr>
              <a:t>RŮZNOBĚŽKY</a:t>
            </a:r>
          </a:p>
        </p:txBody>
      </p:sp>
      <p:sp>
        <p:nvSpPr>
          <p:cNvPr id="9230" name="TextovéPole 3"/>
          <p:cNvSpPr txBox="1">
            <a:spLocks noChangeArrowheads="1"/>
          </p:cNvSpPr>
          <p:nvPr/>
        </p:nvSpPr>
        <p:spPr bwMode="auto">
          <a:xfrm>
            <a:off x="6505575" y="3789363"/>
            <a:ext cx="1810841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altLang="cs-CZ" sz="1200" b="1" dirty="0">
                <a:latin typeface="Segoe UI Light" pitchFamily="34" charset="0"/>
              </a:rPr>
              <a:t>RŮZNOBĚŽKY</a:t>
            </a:r>
          </a:p>
        </p:txBody>
      </p:sp>
      <p:sp>
        <p:nvSpPr>
          <p:cNvPr id="9231" name="TextovéPole 3"/>
          <p:cNvSpPr txBox="1">
            <a:spLocks noChangeArrowheads="1"/>
          </p:cNvSpPr>
          <p:nvPr/>
        </p:nvSpPr>
        <p:spPr bwMode="auto">
          <a:xfrm>
            <a:off x="3663950" y="3803650"/>
            <a:ext cx="1484114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altLang="cs-CZ" sz="1200" b="1" dirty="0">
                <a:latin typeface="Segoe UI Light" pitchFamily="34" charset="0"/>
              </a:rPr>
              <a:t>ROVNOBĚŽKY</a:t>
            </a:r>
          </a:p>
        </p:txBody>
      </p:sp>
      <p:sp>
        <p:nvSpPr>
          <p:cNvPr id="9232" name="TextovéPole 2"/>
          <p:cNvSpPr txBox="1">
            <a:spLocks noChangeArrowheads="1"/>
          </p:cNvSpPr>
          <p:nvPr/>
        </p:nvSpPr>
        <p:spPr bwMode="auto">
          <a:xfrm>
            <a:off x="250825" y="46275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19" name="Ovál 18"/>
          <p:cNvSpPr/>
          <p:nvPr/>
        </p:nvSpPr>
        <p:spPr>
          <a:xfrm>
            <a:off x="179388" y="45815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34" name="TextovéPole 4"/>
          <p:cNvSpPr txBox="1">
            <a:spLocks noChangeArrowheads="1"/>
          </p:cNvSpPr>
          <p:nvPr/>
        </p:nvSpPr>
        <p:spPr bwMode="auto">
          <a:xfrm>
            <a:off x="611188" y="4625975"/>
            <a:ext cx="410527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 dirty="0">
                <a:latin typeface="Segoe UI Light" pitchFamily="34" charset="0"/>
              </a:rPr>
              <a:t>Zapiš </a:t>
            </a:r>
            <a:r>
              <a:rPr lang="cs-CZ" altLang="cs-CZ" sz="1600" b="1" dirty="0" smtClean="0">
                <a:latin typeface="Segoe UI Light" pitchFamily="34" charset="0"/>
              </a:rPr>
              <a:t>pomocí </a:t>
            </a:r>
            <a:r>
              <a:rPr lang="cs-CZ" altLang="cs-CZ" sz="1600" b="1" dirty="0">
                <a:latin typeface="Segoe UI Light" pitchFamily="34" charset="0"/>
              </a:rPr>
              <a:t>značek:</a:t>
            </a:r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1835150" y="5013325"/>
            <a:ext cx="1223963" cy="1152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309813" y="5300663"/>
            <a:ext cx="749300" cy="7207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588125" y="4965700"/>
            <a:ext cx="534988" cy="1200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854825" y="5661025"/>
            <a:ext cx="0" cy="504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9" name="TextovéPole 3"/>
          <p:cNvSpPr txBox="1">
            <a:spLocks noChangeArrowheads="1"/>
          </p:cNvSpPr>
          <p:nvPr/>
        </p:nvSpPr>
        <p:spPr bwMode="auto">
          <a:xfrm>
            <a:off x="2989263" y="5689600"/>
            <a:ext cx="287337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p</a:t>
            </a:r>
          </a:p>
        </p:txBody>
      </p:sp>
      <p:sp>
        <p:nvSpPr>
          <p:cNvPr id="9240" name="TextovéPole 3"/>
          <p:cNvSpPr txBox="1">
            <a:spLocks noChangeArrowheads="1"/>
          </p:cNvSpPr>
          <p:nvPr/>
        </p:nvSpPr>
        <p:spPr bwMode="auto">
          <a:xfrm>
            <a:off x="2376488" y="5840413"/>
            <a:ext cx="2873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r</a:t>
            </a:r>
          </a:p>
        </p:txBody>
      </p:sp>
      <p:sp>
        <p:nvSpPr>
          <p:cNvPr id="9241" name="TextovéPole 3"/>
          <p:cNvSpPr txBox="1">
            <a:spLocks noChangeArrowheads="1"/>
          </p:cNvSpPr>
          <p:nvPr/>
        </p:nvSpPr>
        <p:spPr bwMode="auto">
          <a:xfrm>
            <a:off x="1836738" y="6021388"/>
            <a:ext cx="28575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p</a:t>
            </a:r>
          </a:p>
        </p:txBody>
      </p:sp>
      <p:sp>
        <p:nvSpPr>
          <p:cNvPr id="9242" name="TextovéPole 3"/>
          <p:cNvSpPr txBox="1">
            <a:spLocks noChangeArrowheads="1"/>
          </p:cNvSpPr>
          <p:nvPr/>
        </p:nvSpPr>
        <p:spPr bwMode="auto">
          <a:xfrm>
            <a:off x="7013575" y="4965700"/>
            <a:ext cx="28575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p</a:t>
            </a:r>
          </a:p>
        </p:txBody>
      </p:sp>
      <p:sp>
        <p:nvSpPr>
          <p:cNvPr id="9243" name="TextovéPole 3"/>
          <p:cNvSpPr txBox="1">
            <a:spLocks noChangeArrowheads="1"/>
          </p:cNvSpPr>
          <p:nvPr/>
        </p:nvSpPr>
        <p:spPr bwMode="auto">
          <a:xfrm>
            <a:off x="6840538" y="5918200"/>
            <a:ext cx="287337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200">
                <a:latin typeface="Segoe UI Light" pitchFamily="34" charset="0"/>
              </a:rPr>
              <a:t>r</a:t>
            </a:r>
          </a:p>
        </p:txBody>
      </p:sp>
      <p:sp>
        <p:nvSpPr>
          <p:cNvPr id="9244" name="TextovéPole 3"/>
          <p:cNvSpPr txBox="1">
            <a:spLocks noChangeArrowheads="1"/>
          </p:cNvSpPr>
          <p:nvPr/>
        </p:nvSpPr>
        <p:spPr bwMode="auto">
          <a:xfrm>
            <a:off x="3408363" y="5689600"/>
            <a:ext cx="285750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r</a:t>
            </a:r>
          </a:p>
        </p:txBody>
      </p:sp>
      <p:cxnSp>
        <p:nvCxnSpPr>
          <p:cNvPr id="31" name="Přímá spojnice 30"/>
          <p:cNvCxnSpPr/>
          <p:nvPr/>
        </p:nvCxnSpPr>
        <p:spPr>
          <a:xfrm>
            <a:off x="3276600" y="5661025"/>
            <a:ext cx="0" cy="360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405188" y="5662613"/>
            <a:ext cx="0" cy="3603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7" name="TextovéPole 3"/>
          <p:cNvSpPr txBox="1">
            <a:spLocks noChangeArrowheads="1"/>
          </p:cNvSpPr>
          <p:nvPr/>
        </p:nvSpPr>
        <p:spPr bwMode="auto">
          <a:xfrm>
            <a:off x="7329488" y="5689600"/>
            <a:ext cx="285750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p</a:t>
            </a:r>
          </a:p>
        </p:txBody>
      </p:sp>
      <p:sp>
        <p:nvSpPr>
          <p:cNvPr id="9248" name="TextovéPole 3"/>
          <p:cNvSpPr txBox="1">
            <a:spLocks noChangeArrowheads="1"/>
          </p:cNvSpPr>
          <p:nvPr/>
        </p:nvSpPr>
        <p:spPr bwMode="auto">
          <a:xfrm>
            <a:off x="7748588" y="5689600"/>
            <a:ext cx="285750" cy="3063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400">
                <a:latin typeface="Segoe UI Light" pitchFamily="34" charset="0"/>
              </a:rPr>
              <a:t>r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7615238" y="5661025"/>
            <a:ext cx="0" cy="360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743825" y="5662613"/>
            <a:ext cx="0" cy="3603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7558088" y="5688013"/>
            <a:ext cx="268287" cy="3317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"/>
          <p:cNvSpPr txBox="1">
            <a:spLocks noChangeArrowheads="1"/>
          </p:cNvSpPr>
          <p:nvPr/>
        </p:nvSpPr>
        <p:spPr bwMode="auto">
          <a:xfrm>
            <a:off x="250825" y="7191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6731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611188" y="7191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Vyznač průsečík(y) u různoběžek:</a:t>
            </a: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331913" y="1700213"/>
            <a:ext cx="1152525" cy="14414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03350" y="2781300"/>
            <a:ext cx="1260475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227763" y="1484313"/>
            <a:ext cx="1368425" cy="1800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56325" y="3141663"/>
            <a:ext cx="17287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019925" y="1484313"/>
            <a:ext cx="865188" cy="2089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403350" y="4724400"/>
            <a:ext cx="936625" cy="1008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403350" y="4724400"/>
            <a:ext cx="844550" cy="1008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331913" y="5229225"/>
            <a:ext cx="1008062" cy="36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227763" y="4437063"/>
            <a:ext cx="0" cy="1079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95963" y="5876925"/>
            <a:ext cx="22320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547813" y="2708275"/>
            <a:ext cx="144462" cy="2159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"/>
          <p:cNvSpPr txBox="1">
            <a:spLocks noChangeArrowheads="1"/>
          </p:cNvSpPr>
          <p:nvPr/>
        </p:nvSpPr>
        <p:spPr bwMode="auto">
          <a:xfrm>
            <a:off x="1568450" y="292417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FF0000"/>
                </a:solidFill>
                <a:latin typeface="Segoe UI Light" pitchFamily="34" charset="0"/>
              </a:rPr>
              <a:t>P</a:t>
            </a:r>
          </a:p>
        </p:txBody>
      </p:sp>
      <p:cxnSp>
        <p:nvCxnSpPr>
          <p:cNvPr id="36" name="Přímá spojnice 35"/>
          <p:cNvCxnSpPr/>
          <p:nvPr/>
        </p:nvCxnSpPr>
        <p:spPr>
          <a:xfrm>
            <a:off x="7053263" y="1974850"/>
            <a:ext cx="35877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7596188" y="2997200"/>
            <a:ext cx="215900" cy="2476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6272213" y="3054350"/>
            <a:ext cx="142875" cy="1905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835150" y="5121275"/>
            <a:ext cx="0" cy="2873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227763" y="5516563"/>
            <a:ext cx="0" cy="649287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134100" y="5759450"/>
            <a:ext cx="187325" cy="2159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3"/>
          <p:cNvSpPr txBox="1">
            <a:spLocks noChangeArrowheads="1"/>
          </p:cNvSpPr>
          <p:nvPr/>
        </p:nvSpPr>
        <p:spPr bwMode="auto">
          <a:xfrm>
            <a:off x="7412038" y="1804988"/>
            <a:ext cx="4032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FF0000"/>
                </a:solidFill>
                <a:latin typeface="Segoe UI Light" pitchFamily="34" charset="0"/>
              </a:rPr>
              <a:t>P</a:t>
            </a:r>
            <a:r>
              <a:rPr lang="cs-CZ" altLang="cs-CZ" sz="1600" b="1" baseline="-25000">
                <a:solidFill>
                  <a:srgbClr val="FF0000"/>
                </a:solidFill>
                <a:latin typeface="Segoe UI Light" pitchFamily="34" charset="0"/>
              </a:rPr>
              <a:t>3</a:t>
            </a:r>
          </a:p>
        </p:txBody>
      </p:sp>
      <p:sp>
        <p:nvSpPr>
          <p:cNvPr id="55" name="TextovéPole 3"/>
          <p:cNvSpPr txBox="1">
            <a:spLocks noChangeArrowheads="1"/>
          </p:cNvSpPr>
          <p:nvPr/>
        </p:nvSpPr>
        <p:spPr bwMode="auto">
          <a:xfrm>
            <a:off x="7672388" y="2708275"/>
            <a:ext cx="4238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FF0000"/>
                </a:solidFill>
                <a:latin typeface="Segoe UI Light" pitchFamily="34" charset="0"/>
              </a:rPr>
              <a:t>P</a:t>
            </a:r>
            <a:r>
              <a:rPr lang="cs-CZ" altLang="cs-CZ" sz="1600" b="1" baseline="-25000">
                <a:solidFill>
                  <a:srgbClr val="FF0000"/>
                </a:solidFill>
                <a:latin typeface="Segoe UI Light" pitchFamily="34" charset="0"/>
              </a:rPr>
              <a:t>2</a:t>
            </a:r>
          </a:p>
        </p:txBody>
      </p:sp>
      <p:sp>
        <p:nvSpPr>
          <p:cNvPr id="56" name="TextovéPole 3"/>
          <p:cNvSpPr txBox="1">
            <a:spLocks noChangeArrowheads="1"/>
          </p:cNvSpPr>
          <p:nvPr/>
        </p:nvSpPr>
        <p:spPr bwMode="auto">
          <a:xfrm>
            <a:off x="5905500" y="2708275"/>
            <a:ext cx="458788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FF0000"/>
                </a:solidFill>
                <a:latin typeface="Segoe UI Light" pitchFamily="34" charset="0"/>
              </a:rPr>
              <a:t>P</a:t>
            </a:r>
            <a:r>
              <a:rPr lang="cs-CZ" altLang="cs-CZ" sz="1600" b="1" baseline="-25000">
                <a:solidFill>
                  <a:srgbClr val="FF0000"/>
                </a:solidFill>
                <a:latin typeface="Segoe UI Light" pitchFamily="34" charset="0"/>
              </a:rPr>
              <a:t>1</a:t>
            </a:r>
          </a:p>
        </p:txBody>
      </p:sp>
      <p:sp>
        <p:nvSpPr>
          <p:cNvPr id="57" name="TextovéPole 3"/>
          <p:cNvSpPr txBox="1">
            <a:spLocks noChangeArrowheads="1"/>
          </p:cNvSpPr>
          <p:nvPr/>
        </p:nvSpPr>
        <p:spPr bwMode="auto">
          <a:xfrm>
            <a:off x="6343650" y="589915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FF0000"/>
                </a:solidFill>
                <a:latin typeface="Segoe UI Light" pitchFamily="34" charset="0"/>
              </a:rPr>
              <a:t>P</a:t>
            </a:r>
          </a:p>
        </p:txBody>
      </p:sp>
      <p:sp>
        <p:nvSpPr>
          <p:cNvPr id="58" name="TextovéPole 3"/>
          <p:cNvSpPr txBox="1">
            <a:spLocks noChangeArrowheads="1"/>
          </p:cNvSpPr>
          <p:nvPr/>
        </p:nvSpPr>
        <p:spPr bwMode="auto">
          <a:xfrm>
            <a:off x="1665288" y="544353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solidFill>
                  <a:srgbClr val="FF0000"/>
                </a:solidFill>
                <a:latin typeface="Segoe UI Light" pitchFamily="34" charset="0"/>
              </a:rPr>
              <a:t>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54" grpId="0"/>
      <p:bldP spid="55" grpId="0"/>
      <p:bldP spid="56" grpId="0"/>
      <p:bldP spid="57" grpId="0"/>
      <p:bldP spid="5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68" name="TextovéPole 2"/>
          <p:cNvSpPr txBox="1">
            <a:spLocks noChangeArrowheads="1"/>
          </p:cNvSpPr>
          <p:nvPr/>
        </p:nvSpPr>
        <p:spPr bwMode="auto">
          <a:xfrm>
            <a:off x="250825" y="7191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7" name="Ovál 6"/>
          <p:cNvSpPr/>
          <p:nvPr/>
        </p:nvSpPr>
        <p:spPr>
          <a:xfrm>
            <a:off x="179388" y="6731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270" name="TextovéPole 4"/>
          <p:cNvSpPr txBox="1">
            <a:spLocks noChangeArrowheads="1"/>
          </p:cNvSpPr>
          <p:nvPr/>
        </p:nvSpPr>
        <p:spPr bwMode="auto">
          <a:xfrm>
            <a:off x="611188" y="719138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altLang="cs-CZ" sz="1600" b="1">
                <a:latin typeface="Segoe UI Light" pitchFamily="34" charset="0"/>
              </a:rPr>
              <a:t>Vyznač průsečík(y) u různoběžek:</a:t>
            </a: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331913" y="1700213"/>
            <a:ext cx="1152525" cy="14414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03350" y="2781300"/>
            <a:ext cx="1260475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227763" y="1484313"/>
            <a:ext cx="1368425" cy="1800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56325" y="3141663"/>
            <a:ext cx="17287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019925" y="1484313"/>
            <a:ext cx="865188" cy="2089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403350" y="4724400"/>
            <a:ext cx="936625" cy="1008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03350" y="4724400"/>
            <a:ext cx="844550" cy="1008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331913" y="5229225"/>
            <a:ext cx="1008062" cy="36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227763" y="4437063"/>
            <a:ext cx="0" cy="1079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795963" y="5876925"/>
            <a:ext cx="22320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47813" y="2708275"/>
            <a:ext cx="144462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82" name="TextovéPole 3"/>
          <p:cNvSpPr txBox="1">
            <a:spLocks noChangeArrowheads="1"/>
          </p:cNvSpPr>
          <p:nvPr/>
        </p:nvSpPr>
        <p:spPr bwMode="auto">
          <a:xfrm>
            <a:off x="1568450" y="2924175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7053263" y="1974850"/>
            <a:ext cx="3587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596188" y="2997200"/>
            <a:ext cx="215900" cy="24765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6272213" y="3054350"/>
            <a:ext cx="142875" cy="1905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835150" y="5121275"/>
            <a:ext cx="0" cy="2873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227763" y="5516563"/>
            <a:ext cx="0" cy="64928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34100" y="5759450"/>
            <a:ext cx="187325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89" name="TextovéPole 3"/>
          <p:cNvSpPr txBox="1">
            <a:spLocks noChangeArrowheads="1"/>
          </p:cNvSpPr>
          <p:nvPr/>
        </p:nvSpPr>
        <p:spPr bwMode="auto">
          <a:xfrm>
            <a:off x="7412038" y="1804988"/>
            <a:ext cx="4032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  <a:r>
              <a:rPr lang="cs-CZ" altLang="cs-CZ" sz="1600" b="1" baseline="-25000">
                <a:latin typeface="Segoe UI Light" pitchFamily="34" charset="0"/>
              </a:rPr>
              <a:t>3</a:t>
            </a:r>
          </a:p>
        </p:txBody>
      </p:sp>
      <p:sp>
        <p:nvSpPr>
          <p:cNvPr id="11290" name="TextovéPole 3"/>
          <p:cNvSpPr txBox="1">
            <a:spLocks noChangeArrowheads="1"/>
          </p:cNvSpPr>
          <p:nvPr/>
        </p:nvSpPr>
        <p:spPr bwMode="auto">
          <a:xfrm>
            <a:off x="7672388" y="2708275"/>
            <a:ext cx="4238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  <a:r>
              <a:rPr lang="cs-CZ" altLang="cs-CZ" sz="1600" b="1" baseline="-25000">
                <a:latin typeface="Segoe UI Light" pitchFamily="34" charset="0"/>
              </a:rPr>
              <a:t>2</a:t>
            </a:r>
          </a:p>
        </p:txBody>
      </p:sp>
      <p:sp>
        <p:nvSpPr>
          <p:cNvPr id="11291" name="TextovéPole 3"/>
          <p:cNvSpPr txBox="1">
            <a:spLocks noChangeArrowheads="1"/>
          </p:cNvSpPr>
          <p:nvPr/>
        </p:nvSpPr>
        <p:spPr bwMode="auto">
          <a:xfrm>
            <a:off x="5905500" y="2708275"/>
            <a:ext cx="458788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  <a:r>
              <a:rPr lang="cs-CZ" altLang="cs-CZ" sz="1600" b="1" baseline="-25000">
                <a:latin typeface="Segoe UI Light" pitchFamily="34" charset="0"/>
              </a:rPr>
              <a:t>1</a:t>
            </a:r>
          </a:p>
        </p:txBody>
      </p:sp>
      <p:sp>
        <p:nvSpPr>
          <p:cNvPr id="11292" name="TextovéPole 3"/>
          <p:cNvSpPr txBox="1">
            <a:spLocks noChangeArrowheads="1"/>
          </p:cNvSpPr>
          <p:nvPr/>
        </p:nvSpPr>
        <p:spPr bwMode="auto">
          <a:xfrm>
            <a:off x="6343650" y="5899150"/>
            <a:ext cx="339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</a:p>
        </p:txBody>
      </p:sp>
      <p:sp>
        <p:nvSpPr>
          <p:cNvPr id="11293" name="TextovéPole 3"/>
          <p:cNvSpPr txBox="1">
            <a:spLocks noChangeArrowheads="1"/>
          </p:cNvSpPr>
          <p:nvPr/>
        </p:nvSpPr>
        <p:spPr bwMode="auto">
          <a:xfrm>
            <a:off x="1665288" y="5443538"/>
            <a:ext cx="339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altLang="cs-CZ" sz="1600" b="1">
                <a:latin typeface="Segoe UI Light" pitchFamily="34" charset="0"/>
              </a:rPr>
              <a:t>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21"/>
          <p:cNvSpPr txBox="1">
            <a:spLocks noChangeArrowheads="1"/>
          </p:cNvSpPr>
          <p:nvPr/>
        </p:nvSpPr>
        <p:spPr bwMode="auto">
          <a:xfrm>
            <a:off x="2051720" y="1700808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altLang="cs-CZ" b="1" dirty="0">
                <a:latin typeface="Segoe UI Light" pitchFamily="34" charset="0"/>
              </a:rPr>
              <a:t>Matematika pro 4.ročník (J. </a:t>
            </a:r>
            <a:r>
              <a:rPr lang="cs-CZ" altLang="cs-CZ" b="1" dirty="0" err="1">
                <a:latin typeface="Segoe UI Light" pitchFamily="34" charset="0"/>
              </a:rPr>
              <a:t>Justová</a:t>
            </a:r>
            <a:r>
              <a:rPr lang="cs-CZ" altLang="cs-CZ" b="1" dirty="0">
                <a:latin typeface="Segoe UI Light" pitchFamily="34" charset="0"/>
              </a:rPr>
              <a:t>, R. Blažková, K. Matoušková, M. </a:t>
            </a:r>
            <a:r>
              <a:rPr lang="cs-CZ" altLang="cs-CZ" b="1" dirty="0" err="1">
                <a:latin typeface="Segoe UI Light" pitchFamily="34" charset="0"/>
              </a:rPr>
              <a:t>Vaňurová</a:t>
            </a:r>
            <a:r>
              <a:rPr lang="cs-CZ" altLang="cs-CZ" b="1" dirty="0">
                <a:latin typeface="Segoe UI Light" pitchFamily="34" charset="0"/>
              </a:rPr>
              <a:t>); nakladatelství Alter</a:t>
            </a:r>
          </a:p>
          <a:p>
            <a:endParaRPr lang="cs-CZ" altLang="cs-CZ" b="1" dirty="0">
              <a:latin typeface="Segoe UI Light" pitchFamily="34" charset="0"/>
            </a:endParaRPr>
          </a:p>
          <a:p>
            <a:r>
              <a:rPr lang="cs-CZ" altLang="cs-CZ" dirty="0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altLang="cs-CZ" b="1" dirty="0">
              <a:latin typeface="Segoe U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317</Words>
  <Application>Microsoft Office PowerPoint</Application>
  <PresentationFormat>Předvádění na obrazovce (4:3)</PresentationFormat>
  <Paragraphs>106</Paragraphs>
  <Slides>11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Calibri</vt:lpstr>
      <vt:lpstr>Arial</vt:lpstr>
      <vt:lpstr>Segoe UI Light</vt:lpstr>
      <vt:lpstr>Segoe UI Symbol</vt:lpstr>
      <vt:lpstr>Times New Roman</vt:lpstr>
      <vt:lpstr>Segoe UI Semibold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28</cp:revision>
  <dcterms:created xsi:type="dcterms:W3CDTF">2013-04-21T15:51:25Z</dcterms:created>
  <dcterms:modified xsi:type="dcterms:W3CDTF">2014-03-25T16:29:39Z</dcterms:modified>
</cp:coreProperties>
</file>