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5FD7C0"/>
    <a:srgbClr val="CCE43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8" autoAdjust="0"/>
    <p:restoredTop sz="94660"/>
  </p:normalViewPr>
  <p:slideViewPr>
    <p:cSldViewPr>
      <p:cViewPr varScale="1">
        <p:scale>
          <a:sx n="103" d="100"/>
          <a:sy n="103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0925D-E6D8-4166-A05E-A565DBA0558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3DED8-238E-467D-A3DF-475F629E4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32009-CFC7-4B6C-A8B8-D39E559B210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AA37A-FA62-4FD7-A841-B16ED4875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A5561-EC74-4854-A11F-45FB1B90FE6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0EF17-A651-4278-B316-05EF4F8A46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3DF58-DD1E-4536-BCF2-0FD0B289F88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9C84F-6409-44B6-B7B0-A047E238E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E05E3-9DDB-49EB-A175-99D10D3397DA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4559E-76CA-4E25-80F3-BF37B59C6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BFF71-0239-4CC8-9986-2F30FD5AB2D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E52EE-390B-4C8C-A9E5-521E804F4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7357A-7496-4978-BD82-62A38FF2CB0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ADC95-6AFF-4BF8-9AD4-DA4722027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3FF1E-32AA-42B7-8162-67CA0BAADB1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5C71D-F0D8-4DFE-A8F5-78CB7669A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FB8EA-DC7B-4C4B-A932-6190D9E14E1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34179-6445-41AB-89CF-046571ACE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989A8-EBA3-4D8A-BFF0-43B00CA7E09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52EFC-D8BD-4683-87C2-7CE6E1EC91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0C64E-56FB-4F81-BEDE-3D380B22B99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C5C11-4D67-462D-B941-A772C43E7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DDB40A-6B9C-4A07-AB89-1D3448C6C7E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CF2EC0-4D24-4499-842E-D0441A7C5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Obdélník 1"/>
          <p:cNvSpPr>
            <a:spLocks noChangeArrowheads="1"/>
          </p:cNvSpPr>
          <p:nvPr/>
        </p:nvSpPr>
        <p:spPr bwMode="auto">
          <a:xfrm>
            <a:off x="889000" y="1946275"/>
            <a:ext cx="7561263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VY_42_INOVACE_M.5. Jíl.19_Desetinná_čísla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2. 9. 2013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pátý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Desetinná čísla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se zabývá tématikou desetinných čísel, jejich zápisem, 	  	    čtením a převodem z desetinných zlomků.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5FD7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DESETINNÁ ČÍSLA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275856" y="1916832"/>
            <a:ext cx="2590800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 dirty="0">
                <a:latin typeface="Segoe UI Semibold" pitchFamily="34" charset="0"/>
              </a:rPr>
              <a:t>DESETINNÉ ZLOMKY</a:t>
            </a:r>
          </a:p>
        </p:txBody>
      </p:sp>
      <p:sp>
        <p:nvSpPr>
          <p:cNvPr id="3076" name="TextovéPole 4"/>
          <p:cNvSpPr txBox="1">
            <a:spLocks noChangeArrowheads="1"/>
          </p:cNvSpPr>
          <p:nvPr/>
        </p:nvSpPr>
        <p:spPr bwMode="auto">
          <a:xfrm>
            <a:off x="2195513" y="2727325"/>
            <a:ext cx="475297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ZLOMKY SE JMENOVATELEM 10, 100, 1000 ATD…</a:t>
            </a:r>
          </a:p>
        </p:txBody>
      </p:sp>
      <p:sp>
        <p:nvSpPr>
          <p:cNvPr id="3077" name="TextovéPole 15"/>
          <p:cNvSpPr txBox="1">
            <a:spLocks noChangeArrowheads="1"/>
          </p:cNvSpPr>
          <p:nvPr/>
        </p:nvSpPr>
        <p:spPr bwMode="auto">
          <a:xfrm>
            <a:off x="1181100" y="3859213"/>
            <a:ext cx="561975" cy="5238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2</a:t>
            </a:r>
          </a:p>
        </p:txBody>
      </p:sp>
      <p:sp>
        <p:nvSpPr>
          <p:cNvPr id="3078" name="TextovéPole 15"/>
          <p:cNvSpPr txBox="1">
            <a:spLocks noChangeArrowheads="1"/>
          </p:cNvSpPr>
          <p:nvPr/>
        </p:nvSpPr>
        <p:spPr bwMode="auto">
          <a:xfrm>
            <a:off x="954088" y="4383088"/>
            <a:ext cx="1016000" cy="5222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10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1008063" y="4383088"/>
            <a:ext cx="90805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0" name="TextovéPole 15"/>
          <p:cNvSpPr txBox="1">
            <a:spLocks noChangeArrowheads="1"/>
          </p:cNvSpPr>
          <p:nvPr/>
        </p:nvSpPr>
        <p:spPr bwMode="auto">
          <a:xfrm>
            <a:off x="3155950" y="3859213"/>
            <a:ext cx="735013" cy="5238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38</a:t>
            </a:r>
          </a:p>
        </p:txBody>
      </p:sp>
      <p:sp>
        <p:nvSpPr>
          <p:cNvPr id="3081" name="TextovéPole 15"/>
          <p:cNvSpPr txBox="1">
            <a:spLocks noChangeArrowheads="1"/>
          </p:cNvSpPr>
          <p:nvPr/>
        </p:nvSpPr>
        <p:spPr bwMode="auto">
          <a:xfrm>
            <a:off x="3016250" y="4383088"/>
            <a:ext cx="1014413" cy="5222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1000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3070225" y="4383088"/>
            <a:ext cx="90646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3" name="TextovéPole 15"/>
          <p:cNvSpPr txBox="1">
            <a:spLocks noChangeArrowheads="1"/>
          </p:cNvSpPr>
          <p:nvPr/>
        </p:nvSpPr>
        <p:spPr bwMode="auto">
          <a:xfrm>
            <a:off x="5224463" y="3867150"/>
            <a:ext cx="787400" cy="5222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22</a:t>
            </a:r>
          </a:p>
        </p:txBody>
      </p:sp>
      <p:sp>
        <p:nvSpPr>
          <p:cNvPr id="3084" name="TextovéPole 15"/>
          <p:cNvSpPr txBox="1">
            <a:spLocks noChangeArrowheads="1"/>
          </p:cNvSpPr>
          <p:nvPr/>
        </p:nvSpPr>
        <p:spPr bwMode="auto">
          <a:xfrm>
            <a:off x="5110163" y="4389438"/>
            <a:ext cx="1016000" cy="5238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10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5164138" y="4389438"/>
            <a:ext cx="90805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6" name="TextovéPole 15"/>
          <p:cNvSpPr txBox="1">
            <a:spLocks noChangeArrowheads="1"/>
          </p:cNvSpPr>
          <p:nvPr/>
        </p:nvSpPr>
        <p:spPr bwMode="auto">
          <a:xfrm>
            <a:off x="7304088" y="3859213"/>
            <a:ext cx="735012" cy="5238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50</a:t>
            </a:r>
          </a:p>
        </p:txBody>
      </p:sp>
      <p:sp>
        <p:nvSpPr>
          <p:cNvPr id="3087" name="TextovéPole 15"/>
          <p:cNvSpPr txBox="1">
            <a:spLocks noChangeArrowheads="1"/>
          </p:cNvSpPr>
          <p:nvPr/>
        </p:nvSpPr>
        <p:spPr bwMode="auto">
          <a:xfrm>
            <a:off x="7164388" y="4383088"/>
            <a:ext cx="1014412" cy="5222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100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7218363" y="4383088"/>
            <a:ext cx="90646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3287713" y="476250"/>
            <a:ext cx="2592387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DESETINNÁ ČÍSLA</a:t>
            </a:r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1338263" y="1052513"/>
            <a:ext cx="64674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KAŽDÝ DESETINNÝ ZLOMEK MŮŽEME ZAPSAT JAKO DESETINNÉ ČÍSLO</a:t>
            </a:r>
          </a:p>
        </p:txBody>
      </p:sp>
      <p:sp>
        <p:nvSpPr>
          <p:cNvPr id="4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794827" y="2060848"/>
            <a:ext cx="432048" cy="670568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101" name="TextovéPole 6"/>
          <p:cNvSpPr txBox="1">
            <a:spLocks noChangeArrowheads="1"/>
          </p:cNvSpPr>
          <p:nvPr/>
        </p:nvSpPr>
        <p:spPr bwMode="auto">
          <a:xfrm>
            <a:off x="2436813" y="2195513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4102" name="TextovéPole 6"/>
          <p:cNvSpPr txBox="1">
            <a:spLocks noChangeArrowheads="1"/>
          </p:cNvSpPr>
          <p:nvPr/>
        </p:nvSpPr>
        <p:spPr bwMode="auto">
          <a:xfrm>
            <a:off x="179388" y="1190625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4103" name="TextovéPole 6"/>
          <p:cNvSpPr txBox="1">
            <a:spLocks noChangeArrowheads="1"/>
          </p:cNvSpPr>
          <p:nvPr/>
        </p:nvSpPr>
        <p:spPr bwMode="auto">
          <a:xfrm>
            <a:off x="2840038" y="2195513"/>
            <a:ext cx="719137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0,1</a:t>
            </a:r>
          </a:p>
        </p:txBody>
      </p:sp>
      <p:sp>
        <p:nvSpPr>
          <p:cNvPr id="4104" name="TextovéPole 6"/>
          <p:cNvSpPr txBox="1">
            <a:spLocks noChangeArrowheads="1"/>
          </p:cNvSpPr>
          <p:nvPr/>
        </p:nvSpPr>
        <p:spPr bwMode="auto">
          <a:xfrm>
            <a:off x="4092575" y="2265363"/>
            <a:ext cx="79851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4105" name="TextovéPole 6"/>
          <p:cNvSpPr txBox="1">
            <a:spLocks noChangeArrowheads="1"/>
          </p:cNvSpPr>
          <p:nvPr/>
        </p:nvSpPr>
        <p:spPr bwMode="auto">
          <a:xfrm>
            <a:off x="5008563" y="2135188"/>
            <a:ext cx="26590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 nula celá jedna desetina</a:t>
            </a:r>
          </a:p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(žádná celá jedna desetina)</a:t>
            </a:r>
          </a:p>
        </p:txBody>
      </p:sp>
      <p:sp>
        <p:nvSpPr>
          <p:cNvPr id="11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801984" y="3275217"/>
            <a:ext cx="432048" cy="670568"/>
          </a:xfrm>
          <a:prstGeom prst="rect">
            <a:avLst/>
          </a:prstGeom>
          <a:blipFill rotWithShape="1">
            <a:blip r:embed="rId3" cstate="print"/>
            <a:stretch>
              <a:fillRect l="-12857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107" name="TextovéPole 6"/>
          <p:cNvSpPr txBox="1">
            <a:spLocks noChangeArrowheads="1"/>
          </p:cNvSpPr>
          <p:nvPr/>
        </p:nvSpPr>
        <p:spPr bwMode="auto">
          <a:xfrm>
            <a:off x="2444750" y="3409950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4108" name="TextovéPole 6"/>
          <p:cNvSpPr txBox="1">
            <a:spLocks noChangeArrowheads="1"/>
          </p:cNvSpPr>
          <p:nvPr/>
        </p:nvSpPr>
        <p:spPr bwMode="auto">
          <a:xfrm>
            <a:off x="2846388" y="3409950"/>
            <a:ext cx="720725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0,01</a:t>
            </a:r>
          </a:p>
        </p:txBody>
      </p:sp>
      <p:sp>
        <p:nvSpPr>
          <p:cNvPr id="4109" name="TextovéPole 6"/>
          <p:cNvSpPr txBox="1">
            <a:spLocks noChangeArrowheads="1"/>
          </p:cNvSpPr>
          <p:nvPr/>
        </p:nvSpPr>
        <p:spPr bwMode="auto">
          <a:xfrm>
            <a:off x="4100513" y="3479800"/>
            <a:ext cx="796925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4110" name="TextovéPole 6"/>
          <p:cNvSpPr txBox="1">
            <a:spLocks noChangeArrowheads="1"/>
          </p:cNvSpPr>
          <p:nvPr/>
        </p:nvSpPr>
        <p:spPr bwMode="auto">
          <a:xfrm>
            <a:off x="5014913" y="3349625"/>
            <a:ext cx="26606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 nula celá jedna setina</a:t>
            </a:r>
          </a:p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(žádná celá jedna setina)</a:t>
            </a:r>
          </a:p>
        </p:txBody>
      </p:sp>
      <p:sp>
        <p:nvSpPr>
          <p:cNvPr id="16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794826" y="4480878"/>
            <a:ext cx="432048" cy="697114"/>
          </a:xfrm>
          <a:prstGeom prst="rect">
            <a:avLst/>
          </a:prstGeom>
          <a:blipFill rotWithShape="1">
            <a:blip r:embed="rId4" cstate="print"/>
            <a:stretch>
              <a:fillRect l="-11268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112" name="TextovéPole 6"/>
          <p:cNvSpPr txBox="1">
            <a:spLocks noChangeArrowheads="1"/>
          </p:cNvSpPr>
          <p:nvPr/>
        </p:nvSpPr>
        <p:spPr bwMode="auto">
          <a:xfrm>
            <a:off x="2436813" y="4643438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4113" name="TextovéPole 6"/>
          <p:cNvSpPr txBox="1">
            <a:spLocks noChangeArrowheads="1"/>
          </p:cNvSpPr>
          <p:nvPr/>
        </p:nvSpPr>
        <p:spPr bwMode="auto">
          <a:xfrm>
            <a:off x="2840038" y="4643438"/>
            <a:ext cx="719137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0,18</a:t>
            </a:r>
          </a:p>
        </p:txBody>
      </p:sp>
      <p:sp>
        <p:nvSpPr>
          <p:cNvPr id="4114" name="TextovéPole 6"/>
          <p:cNvSpPr txBox="1">
            <a:spLocks noChangeArrowheads="1"/>
          </p:cNvSpPr>
          <p:nvPr/>
        </p:nvSpPr>
        <p:spPr bwMode="auto">
          <a:xfrm>
            <a:off x="4092575" y="4711700"/>
            <a:ext cx="798513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4115" name="TextovéPole 6"/>
          <p:cNvSpPr txBox="1">
            <a:spLocks noChangeArrowheads="1"/>
          </p:cNvSpPr>
          <p:nvPr/>
        </p:nvSpPr>
        <p:spPr bwMode="auto">
          <a:xfrm>
            <a:off x="5008563" y="4581525"/>
            <a:ext cx="26590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 nula celá osmnáct setin</a:t>
            </a:r>
          </a:p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(žádná celá osmnáct setin)</a:t>
            </a:r>
          </a:p>
        </p:txBody>
      </p:sp>
      <p:sp>
        <p:nvSpPr>
          <p:cNvPr id="21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801984" y="5643459"/>
            <a:ext cx="432048" cy="697114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117" name="TextovéPole 6"/>
          <p:cNvSpPr txBox="1">
            <a:spLocks noChangeArrowheads="1"/>
          </p:cNvSpPr>
          <p:nvPr/>
        </p:nvSpPr>
        <p:spPr bwMode="auto">
          <a:xfrm>
            <a:off x="2444750" y="5805488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4118" name="TextovéPole 6"/>
          <p:cNvSpPr txBox="1">
            <a:spLocks noChangeArrowheads="1"/>
          </p:cNvSpPr>
          <p:nvPr/>
        </p:nvSpPr>
        <p:spPr bwMode="auto">
          <a:xfrm>
            <a:off x="2846388" y="5805488"/>
            <a:ext cx="720725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0,6</a:t>
            </a:r>
          </a:p>
        </p:txBody>
      </p:sp>
      <p:sp>
        <p:nvSpPr>
          <p:cNvPr id="4119" name="TextovéPole 6"/>
          <p:cNvSpPr txBox="1">
            <a:spLocks noChangeArrowheads="1"/>
          </p:cNvSpPr>
          <p:nvPr/>
        </p:nvSpPr>
        <p:spPr bwMode="auto">
          <a:xfrm>
            <a:off x="4100513" y="5873750"/>
            <a:ext cx="796925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4120" name="TextovéPole 6"/>
          <p:cNvSpPr txBox="1">
            <a:spLocks noChangeArrowheads="1"/>
          </p:cNvSpPr>
          <p:nvPr/>
        </p:nvSpPr>
        <p:spPr bwMode="auto">
          <a:xfrm>
            <a:off x="5014913" y="5851525"/>
            <a:ext cx="2660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 nula celá šest desetin</a:t>
            </a:r>
          </a:p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(žádná celá šest desetin)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811683" y="632006"/>
            <a:ext cx="432048" cy="670568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5123" name="TextovéPole 6"/>
          <p:cNvSpPr txBox="1">
            <a:spLocks noChangeArrowheads="1"/>
          </p:cNvSpPr>
          <p:nvPr/>
        </p:nvSpPr>
        <p:spPr bwMode="auto">
          <a:xfrm>
            <a:off x="2454275" y="766763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5124" name="TextovéPole 6"/>
          <p:cNvSpPr txBox="1">
            <a:spLocks noChangeArrowheads="1"/>
          </p:cNvSpPr>
          <p:nvPr/>
        </p:nvSpPr>
        <p:spPr bwMode="auto">
          <a:xfrm>
            <a:off x="2855913" y="766763"/>
            <a:ext cx="720725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1,9</a:t>
            </a:r>
          </a:p>
        </p:txBody>
      </p:sp>
      <p:sp>
        <p:nvSpPr>
          <p:cNvPr id="5125" name="TextovéPole 6"/>
          <p:cNvSpPr txBox="1">
            <a:spLocks noChangeArrowheads="1"/>
          </p:cNvSpPr>
          <p:nvPr/>
        </p:nvSpPr>
        <p:spPr bwMode="auto">
          <a:xfrm>
            <a:off x="4110038" y="836613"/>
            <a:ext cx="796925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5126" name="TextovéPole 6"/>
          <p:cNvSpPr txBox="1">
            <a:spLocks noChangeArrowheads="1"/>
          </p:cNvSpPr>
          <p:nvPr/>
        </p:nvSpPr>
        <p:spPr bwMode="auto">
          <a:xfrm>
            <a:off x="5024438" y="812800"/>
            <a:ext cx="26606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 jedna celá devět desetin</a:t>
            </a:r>
          </a:p>
        </p:txBody>
      </p:sp>
      <p:sp>
        <p:nvSpPr>
          <p:cNvPr id="7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818840" y="1846375"/>
            <a:ext cx="432048" cy="670568"/>
          </a:xfrm>
          <a:prstGeom prst="rect">
            <a:avLst/>
          </a:prstGeom>
          <a:blipFill rotWithShape="1">
            <a:blip r:embed="rId3" cstate="print"/>
            <a:stretch>
              <a:fillRect l="-11268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5128" name="TextovéPole 6"/>
          <p:cNvSpPr txBox="1">
            <a:spLocks noChangeArrowheads="1"/>
          </p:cNvSpPr>
          <p:nvPr/>
        </p:nvSpPr>
        <p:spPr bwMode="auto">
          <a:xfrm>
            <a:off x="2460625" y="1981200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5129" name="TextovéPole 6"/>
          <p:cNvSpPr txBox="1">
            <a:spLocks noChangeArrowheads="1"/>
          </p:cNvSpPr>
          <p:nvPr/>
        </p:nvSpPr>
        <p:spPr bwMode="auto">
          <a:xfrm>
            <a:off x="2863850" y="1981200"/>
            <a:ext cx="720725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1,33</a:t>
            </a:r>
          </a:p>
        </p:txBody>
      </p:sp>
      <p:sp>
        <p:nvSpPr>
          <p:cNvPr id="5130" name="TextovéPole 6"/>
          <p:cNvSpPr txBox="1">
            <a:spLocks noChangeArrowheads="1"/>
          </p:cNvSpPr>
          <p:nvPr/>
        </p:nvSpPr>
        <p:spPr bwMode="auto">
          <a:xfrm>
            <a:off x="4116388" y="2051050"/>
            <a:ext cx="798512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5131" name="TextovéPole 6"/>
          <p:cNvSpPr txBox="1">
            <a:spLocks noChangeArrowheads="1"/>
          </p:cNvSpPr>
          <p:nvPr/>
        </p:nvSpPr>
        <p:spPr bwMode="auto">
          <a:xfrm>
            <a:off x="2454275" y="3213100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5132" name="TextovéPole 6"/>
          <p:cNvSpPr txBox="1">
            <a:spLocks noChangeArrowheads="1"/>
          </p:cNvSpPr>
          <p:nvPr/>
        </p:nvSpPr>
        <p:spPr bwMode="auto">
          <a:xfrm>
            <a:off x="2855913" y="3213100"/>
            <a:ext cx="720725" cy="401638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58,5</a:t>
            </a:r>
          </a:p>
        </p:txBody>
      </p:sp>
      <p:sp>
        <p:nvSpPr>
          <p:cNvPr id="5133" name="TextovéPole 6"/>
          <p:cNvSpPr txBox="1">
            <a:spLocks noChangeArrowheads="1"/>
          </p:cNvSpPr>
          <p:nvPr/>
        </p:nvSpPr>
        <p:spPr bwMode="auto">
          <a:xfrm>
            <a:off x="4110038" y="3282950"/>
            <a:ext cx="796925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5134" name="TextovéPole 6"/>
          <p:cNvSpPr txBox="1">
            <a:spLocks noChangeArrowheads="1"/>
          </p:cNvSpPr>
          <p:nvPr/>
        </p:nvSpPr>
        <p:spPr bwMode="auto">
          <a:xfrm>
            <a:off x="2460625" y="4376738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5135" name="TextovéPole 6"/>
          <p:cNvSpPr txBox="1">
            <a:spLocks noChangeArrowheads="1"/>
          </p:cNvSpPr>
          <p:nvPr/>
        </p:nvSpPr>
        <p:spPr bwMode="auto">
          <a:xfrm>
            <a:off x="2801938" y="4376738"/>
            <a:ext cx="844550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21,66</a:t>
            </a:r>
          </a:p>
        </p:txBody>
      </p:sp>
      <p:sp>
        <p:nvSpPr>
          <p:cNvPr id="5136" name="TextovéPole 6"/>
          <p:cNvSpPr txBox="1">
            <a:spLocks noChangeArrowheads="1"/>
          </p:cNvSpPr>
          <p:nvPr/>
        </p:nvSpPr>
        <p:spPr bwMode="auto">
          <a:xfrm>
            <a:off x="4116388" y="4445000"/>
            <a:ext cx="798512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5137" name="TextovéPole 6"/>
          <p:cNvSpPr txBox="1">
            <a:spLocks noChangeArrowheads="1"/>
          </p:cNvSpPr>
          <p:nvPr/>
        </p:nvSpPr>
        <p:spPr bwMode="auto">
          <a:xfrm>
            <a:off x="5024438" y="4422775"/>
            <a:ext cx="350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dvacet jedna celých šedesát šest desetin</a:t>
            </a:r>
          </a:p>
        </p:txBody>
      </p:sp>
      <p:sp>
        <p:nvSpPr>
          <p:cNvPr id="5138" name="TextovéPole 6"/>
          <p:cNvSpPr txBox="1">
            <a:spLocks noChangeArrowheads="1"/>
          </p:cNvSpPr>
          <p:nvPr/>
        </p:nvSpPr>
        <p:spPr bwMode="auto">
          <a:xfrm>
            <a:off x="5024438" y="3260725"/>
            <a:ext cx="3651250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 padesát osm celých pět desetin</a:t>
            </a:r>
          </a:p>
        </p:txBody>
      </p:sp>
      <p:sp>
        <p:nvSpPr>
          <p:cNvPr id="5139" name="TextovéPole 6"/>
          <p:cNvSpPr txBox="1">
            <a:spLocks noChangeArrowheads="1"/>
          </p:cNvSpPr>
          <p:nvPr/>
        </p:nvSpPr>
        <p:spPr bwMode="auto">
          <a:xfrm>
            <a:off x="5024438" y="2027238"/>
            <a:ext cx="26606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 jedna celá třicet tři setiny</a:t>
            </a:r>
          </a:p>
        </p:txBody>
      </p:sp>
      <p:sp>
        <p:nvSpPr>
          <p:cNvPr id="3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818840" y="5446134"/>
            <a:ext cx="432048" cy="697114"/>
          </a:xfrm>
          <a:prstGeom prst="rect">
            <a:avLst/>
          </a:prstGeom>
          <a:blipFill rotWithShape="1">
            <a:blip r:embed="rId4" cstate="print"/>
            <a:stretch>
              <a:fillRect l="-11268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5141" name="TextovéPole 6"/>
          <p:cNvSpPr txBox="1">
            <a:spLocks noChangeArrowheads="1"/>
          </p:cNvSpPr>
          <p:nvPr/>
        </p:nvSpPr>
        <p:spPr bwMode="auto">
          <a:xfrm>
            <a:off x="2460625" y="5608638"/>
            <a:ext cx="323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=</a:t>
            </a:r>
          </a:p>
        </p:txBody>
      </p:sp>
      <p:sp>
        <p:nvSpPr>
          <p:cNvPr id="5142" name="TextovéPole 6"/>
          <p:cNvSpPr txBox="1">
            <a:spLocks noChangeArrowheads="1"/>
          </p:cNvSpPr>
          <p:nvPr/>
        </p:nvSpPr>
        <p:spPr bwMode="auto">
          <a:xfrm>
            <a:off x="2801938" y="5608638"/>
            <a:ext cx="844550" cy="400050"/>
          </a:xfrm>
          <a:prstGeom prst="rect">
            <a:avLst/>
          </a:prstGeom>
          <a:solidFill>
            <a:srgbClr val="5FD7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3,5</a:t>
            </a:r>
          </a:p>
        </p:txBody>
      </p:sp>
      <p:sp>
        <p:nvSpPr>
          <p:cNvPr id="5143" name="TextovéPole 6"/>
          <p:cNvSpPr txBox="1">
            <a:spLocks noChangeArrowheads="1"/>
          </p:cNvSpPr>
          <p:nvPr/>
        </p:nvSpPr>
        <p:spPr bwMode="auto">
          <a:xfrm>
            <a:off x="4116388" y="5676900"/>
            <a:ext cx="798512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Segoe UI Semibold" pitchFamily="34" charset="0"/>
              </a:rPr>
              <a:t>ČTEME:</a:t>
            </a:r>
          </a:p>
        </p:txBody>
      </p:sp>
      <p:sp>
        <p:nvSpPr>
          <p:cNvPr id="5144" name="TextovéPole 6"/>
          <p:cNvSpPr txBox="1">
            <a:spLocks noChangeArrowheads="1"/>
          </p:cNvSpPr>
          <p:nvPr/>
        </p:nvSpPr>
        <p:spPr bwMode="auto">
          <a:xfrm>
            <a:off x="5024438" y="5654675"/>
            <a:ext cx="350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5FD7C0"/>
                </a:solidFill>
                <a:latin typeface="Segoe UI Semibold" pitchFamily="34" charset="0"/>
              </a:rPr>
              <a:t>tři celé pět desetin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629492" y="4240685"/>
            <a:ext cx="857927" cy="670568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682844" y="3075493"/>
            <a:ext cx="704039" cy="676852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5"/>
          <p:cNvSpPr txBox="1">
            <a:spLocks noChangeArrowheads="1"/>
          </p:cNvSpPr>
          <p:nvPr/>
        </p:nvSpPr>
        <p:spPr bwMode="auto">
          <a:xfrm>
            <a:off x="3160713" y="1519238"/>
            <a:ext cx="2881312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  <a:latin typeface="Segoe UI Semibold" pitchFamily="34" charset="0"/>
              </a:rPr>
              <a:t>2</a:t>
            </a:r>
            <a:r>
              <a:rPr lang="cs-CZ" sz="8800" b="1" dirty="0" smtClean="0">
                <a:solidFill>
                  <a:srgbClr val="00B050"/>
                </a:solidFill>
                <a:latin typeface="Segoe UI Semibold" pitchFamily="34" charset="0"/>
              </a:rPr>
              <a:t>,</a:t>
            </a:r>
            <a:r>
              <a:rPr lang="cs-CZ" sz="8800" b="1" dirty="0" smtClean="0">
                <a:latin typeface="Segoe UI Semibold" pitchFamily="34" charset="0"/>
              </a:rPr>
              <a:t> </a:t>
            </a:r>
            <a:r>
              <a:rPr lang="cs-CZ" sz="8800" b="1" dirty="0" smtClean="0">
                <a:solidFill>
                  <a:srgbClr val="5FD7C0"/>
                </a:solidFill>
                <a:latin typeface="Segoe UI Semibold" pitchFamily="34" charset="0"/>
              </a:rPr>
              <a:t>6</a:t>
            </a:r>
            <a:r>
              <a:rPr lang="cs-CZ" sz="8800" b="1" dirty="0" smtClean="0">
                <a:solidFill>
                  <a:schemeClr val="accent1">
                    <a:lumMod val="50000"/>
                  </a:schemeClr>
                </a:solidFill>
                <a:latin typeface="Segoe UI Semibold" pitchFamily="34" charset="0"/>
              </a:rPr>
              <a:t>5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04950" y="3319463"/>
            <a:ext cx="18716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Segoe UI Semibold" pitchFamily="34" charset="0"/>
              </a:rPr>
              <a:t>CELÁ ČÁST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2873375" y="2743200"/>
            <a:ext cx="503238" cy="50323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9" name="TextovéPole 7"/>
          <p:cNvSpPr txBox="1">
            <a:spLocks noChangeArrowheads="1"/>
          </p:cNvSpPr>
          <p:nvPr/>
        </p:nvSpPr>
        <p:spPr bwMode="auto">
          <a:xfrm>
            <a:off x="3189288" y="3719513"/>
            <a:ext cx="18716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solidFill>
                  <a:srgbClr val="00B050"/>
                </a:solidFill>
                <a:latin typeface="Segoe UI Semibold" pitchFamily="34" charset="0"/>
              </a:rPr>
              <a:t>DESETINNÁ ČÁRKA</a:t>
            </a:r>
          </a:p>
        </p:txBody>
      </p:sp>
      <p:cxnSp>
        <p:nvCxnSpPr>
          <p:cNvPr id="9" name="Přímá spojnice se šipkou 8"/>
          <p:cNvCxnSpPr>
            <a:stCxn id="6149" idx="0"/>
          </p:cNvCxnSpPr>
          <p:nvPr/>
        </p:nvCxnSpPr>
        <p:spPr>
          <a:xfrm flipH="1" flipV="1">
            <a:off x="4084638" y="2873375"/>
            <a:ext cx="41275" cy="84613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745038" y="3319463"/>
            <a:ext cx="23050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Segoe UI Semibold" pitchFamily="34" charset="0"/>
              </a:rPr>
              <a:t>DESETINNÁ ČÁST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 flipH="1" flipV="1">
            <a:off x="5249863" y="2995613"/>
            <a:ext cx="358775" cy="323850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ravá složená závorka 16"/>
          <p:cNvSpPr/>
          <p:nvPr/>
        </p:nvSpPr>
        <p:spPr>
          <a:xfrm rot="16200000" flipH="1">
            <a:off x="5105401" y="2389187"/>
            <a:ext cx="215900" cy="936625"/>
          </a:xfrm>
          <a:prstGeom prst="rightBrac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54" name="TextovéPole 18"/>
          <p:cNvSpPr txBox="1">
            <a:spLocks noChangeArrowheads="1"/>
          </p:cNvSpPr>
          <p:nvPr/>
        </p:nvSpPr>
        <p:spPr bwMode="auto">
          <a:xfrm>
            <a:off x="2973388" y="931863"/>
            <a:ext cx="23034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solidFill>
                  <a:srgbClr val="5FD7C0"/>
                </a:solidFill>
                <a:latin typeface="Segoe UI Semibold" pitchFamily="34" charset="0"/>
              </a:rPr>
              <a:t>DESETINY</a:t>
            </a: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4427538" y="1331913"/>
            <a:ext cx="423862" cy="474662"/>
          </a:xfrm>
          <a:prstGeom prst="straightConnector1">
            <a:avLst/>
          </a:prstGeom>
          <a:ln w="38100">
            <a:solidFill>
              <a:srgbClr val="5FD7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060950" y="931863"/>
            <a:ext cx="23050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Segoe UI Semibold" pitchFamily="34" charset="0"/>
              </a:rPr>
              <a:t>SETINY</a:t>
            </a:r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5608638" y="1331913"/>
            <a:ext cx="433387" cy="474662"/>
          </a:xfrm>
          <a:prstGeom prst="straightConnector1">
            <a:avLst/>
          </a:prstGeom>
          <a:ln w="3810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4"/>
          <p:cNvSpPr txBox="1">
            <a:spLocks noChangeArrowheads="1"/>
          </p:cNvSpPr>
          <p:nvPr/>
        </p:nvSpPr>
        <p:spPr bwMode="auto">
          <a:xfrm>
            <a:off x="1525588" y="5343525"/>
            <a:ext cx="60928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atin typeface="Segoe UI Light" pitchFamily="34" charset="0"/>
              </a:rPr>
              <a:t>NA PRVNÍM MÍSTĚ ZA </a:t>
            </a:r>
            <a:r>
              <a:rPr lang="cs-CZ" sz="1600" b="1" dirty="0" smtClean="0">
                <a:latin typeface="Segoe UI Light" pitchFamily="34" charset="0"/>
              </a:rPr>
              <a:t>DESETINNOU </a:t>
            </a:r>
            <a:r>
              <a:rPr lang="cs-CZ" sz="1600" b="1" dirty="0" smtClean="0">
                <a:latin typeface="Segoe UI Light" pitchFamily="34" charset="0"/>
              </a:rPr>
              <a:t>ČÁRKOU JSOU </a:t>
            </a:r>
            <a:r>
              <a:rPr lang="cs-CZ" sz="1600" b="1" dirty="0" smtClean="0">
                <a:solidFill>
                  <a:srgbClr val="5FD7C0"/>
                </a:solidFill>
                <a:latin typeface="Segoe UI Semibold" pitchFamily="34" charset="0"/>
              </a:rPr>
              <a:t>DESETINY</a:t>
            </a:r>
            <a:r>
              <a:rPr lang="cs-CZ" sz="1600" b="1" dirty="0" smtClean="0">
                <a:latin typeface="Segoe UI Light" pitchFamily="34" charset="0"/>
              </a:rPr>
              <a:t>, DÁLE 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  <a:latin typeface="Segoe UI Semibold" pitchFamily="34" charset="0"/>
              </a:rPr>
              <a:t>SETINY</a:t>
            </a:r>
            <a:r>
              <a:rPr lang="cs-CZ" sz="1600" b="1" dirty="0" smtClean="0">
                <a:latin typeface="Segoe UI Semibold" pitchFamily="34" charset="0"/>
              </a:rPr>
              <a:t>, </a:t>
            </a:r>
            <a:r>
              <a:rPr lang="cs-CZ" sz="16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Segoe UI Semibold" pitchFamily="34" charset="0"/>
              </a:rPr>
              <a:t>TISÍCINY</a:t>
            </a:r>
            <a:r>
              <a:rPr lang="cs-CZ" sz="1600" b="1" dirty="0" smtClean="0">
                <a:latin typeface="Segoe UI Semibold" pitchFamily="34" charset="0"/>
              </a:rPr>
              <a:t>, </a:t>
            </a:r>
            <a:r>
              <a:rPr lang="cs-CZ" sz="1600" b="1" dirty="0" smtClean="0">
                <a:solidFill>
                  <a:srgbClr val="0000FF"/>
                </a:solidFill>
                <a:latin typeface="Segoe UI Semibold" pitchFamily="34" charset="0"/>
              </a:rPr>
              <a:t>DESETITISÍCINY</a:t>
            </a:r>
            <a:r>
              <a:rPr lang="cs-CZ" sz="1600" b="1" dirty="0" smtClean="0">
                <a:latin typeface="Segoe UI Light" pitchFamily="34" charset="0"/>
              </a:rPr>
              <a:t>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2808287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Přečti desetinná čísla:</a:t>
            </a:r>
          </a:p>
        </p:txBody>
      </p:sp>
      <p:sp>
        <p:nvSpPr>
          <p:cNvPr id="7174" name="TextovéPole 4"/>
          <p:cNvSpPr txBox="1">
            <a:spLocks noChangeArrowheads="1"/>
          </p:cNvSpPr>
          <p:nvPr/>
        </p:nvSpPr>
        <p:spPr bwMode="auto">
          <a:xfrm>
            <a:off x="2063750" y="1874838"/>
            <a:ext cx="720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0,8</a:t>
            </a:r>
          </a:p>
        </p:txBody>
      </p:sp>
      <p:sp>
        <p:nvSpPr>
          <p:cNvPr id="7175" name="TextovéPole 4"/>
          <p:cNvSpPr txBox="1">
            <a:spLocks noChangeArrowheads="1"/>
          </p:cNvSpPr>
          <p:nvPr/>
        </p:nvSpPr>
        <p:spPr bwMode="auto">
          <a:xfrm>
            <a:off x="3505200" y="1874838"/>
            <a:ext cx="720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3,1</a:t>
            </a:r>
          </a:p>
        </p:txBody>
      </p:sp>
      <p:sp>
        <p:nvSpPr>
          <p:cNvPr id="7176" name="TextovéPole 4"/>
          <p:cNvSpPr txBox="1">
            <a:spLocks noChangeArrowheads="1"/>
          </p:cNvSpPr>
          <p:nvPr/>
        </p:nvSpPr>
        <p:spPr bwMode="auto">
          <a:xfrm>
            <a:off x="4933950" y="1874838"/>
            <a:ext cx="7191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7,4</a:t>
            </a:r>
          </a:p>
        </p:txBody>
      </p:sp>
      <p:sp>
        <p:nvSpPr>
          <p:cNvPr id="7177" name="TextovéPole 4"/>
          <p:cNvSpPr txBox="1">
            <a:spLocks noChangeArrowheads="1"/>
          </p:cNvSpPr>
          <p:nvPr/>
        </p:nvSpPr>
        <p:spPr bwMode="auto">
          <a:xfrm>
            <a:off x="611188" y="1851025"/>
            <a:ext cx="720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17,4</a:t>
            </a:r>
          </a:p>
        </p:txBody>
      </p:sp>
      <p:sp>
        <p:nvSpPr>
          <p:cNvPr id="7178" name="TextovéPole 4"/>
          <p:cNvSpPr txBox="1">
            <a:spLocks noChangeArrowheads="1"/>
          </p:cNvSpPr>
          <p:nvPr/>
        </p:nvSpPr>
        <p:spPr bwMode="auto">
          <a:xfrm>
            <a:off x="6342063" y="1851025"/>
            <a:ext cx="720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6,12</a:t>
            </a:r>
          </a:p>
        </p:txBody>
      </p:sp>
      <p:sp>
        <p:nvSpPr>
          <p:cNvPr id="7179" name="TextovéPole 4"/>
          <p:cNvSpPr txBox="1">
            <a:spLocks noChangeArrowheads="1"/>
          </p:cNvSpPr>
          <p:nvPr/>
        </p:nvSpPr>
        <p:spPr bwMode="auto">
          <a:xfrm>
            <a:off x="7826375" y="1874838"/>
            <a:ext cx="720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50,33</a:t>
            </a:r>
          </a:p>
        </p:txBody>
      </p:sp>
      <p:sp>
        <p:nvSpPr>
          <p:cNvPr id="12" name="TextovéPole 15"/>
          <p:cNvSpPr txBox="1">
            <a:spLocks noChangeArrowheads="1"/>
          </p:cNvSpPr>
          <p:nvPr/>
        </p:nvSpPr>
        <p:spPr bwMode="auto">
          <a:xfrm>
            <a:off x="173038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solidFill>
                  <a:srgbClr val="FF0000"/>
                </a:solidFill>
                <a:latin typeface="Segoe UI Light" pitchFamily="34" charset="0"/>
              </a:rPr>
              <a:t>SEDMNÁCT CELÝCH ČTYŘI DESETINY</a:t>
            </a:r>
          </a:p>
        </p:txBody>
      </p:sp>
      <p:sp>
        <p:nvSpPr>
          <p:cNvPr id="13" name="TextovéPole 15"/>
          <p:cNvSpPr txBox="1">
            <a:spLocks noChangeArrowheads="1"/>
          </p:cNvSpPr>
          <p:nvPr/>
        </p:nvSpPr>
        <p:spPr bwMode="auto">
          <a:xfrm>
            <a:off x="1625600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solidFill>
                  <a:srgbClr val="FF0000"/>
                </a:solidFill>
                <a:latin typeface="Segoe UI Light" pitchFamily="34" charset="0"/>
              </a:rPr>
              <a:t>ŽÁDNÁ CELÁ OSM DESETIN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3067050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solidFill>
                  <a:srgbClr val="FF0000"/>
                </a:solidFill>
                <a:latin typeface="Segoe UI Light" pitchFamily="34" charset="0"/>
              </a:rPr>
              <a:t>TŘI CELÉ JEDNA DESETINA</a:t>
            </a:r>
          </a:p>
        </p:txBody>
      </p:sp>
      <p:sp>
        <p:nvSpPr>
          <p:cNvPr id="15" name="TextovéPole 15"/>
          <p:cNvSpPr txBox="1">
            <a:spLocks noChangeArrowheads="1"/>
          </p:cNvSpPr>
          <p:nvPr/>
        </p:nvSpPr>
        <p:spPr bwMode="auto">
          <a:xfrm>
            <a:off x="4494213" y="2236788"/>
            <a:ext cx="159861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solidFill>
                  <a:srgbClr val="FF0000"/>
                </a:solidFill>
                <a:latin typeface="Segoe UI Light" pitchFamily="34" charset="0"/>
              </a:rPr>
              <a:t>SEDM CELÝCH ČTYŘI DESETINY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903913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solidFill>
                  <a:srgbClr val="FF0000"/>
                </a:solidFill>
                <a:latin typeface="Segoe UI Light" pitchFamily="34" charset="0"/>
              </a:rPr>
              <a:t>ŠEST CELÝCH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solidFill>
                  <a:srgbClr val="FF0000"/>
                </a:solidFill>
                <a:latin typeface="Segoe UI Light" pitchFamily="34" charset="0"/>
              </a:rPr>
              <a:t>DVANÁCT SETIN</a:t>
            </a:r>
          </a:p>
        </p:txBody>
      </p:sp>
      <p:sp>
        <p:nvSpPr>
          <p:cNvPr id="17" name="TextovéPole 15"/>
          <p:cNvSpPr txBox="1">
            <a:spLocks noChangeArrowheads="1"/>
          </p:cNvSpPr>
          <p:nvPr/>
        </p:nvSpPr>
        <p:spPr bwMode="auto">
          <a:xfrm>
            <a:off x="7388225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solidFill>
                  <a:srgbClr val="FF0000"/>
                </a:solidFill>
                <a:latin typeface="Segoe UI Light" pitchFamily="34" charset="0"/>
              </a:rPr>
              <a:t>PADESÁT CELÝCH TŘICET TŘI SETINY</a:t>
            </a:r>
          </a:p>
        </p:txBody>
      </p:sp>
      <p:sp>
        <p:nvSpPr>
          <p:cNvPr id="7186" name="TextovéPole 17"/>
          <p:cNvSpPr txBox="1">
            <a:spLocks noChangeArrowheads="1"/>
          </p:cNvSpPr>
          <p:nvPr/>
        </p:nvSpPr>
        <p:spPr bwMode="auto">
          <a:xfrm>
            <a:off x="250825" y="3178175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179388" y="3132138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88" name="TextovéPole 19"/>
          <p:cNvSpPr txBox="1">
            <a:spLocks noChangeArrowheads="1"/>
          </p:cNvSpPr>
          <p:nvPr/>
        </p:nvSpPr>
        <p:spPr bwMode="auto">
          <a:xfrm>
            <a:off x="611188" y="3178175"/>
            <a:ext cx="38163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Vyber z nabídky desetinné zlomky:</a:t>
            </a:r>
          </a:p>
        </p:txBody>
      </p:sp>
      <p:sp>
        <p:nvSpPr>
          <p:cNvPr id="21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095580" y="3743854"/>
            <a:ext cx="432048" cy="636585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2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208302" y="3773436"/>
            <a:ext cx="432048" cy="610873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3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3289860" y="3747724"/>
            <a:ext cx="432048" cy="636585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4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4343276" y="3743854"/>
            <a:ext cx="432048" cy="636585"/>
          </a:xfrm>
          <a:prstGeom prst="rect">
            <a:avLst/>
          </a:prstGeom>
          <a:blipFill rotWithShape="1">
            <a:blip r:embed="rId5" cstate="print"/>
            <a:stretch>
              <a:fillRect l="-4225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5437400" y="3771577"/>
            <a:ext cx="432048" cy="612732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6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6486820" y="3743854"/>
            <a:ext cx="432048" cy="636585"/>
          </a:xfrm>
          <a:prstGeom prst="rect">
            <a:avLst/>
          </a:prstGeom>
          <a:blipFill rotWithShape="1">
            <a:blip r:embed="rId7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7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7610340" y="3769503"/>
            <a:ext cx="432048" cy="610936"/>
          </a:xfrm>
          <a:prstGeom prst="rect">
            <a:avLst/>
          </a:prstGeom>
          <a:blipFill rotWithShape="1">
            <a:blip r:embed="rId8" cstate="print"/>
            <a:stretch>
              <a:fillRect l="-4225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8" name="Ovál 27"/>
          <p:cNvSpPr/>
          <p:nvPr/>
        </p:nvSpPr>
        <p:spPr>
          <a:xfrm>
            <a:off x="900113" y="3606800"/>
            <a:ext cx="725487" cy="944563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195763" y="3606800"/>
            <a:ext cx="727075" cy="944563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329363" y="3592513"/>
            <a:ext cx="725487" cy="946150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99" name="TextovéPole 30"/>
          <p:cNvSpPr txBox="1">
            <a:spLocks noChangeArrowheads="1"/>
          </p:cNvSpPr>
          <p:nvPr/>
        </p:nvSpPr>
        <p:spPr bwMode="auto">
          <a:xfrm>
            <a:off x="250825" y="51101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</a:t>
            </a:r>
          </a:p>
        </p:txBody>
      </p:sp>
      <p:sp>
        <p:nvSpPr>
          <p:cNvPr id="32" name="Ovál 31"/>
          <p:cNvSpPr/>
          <p:nvPr/>
        </p:nvSpPr>
        <p:spPr>
          <a:xfrm>
            <a:off x="179388" y="50641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201" name="TextovéPole 32"/>
          <p:cNvSpPr txBox="1">
            <a:spLocks noChangeArrowheads="1"/>
          </p:cNvSpPr>
          <p:nvPr/>
        </p:nvSpPr>
        <p:spPr bwMode="auto">
          <a:xfrm>
            <a:off x="611188" y="5110163"/>
            <a:ext cx="38163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správně desetinnou čárku:</a:t>
            </a:r>
          </a:p>
        </p:txBody>
      </p:sp>
      <p:sp>
        <p:nvSpPr>
          <p:cNvPr id="7202" name="TextovéPole 4"/>
          <p:cNvSpPr txBox="1">
            <a:spLocks noChangeArrowheads="1"/>
          </p:cNvSpPr>
          <p:nvPr/>
        </p:nvSpPr>
        <p:spPr bwMode="auto">
          <a:xfrm>
            <a:off x="1466850" y="5702300"/>
            <a:ext cx="1150938" cy="3698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5 6 9 4 4</a:t>
            </a:r>
          </a:p>
        </p:txBody>
      </p:sp>
      <p:sp>
        <p:nvSpPr>
          <p:cNvPr id="7203" name="TextovéPole 4"/>
          <p:cNvSpPr txBox="1">
            <a:spLocks noChangeArrowheads="1"/>
          </p:cNvSpPr>
          <p:nvPr/>
        </p:nvSpPr>
        <p:spPr bwMode="auto">
          <a:xfrm>
            <a:off x="6210300" y="5702300"/>
            <a:ext cx="1150938" cy="3698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5 6 9 4 4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1185863" y="6084888"/>
            <a:ext cx="1598612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PADESÁT ŠEST CELÝCH  DEVĚT SET ČTYŘICET ČTYŘI TISÍCINY</a:t>
            </a:r>
          </a:p>
        </p:txBody>
      </p:sp>
      <p:sp>
        <p:nvSpPr>
          <p:cNvPr id="37" name="TextovéPole 15"/>
          <p:cNvSpPr txBox="1">
            <a:spLocks noChangeArrowheads="1"/>
          </p:cNvSpPr>
          <p:nvPr/>
        </p:nvSpPr>
        <p:spPr bwMode="auto">
          <a:xfrm>
            <a:off x="5986463" y="6084888"/>
            <a:ext cx="1598612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PĚT SET ŠEDESÁT DEVĚT CELÝCH ČTYŘICET ČTYŘI SETINY</a:t>
            </a:r>
          </a:p>
        </p:txBody>
      </p:sp>
      <p:sp>
        <p:nvSpPr>
          <p:cNvPr id="38" name="TextovéPole 4"/>
          <p:cNvSpPr txBox="1">
            <a:spLocks noChangeArrowheads="1"/>
          </p:cNvSpPr>
          <p:nvPr/>
        </p:nvSpPr>
        <p:spPr bwMode="auto">
          <a:xfrm>
            <a:off x="1692275" y="5600700"/>
            <a:ext cx="503238" cy="5222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solidFill>
                  <a:srgbClr val="FF0000"/>
                </a:solidFill>
                <a:latin typeface="Segoe UI Semibold" pitchFamily="34" charset="0"/>
              </a:rPr>
              <a:t>,</a:t>
            </a:r>
          </a:p>
        </p:txBody>
      </p:sp>
      <p:sp>
        <p:nvSpPr>
          <p:cNvPr id="39" name="TextovéPole 4"/>
          <p:cNvSpPr txBox="1">
            <a:spLocks noChangeArrowheads="1"/>
          </p:cNvSpPr>
          <p:nvPr/>
        </p:nvSpPr>
        <p:spPr bwMode="auto">
          <a:xfrm>
            <a:off x="6610350" y="5602288"/>
            <a:ext cx="503238" cy="5222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solidFill>
                  <a:srgbClr val="FF0000"/>
                </a:solidFill>
                <a:latin typeface="Segoe UI Semibold" pitchFamily="34" charset="0"/>
              </a:rPr>
              <a:t>,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28" grpId="0" animBg="1"/>
      <p:bldP spid="29" grpId="0" animBg="1"/>
      <p:bldP spid="30" grpId="0" animBg="1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2808287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Přečti desetinná čísla:</a:t>
            </a:r>
          </a:p>
        </p:txBody>
      </p:sp>
      <p:sp>
        <p:nvSpPr>
          <p:cNvPr id="8198" name="TextovéPole 4"/>
          <p:cNvSpPr txBox="1">
            <a:spLocks noChangeArrowheads="1"/>
          </p:cNvSpPr>
          <p:nvPr/>
        </p:nvSpPr>
        <p:spPr bwMode="auto">
          <a:xfrm>
            <a:off x="2063750" y="1874838"/>
            <a:ext cx="720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0,8</a:t>
            </a:r>
          </a:p>
        </p:txBody>
      </p:sp>
      <p:sp>
        <p:nvSpPr>
          <p:cNvPr id="8199" name="TextovéPole 4"/>
          <p:cNvSpPr txBox="1">
            <a:spLocks noChangeArrowheads="1"/>
          </p:cNvSpPr>
          <p:nvPr/>
        </p:nvSpPr>
        <p:spPr bwMode="auto">
          <a:xfrm>
            <a:off x="3505200" y="1874838"/>
            <a:ext cx="720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3,1</a:t>
            </a:r>
          </a:p>
        </p:txBody>
      </p:sp>
      <p:sp>
        <p:nvSpPr>
          <p:cNvPr id="8200" name="TextovéPole 4"/>
          <p:cNvSpPr txBox="1">
            <a:spLocks noChangeArrowheads="1"/>
          </p:cNvSpPr>
          <p:nvPr/>
        </p:nvSpPr>
        <p:spPr bwMode="auto">
          <a:xfrm>
            <a:off x="4933950" y="1874838"/>
            <a:ext cx="7191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7,4</a:t>
            </a:r>
          </a:p>
        </p:txBody>
      </p:sp>
      <p:sp>
        <p:nvSpPr>
          <p:cNvPr id="8201" name="TextovéPole 4"/>
          <p:cNvSpPr txBox="1">
            <a:spLocks noChangeArrowheads="1"/>
          </p:cNvSpPr>
          <p:nvPr/>
        </p:nvSpPr>
        <p:spPr bwMode="auto">
          <a:xfrm>
            <a:off x="611188" y="1851025"/>
            <a:ext cx="720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17,4</a:t>
            </a:r>
          </a:p>
        </p:txBody>
      </p:sp>
      <p:sp>
        <p:nvSpPr>
          <p:cNvPr id="8202" name="TextovéPole 4"/>
          <p:cNvSpPr txBox="1">
            <a:spLocks noChangeArrowheads="1"/>
          </p:cNvSpPr>
          <p:nvPr/>
        </p:nvSpPr>
        <p:spPr bwMode="auto">
          <a:xfrm>
            <a:off x="6342063" y="1851025"/>
            <a:ext cx="720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6,12</a:t>
            </a:r>
          </a:p>
        </p:txBody>
      </p:sp>
      <p:sp>
        <p:nvSpPr>
          <p:cNvPr id="8203" name="TextovéPole 4"/>
          <p:cNvSpPr txBox="1">
            <a:spLocks noChangeArrowheads="1"/>
          </p:cNvSpPr>
          <p:nvPr/>
        </p:nvSpPr>
        <p:spPr bwMode="auto">
          <a:xfrm>
            <a:off x="7826375" y="1874838"/>
            <a:ext cx="720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50,33</a:t>
            </a:r>
          </a:p>
        </p:txBody>
      </p:sp>
      <p:sp>
        <p:nvSpPr>
          <p:cNvPr id="12" name="TextovéPole 15"/>
          <p:cNvSpPr txBox="1">
            <a:spLocks noChangeArrowheads="1"/>
          </p:cNvSpPr>
          <p:nvPr/>
        </p:nvSpPr>
        <p:spPr bwMode="auto">
          <a:xfrm>
            <a:off x="173038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SEDMNÁCT CELÝCH ČTYŘI DESETINY</a:t>
            </a:r>
          </a:p>
        </p:txBody>
      </p:sp>
      <p:sp>
        <p:nvSpPr>
          <p:cNvPr id="13" name="TextovéPole 15"/>
          <p:cNvSpPr txBox="1">
            <a:spLocks noChangeArrowheads="1"/>
          </p:cNvSpPr>
          <p:nvPr/>
        </p:nvSpPr>
        <p:spPr bwMode="auto">
          <a:xfrm>
            <a:off x="1625600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ŽÁDNÁ CELÁ OSM DESETIN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3067050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TŘI CELÉ JEDNA DESETINA</a:t>
            </a:r>
          </a:p>
        </p:txBody>
      </p:sp>
      <p:sp>
        <p:nvSpPr>
          <p:cNvPr id="15" name="TextovéPole 15"/>
          <p:cNvSpPr txBox="1">
            <a:spLocks noChangeArrowheads="1"/>
          </p:cNvSpPr>
          <p:nvPr/>
        </p:nvSpPr>
        <p:spPr bwMode="auto">
          <a:xfrm>
            <a:off x="4494213" y="2236788"/>
            <a:ext cx="159861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SEDM CELÝCH ČTYŘI DESETINY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903913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ŠEST CELÝCH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DVANÁCT SETIN</a:t>
            </a:r>
          </a:p>
        </p:txBody>
      </p:sp>
      <p:sp>
        <p:nvSpPr>
          <p:cNvPr id="17" name="TextovéPole 15"/>
          <p:cNvSpPr txBox="1">
            <a:spLocks noChangeArrowheads="1"/>
          </p:cNvSpPr>
          <p:nvPr/>
        </p:nvSpPr>
        <p:spPr bwMode="auto">
          <a:xfrm>
            <a:off x="7388225" y="2236788"/>
            <a:ext cx="1597025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PADESÁT CELÝCH TŘICET TŘI SETIN</a:t>
            </a:r>
          </a:p>
        </p:txBody>
      </p:sp>
      <p:sp>
        <p:nvSpPr>
          <p:cNvPr id="8210" name="TextovéPole 17"/>
          <p:cNvSpPr txBox="1">
            <a:spLocks noChangeArrowheads="1"/>
          </p:cNvSpPr>
          <p:nvPr/>
        </p:nvSpPr>
        <p:spPr bwMode="auto">
          <a:xfrm>
            <a:off x="250825" y="3178175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179388" y="3132138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212" name="TextovéPole 19"/>
          <p:cNvSpPr txBox="1">
            <a:spLocks noChangeArrowheads="1"/>
          </p:cNvSpPr>
          <p:nvPr/>
        </p:nvSpPr>
        <p:spPr bwMode="auto">
          <a:xfrm>
            <a:off x="611188" y="3178175"/>
            <a:ext cx="38163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Vyber z nabídky desetinné zlomky:</a:t>
            </a:r>
          </a:p>
        </p:txBody>
      </p:sp>
      <p:sp>
        <p:nvSpPr>
          <p:cNvPr id="21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095580" y="3743854"/>
            <a:ext cx="432048" cy="636585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2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208302" y="3773436"/>
            <a:ext cx="432048" cy="610873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3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3289860" y="3747724"/>
            <a:ext cx="432048" cy="636585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4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4343276" y="3743854"/>
            <a:ext cx="432048" cy="636585"/>
          </a:xfrm>
          <a:prstGeom prst="rect">
            <a:avLst/>
          </a:prstGeom>
          <a:blipFill rotWithShape="1">
            <a:blip r:embed="rId5" cstate="print"/>
            <a:stretch>
              <a:fillRect l="-4225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5437400" y="3771577"/>
            <a:ext cx="432048" cy="612732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6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6486820" y="3743854"/>
            <a:ext cx="432048" cy="636585"/>
          </a:xfrm>
          <a:prstGeom prst="rect">
            <a:avLst/>
          </a:prstGeom>
          <a:blipFill rotWithShape="1">
            <a:blip r:embed="rId7" cstate="print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7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7610340" y="3769503"/>
            <a:ext cx="432048" cy="610936"/>
          </a:xfrm>
          <a:prstGeom prst="rect">
            <a:avLst/>
          </a:prstGeom>
          <a:blipFill rotWithShape="1">
            <a:blip r:embed="rId8" cstate="print"/>
            <a:stretch>
              <a:fillRect l="-4225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8" name="Ovál 27"/>
          <p:cNvSpPr/>
          <p:nvPr/>
        </p:nvSpPr>
        <p:spPr>
          <a:xfrm>
            <a:off x="900113" y="3606800"/>
            <a:ext cx="725487" cy="944563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195763" y="3606800"/>
            <a:ext cx="727075" cy="944563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329363" y="3592513"/>
            <a:ext cx="725487" cy="94615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223" name="TextovéPole 30"/>
          <p:cNvSpPr txBox="1">
            <a:spLocks noChangeArrowheads="1"/>
          </p:cNvSpPr>
          <p:nvPr/>
        </p:nvSpPr>
        <p:spPr bwMode="auto">
          <a:xfrm>
            <a:off x="250825" y="51101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</a:t>
            </a:r>
          </a:p>
        </p:txBody>
      </p:sp>
      <p:sp>
        <p:nvSpPr>
          <p:cNvPr id="32" name="Ovál 31"/>
          <p:cNvSpPr/>
          <p:nvPr/>
        </p:nvSpPr>
        <p:spPr>
          <a:xfrm>
            <a:off x="179388" y="50641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225" name="TextovéPole 32"/>
          <p:cNvSpPr txBox="1">
            <a:spLocks noChangeArrowheads="1"/>
          </p:cNvSpPr>
          <p:nvPr/>
        </p:nvSpPr>
        <p:spPr bwMode="auto">
          <a:xfrm>
            <a:off x="611188" y="5110163"/>
            <a:ext cx="38163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správně desetinnou čárku:</a:t>
            </a:r>
          </a:p>
        </p:txBody>
      </p:sp>
      <p:sp>
        <p:nvSpPr>
          <p:cNvPr id="8226" name="TextovéPole 4"/>
          <p:cNvSpPr txBox="1">
            <a:spLocks noChangeArrowheads="1"/>
          </p:cNvSpPr>
          <p:nvPr/>
        </p:nvSpPr>
        <p:spPr bwMode="auto">
          <a:xfrm>
            <a:off x="1466850" y="5702300"/>
            <a:ext cx="1150938" cy="3698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5 6 9 4 4</a:t>
            </a:r>
          </a:p>
        </p:txBody>
      </p:sp>
      <p:sp>
        <p:nvSpPr>
          <p:cNvPr id="8227" name="TextovéPole 4"/>
          <p:cNvSpPr txBox="1">
            <a:spLocks noChangeArrowheads="1"/>
          </p:cNvSpPr>
          <p:nvPr/>
        </p:nvSpPr>
        <p:spPr bwMode="auto">
          <a:xfrm>
            <a:off x="6210300" y="5702300"/>
            <a:ext cx="1150938" cy="3698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5 6 9 4 4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1185863" y="6084888"/>
            <a:ext cx="1598612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PADESÁT ŠEST CELÝCH  DEVĚT SET ČTYŘICET ČTYŘI TISÍCINY</a:t>
            </a:r>
          </a:p>
        </p:txBody>
      </p:sp>
      <p:sp>
        <p:nvSpPr>
          <p:cNvPr id="37" name="TextovéPole 15"/>
          <p:cNvSpPr txBox="1">
            <a:spLocks noChangeArrowheads="1"/>
          </p:cNvSpPr>
          <p:nvPr/>
        </p:nvSpPr>
        <p:spPr bwMode="auto">
          <a:xfrm>
            <a:off x="5986463" y="6084888"/>
            <a:ext cx="1598612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 smtClean="0">
                <a:latin typeface="Segoe UI Light" pitchFamily="34" charset="0"/>
              </a:rPr>
              <a:t>PĚT SET ŠEDESÁT DEVĚT CELÝCH ČTYŘICET ČTYŘI SETINY</a:t>
            </a:r>
          </a:p>
        </p:txBody>
      </p:sp>
      <p:sp>
        <p:nvSpPr>
          <p:cNvPr id="8230" name="TextovéPole 4"/>
          <p:cNvSpPr txBox="1">
            <a:spLocks noChangeArrowheads="1"/>
          </p:cNvSpPr>
          <p:nvPr/>
        </p:nvSpPr>
        <p:spPr bwMode="auto">
          <a:xfrm>
            <a:off x="1692275" y="5600700"/>
            <a:ext cx="503238" cy="5222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,</a:t>
            </a:r>
          </a:p>
        </p:txBody>
      </p:sp>
      <p:sp>
        <p:nvSpPr>
          <p:cNvPr id="8231" name="TextovéPole 4"/>
          <p:cNvSpPr txBox="1">
            <a:spLocks noChangeArrowheads="1"/>
          </p:cNvSpPr>
          <p:nvPr/>
        </p:nvSpPr>
        <p:spPr bwMode="auto">
          <a:xfrm>
            <a:off x="6610350" y="5602288"/>
            <a:ext cx="503238" cy="5222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,</a:t>
            </a:r>
          </a:p>
        </p:txBody>
      </p:sp>
      <p:sp>
        <p:nvSpPr>
          <p:cNvPr id="8232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1"/>
          <p:cNvSpPr txBox="1">
            <a:spLocks noChangeArrowheads="1"/>
          </p:cNvSpPr>
          <p:nvPr/>
        </p:nvSpPr>
        <p:spPr bwMode="auto">
          <a:xfrm>
            <a:off x="2093913" y="200025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Matematika pro 5.ročník (J. Justová); nakladatelství Alter</a:t>
            </a:r>
          </a:p>
          <a:p>
            <a:endParaRPr lang="cs-CZ" b="1">
              <a:latin typeface="Segoe UI Light" pitchFamily="34" charset="0"/>
            </a:endParaRPr>
          </a:p>
          <a:p>
            <a:r>
              <a:rPr lang="cs-CZ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b="1">
              <a:latin typeface="Segoe U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420</Words>
  <Application>Microsoft Office PowerPoint</Application>
  <PresentationFormat>Předvádění na obrazovce (4:3)</PresentationFormat>
  <Paragraphs>152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Calibri</vt:lpstr>
      <vt:lpstr>Arial</vt:lpstr>
      <vt:lpstr>Segoe UI Light</vt:lpstr>
      <vt:lpstr>Segoe UI Symbol</vt:lpstr>
      <vt:lpstr>Times New Roman</vt:lpstr>
      <vt:lpstr>Segoe UI Semibold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15</cp:revision>
  <dcterms:created xsi:type="dcterms:W3CDTF">2013-11-17T18:16:07Z</dcterms:created>
  <dcterms:modified xsi:type="dcterms:W3CDTF">2014-03-25T16:26:44Z</dcterms:modified>
</cp:coreProperties>
</file>