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E00A"/>
    <a:srgbClr val="8C184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67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2AA1991-FFA0-4683-B040-6BDA670EBE3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7F41621-948E-4712-BEB7-26AEB6763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623D948-E47F-460C-BC65-5C82921ED8BF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83BC304-C7B9-4E71-8AAC-02E39BF4AA21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87F13D8-276A-46D5-8957-DB1A1214E364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0460-A6FF-4770-BF72-62D07759DF0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0BA9C-2D8C-486B-B0CF-E90875778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A9AEB-29C9-4FE5-AA09-DCD531A95E7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F7854-8BA9-46F7-A0C3-376219E15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F7967-7CBC-4908-B257-830C1917E2C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E7CC0-72F0-46DF-81D3-0D2BC524F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4AB8D-30F0-48E0-97DD-05BC0423C5B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093AD-42E2-4212-B3CA-E51B22C90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760DF-BCDB-47A1-9B6F-5F7222BB1E0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DF725-41C1-4566-B4E2-06BD435A8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F0414-C786-451E-AFD0-C6BC49FDA56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58BBD-3B58-4A58-8F14-3C59B8AB0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5AE7D-31C4-4F50-82FA-E7DB4F30E98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8BAE0-FD41-4B4B-8870-1B14F05C5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89EDA-0B73-4E26-AD0B-E6BE4AEE518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3DAE8-8A5D-48F8-8355-A1919BC5D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96A1E-DED3-459F-9846-175BE552504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893DC-76A6-489E-BEF5-C446C111D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4A46D-B363-42EF-87FD-7E3FC65A3AD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102F1-B9CA-4F86-B0DD-3854B3ADD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AB592-E385-403D-9235-933DD6E95F5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0A75E-85F9-41CB-8D8B-10F0499FC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89AA93-7445-4DD4-86C4-27240A0AB57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F97FE6-3A90-4B36-84BF-C124B915C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889000" y="1946275"/>
            <a:ext cx="756126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Jíl.21_Jednotky_délky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3. 9. 2013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Jednotky délky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zaměřený na základní jednotky délky a jejich převody s 	  	    následným procvičováním.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51E00A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JEDNOTKY DÉLKY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887788" y="6202363"/>
            <a:ext cx="136842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 (metr)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3203575" y="5776913"/>
            <a:ext cx="2736850" cy="400050"/>
          </a:xfrm>
          <a:prstGeom prst="rect">
            <a:avLst/>
          </a:prstGeom>
          <a:solidFill>
            <a:srgbClr val="51E00A"/>
          </a:solidFill>
          <a:ln w="38100">
            <a:solidFill>
              <a:srgbClr val="51E00A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ZÁKLADNÍ JEDNOTKA</a:t>
            </a:r>
          </a:p>
        </p:txBody>
      </p:sp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1763713" y="1546225"/>
            <a:ext cx="1241425" cy="400050"/>
          </a:xfrm>
          <a:prstGeom prst="rect">
            <a:avLst/>
          </a:prstGeom>
          <a:noFill/>
          <a:ln w="38100">
            <a:solidFill>
              <a:srgbClr val="51E00A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NÁZEV</a:t>
            </a:r>
          </a:p>
        </p:txBody>
      </p:sp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6156325" y="1546225"/>
            <a:ext cx="1241425" cy="400050"/>
          </a:xfrm>
          <a:prstGeom prst="rect">
            <a:avLst/>
          </a:prstGeom>
          <a:noFill/>
          <a:ln w="38100">
            <a:solidFill>
              <a:srgbClr val="51E00A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ZNAČKA</a:t>
            </a:r>
          </a:p>
        </p:txBody>
      </p:sp>
      <p:sp>
        <p:nvSpPr>
          <p:cNvPr id="3079" name="TextovéPole 3"/>
          <p:cNvSpPr txBox="1">
            <a:spLocks noChangeArrowheads="1"/>
          </p:cNvSpPr>
          <p:nvPr/>
        </p:nvSpPr>
        <p:spPr bwMode="auto">
          <a:xfrm>
            <a:off x="1825625" y="2481263"/>
            <a:ext cx="1169988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milimetr</a:t>
            </a:r>
          </a:p>
        </p:txBody>
      </p:sp>
      <p:sp>
        <p:nvSpPr>
          <p:cNvPr id="3080" name="TextovéPole 3"/>
          <p:cNvSpPr txBox="1">
            <a:spLocks noChangeArrowheads="1"/>
          </p:cNvSpPr>
          <p:nvPr/>
        </p:nvSpPr>
        <p:spPr bwMode="auto">
          <a:xfrm>
            <a:off x="6286500" y="2492375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mm</a:t>
            </a:r>
          </a:p>
        </p:txBody>
      </p:sp>
      <p:sp>
        <p:nvSpPr>
          <p:cNvPr id="3081" name="TextovéPole 3"/>
          <p:cNvSpPr txBox="1">
            <a:spLocks noChangeArrowheads="1"/>
          </p:cNvSpPr>
          <p:nvPr/>
        </p:nvSpPr>
        <p:spPr bwMode="auto">
          <a:xfrm>
            <a:off x="1730375" y="3130550"/>
            <a:ext cx="1309688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centimetr</a:t>
            </a:r>
          </a:p>
        </p:txBody>
      </p:sp>
      <p:sp>
        <p:nvSpPr>
          <p:cNvPr id="3082" name="TextovéPole 3"/>
          <p:cNvSpPr txBox="1">
            <a:spLocks noChangeArrowheads="1"/>
          </p:cNvSpPr>
          <p:nvPr/>
        </p:nvSpPr>
        <p:spPr bwMode="auto">
          <a:xfrm>
            <a:off x="6311900" y="313055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cm</a:t>
            </a:r>
          </a:p>
        </p:txBody>
      </p:sp>
      <p:sp>
        <p:nvSpPr>
          <p:cNvPr id="3083" name="TextovéPole 3"/>
          <p:cNvSpPr txBox="1">
            <a:spLocks noChangeArrowheads="1"/>
          </p:cNvSpPr>
          <p:nvPr/>
        </p:nvSpPr>
        <p:spPr bwMode="auto">
          <a:xfrm>
            <a:off x="1779588" y="3778250"/>
            <a:ext cx="1211262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decimetr</a:t>
            </a:r>
          </a:p>
        </p:txBody>
      </p:sp>
      <p:sp>
        <p:nvSpPr>
          <p:cNvPr id="3084" name="TextovéPole 3"/>
          <p:cNvSpPr txBox="1">
            <a:spLocks noChangeArrowheads="1"/>
          </p:cNvSpPr>
          <p:nvPr/>
        </p:nvSpPr>
        <p:spPr bwMode="auto">
          <a:xfrm>
            <a:off x="6311900" y="377825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dm</a:t>
            </a:r>
          </a:p>
        </p:txBody>
      </p:sp>
      <p:sp>
        <p:nvSpPr>
          <p:cNvPr id="3085" name="TextovéPole 3"/>
          <p:cNvSpPr txBox="1">
            <a:spLocks noChangeArrowheads="1"/>
          </p:cNvSpPr>
          <p:nvPr/>
        </p:nvSpPr>
        <p:spPr bwMode="auto">
          <a:xfrm>
            <a:off x="1755775" y="4425950"/>
            <a:ext cx="1309688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metr</a:t>
            </a:r>
          </a:p>
        </p:txBody>
      </p:sp>
      <p:sp>
        <p:nvSpPr>
          <p:cNvPr id="3086" name="TextovéPole 3"/>
          <p:cNvSpPr txBox="1">
            <a:spLocks noChangeArrowheads="1"/>
          </p:cNvSpPr>
          <p:nvPr/>
        </p:nvSpPr>
        <p:spPr bwMode="auto">
          <a:xfrm>
            <a:off x="6311900" y="442595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</a:t>
            </a:r>
          </a:p>
        </p:txBody>
      </p:sp>
      <p:sp>
        <p:nvSpPr>
          <p:cNvPr id="3087" name="TextovéPole 3"/>
          <p:cNvSpPr txBox="1">
            <a:spLocks noChangeArrowheads="1"/>
          </p:cNvSpPr>
          <p:nvPr/>
        </p:nvSpPr>
        <p:spPr bwMode="auto">
          <a:xfrm>
            <a:off x="1755775" y="4999038"/>
            <a:ext cx="1309688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kilometr</a:t>
            </a:r>
          </a:p>
        </p:txBody>
      </p:sp>
      <p:sp>
        <p:nvSpPr>
          <p:cNvPr id="3088" name="TextovéPole 3"/>
          <p:cNvSpPr txBox="1">
            <a:spLocks noChangeArrowheads="1"/>
          </p:cNvSpPr>
          <p:nvPr/>
        </p:nvSpPr>
        <p:spPr bwMode="auto">
          <a:xfrm>
            <a:off x="6311900" y="4999038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km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3775075" y="765175"/>
            <a:ext cx="1593850" cy="400050"/>
          </a:xfrm>
          <a:prstGeom prst="rect">
            <a:avLst/>
          </a:prstGeom>
          <a:solidFill>
            <a:srgbClr val="51E00A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MĚŘIDLA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595313" y="1463675"/>
            <a:ext cx="79375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51E00A"/>
              </a:buClr>
              <a:buSzPct val="123000"/>
              <a:buFont typeface="Arial" charset="0"/>
              <a:buChar char="•"/>
            </a:pPr>
            <a:r>
              <a:rPr lang="cs-CZ" sz="1600" b="1">
                <a:latin typeface="Segoe UI Semibold" pitchFamily="34" charset="0"/>
              </a:rPr>
              <a:t>Čím vším můžeme měřit délku? Vyjmenuj co nejvíce věcí, které tě napadnou.</a:t>
            </a:r>
          </a:p>
        </p:txBody>
      </p:sp>
      <p:sp>
        <p:nvSpPr>
          <p:cNvPr id="18" name="TextovéPole 3"/>
          <p:cNvSpPr txBox="1">
            <a:spLocks noChangeArrowheads="1"/>
          </p:cNvSpPr>
          <p:nvPr/>
        </p:nvSpPr>
        <p:spPr bwMode="auto">
          <a:xfrm rot="896830">
            <a:off x="990600" y="2773363"/>
            <a:ext cx="1666875" cy="36988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PRAVÍTKO</a:t>
            </a:r>
          </a:p>
        </p:txBody>
      </p:sp>
      <p:pic>
        <p:nvPicPr>
          <p:cNvPr id="3087" name="Picture 15" descr="C:\Users\anna\AppData\Local\Microsoft\Windows\Temporary Internet Files\Content.IE5\GB177HJM\MC900290924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 rot="3541209">
            <a:off x="812007" y="2712244"/>
            <a:ext cx="1846262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3"/>
          <p:cNvSpPr txBox="1">
            <a:spLocks noChangeArrowheads="1"/>
          </p:cNvSpPr>
          <p:nvPr/>
        </p:nvSpPr>
        <p:spPr bwMode="auto">
          <a:xfrm rot="-200785">
            <a:off x="3778250" y="2632075"/>
            <a:ext cx="1666875" cy="64611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METR SVINOVACÍ</a:t>
            </a:r>
          </a:p>
        </p:txBody>
      </p:sp>
      <p:pic>
        <p:nvPicPr>
          <p:cNvPr id="3089" name="Picture 17" descr="C:\Users\anna\AppData\Local\Microsoft\Windows\Temporary Internet Files\Content.IE5\X88AA7G5\MC900412628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4119563" y="3325813"/>
            <a:ext cx="20320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0" name="Picture 18" descr="C:\Users\anna\AppData\Local\Microsoft\Windows\Temporary Internet Files\Content.IE5\BTUHZOXV\MC9004338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2138" y="2817813"/>
            <a:ext cx="1603375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3"/>
          <p:cNvSpPr txBox="1">
            <a:spLocks noChangeArrowheads="1"/>
          </p:cNvSpPr>
          <p:nvPr/>
        </p:nvSpPr>
        <p:spPr bwMode="auto">
          <a:xfrm rot="378424">
            <a:off x="7108825" y="2260600"/>
            <a:ext cx="1666875" cy="64611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METR KREJČOVSKÝ</a:t>
            </a:r>
          </a:p>
        </p:txBody>
      </p:sp>
      <p:pic>
        <p:nvPicPr>
          <p:cNvPr id="3092" name="Picture 20" descr="http://www.naradi-modeco.cz/img/goods/default/27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4675" y="5084763"/>
            <a:ext cx="19050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3"/>
          <p:cNvSpPr txBox="1">
            <a:spLocks noChangeArrowheads="1"/>
          </p:cNvSpPr>
          <p:nvPr/>
        </p:nvSpPr>
        <p:spPr bwMode="auto">
          <a:xfrm rot="-560323">
            <a:off x="293688" y="4451350"/>
            <a:ext cx="1665287" cy="6477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METR SKLÁDACÍ</a:t>
            </a:r>
          </a:p>
        </p:txBody>
      </p:sp>
      <p:sp>
        <p:nvSpPr>
          <p:cNvPr id="28" name="TextovéPole 3"/>
          <p:cNvSpPr txBox="1">
            <a:spLocks noChangeArrowheads="1"/>
          </p:cNvSpPr>
          <p:nvPr/>
        </p:nvSpPr>
        <p:spPr bwMode="auto">
          <a:xfrm rot="-353217">
            <a:off x="6851650" y="4591050"/>
            <a:ext cx="1666875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PÁSMO</a:t>
            </a:r>
          </a:p>
        </p:txBody>
      </p:sp>
      <p:pic>
        <p:nvPicPr>
          <p:cNvPr id="3098" name="Picture 26" descr="http://www.vltava2009.cz/shops/10066/images-goods/308W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80263" y="5084763"/>
            <a:ext cx="136525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9" name="Picture 27" descr="C:\Users\anna\AppData\Local\Microsoft\Windows\Temporary Internet Files\Content.IE5\GB177HJM\MC900015071[1].wmf"/>
          <p:cNvPicPr>
            <a:picLocks noChangeAspect="1" noChangeArrowheads="1"/>
          </p:cNvPicPr>
          <p:nvPr/>
        </p:nvPicPr>
        <p:blipFill>
          <a:blip r:embed="rId8" cstate="print">
            <a:grayscl/>
          </a:blip>
          <a:srcRect/>
          <a:stretch>
            <a:fillRect/>
          </a:stretch>
        </p:blipFill>
        <p:spPr bwMode="auto">
          <a:xfrm rot="10800000">
            <a:off x="3433763" y="6108700"/>
            <a:ext cx="2706687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extovéPole 3"/>
          <p:cNvSpPr txBox="1">
            <a:spLocks noChangeArrowheads="1"/>
          </p:cNvSpPr>
          <p:nvPr/>
        </p:nvSpPr>
        <p:spPr bwMode="auto">
          <a:xfrm>
            <a:off x="3954463" y="5407025"/>
            <a:ext cx="1665287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51E00A"/>
                </a:solidFill>
                <a:latin typeface="Segoe UI Semibold" pitchFamily="34" charset="0"/>
              </a:rPr>
              <a:t>MĚŘÍTKO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3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4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4" grpId="0"/>
      <p:bldP spid="26" grpId="0"/>
      <p:bldP spid="28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3775075" y="765175"/>
            <a:ext cx="1593850" cy="400050"/>
          </a:xfrm>
          <a:prstGeom prst="rect">
            <a:avLst/>
          </a:prstGeom>
          <a:solidFill>
            <a:srgbClr val="51E00A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PŘEVODY</a:t>
            </a:r>
          </a:p>
        </p:txBody>
      </p:sp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1206500" y="24653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mm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620963" y="24653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cm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4075113" y="24653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dm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5502275" y="24653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m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7" name="TextovéPole 7"/>
          <p:cNvSpPr txBox="1">
            <a:spLocks noChangeArrowheads="1"/>
          </p:cNvSpPr>
          <p:nvPr/>
        </p:nvSpPr>
        <p:spPr bwMode="auto">
          <a:xfrm>
            <a:off x="6942138" y="24653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km</a:t>
            </a:r>
            <a:endParaRPr lang="cs-CZ" sz="2000" b="1">
              <a:latin typeface="Segoe UI Semibold" pitchFamily="34" charset="0"/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2055813" y="2674938"/>
            <a:ext cx="792162" cy="0"/>
          </a:xfrm>
          <a:prstGeom prst="straightConnector1">
            <a:avLst/>
          </a:prstGeom>
          <a:ln w="19050">
            <a:solidFill>
              <a:srgbClr val="51E00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2012950" y="2806700"/>
            <a:ext cx="792163" cy="0"/>
          </a:xfrm>
          <a:prstGeom prst="straightConnector1">
            <a:avLst/>
          </a:prstGeom>
          <a:ln w="19050">
            <a:solidFill>
              <a:srgbClr val="8C184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>
            <a:off x="3467100" y="2698750"/>
            <a:ext cx="792163" cy="0"/>
          </a:xfrm>
          <a:prstGeom prst="straightConnector1">
            <a:avLst/>
          </a:prstGeom>
          <a:ln w="19050">
            <a:solidFill>
              <a:srgbClr val="51E00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flipH="1">
            <a:off x="3424238" y="2828925"/>
            <a:ext cx="792162" cy="0"/>
          </a:xfrm>
          <a:prstGeom prst="straightConnector1">
            <a:avLst/>
          </a:prstGeom>
          <a:ln w="19050">
            <a:solidFill>
              <a:srgbClr val="8C184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>
            <a:off x="4941888" y="2698750"/>
            <a:ext cx="792162" cy="0"/>
          </a:xfrm>
          <a:prstGeom prst="straightConnector1">
            <a:avLst/>
          </a:prstGeom>
          <a:ln w="19050">
            <a:solidFill>
              <a:srgbClr val="51E00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 flipH="1">
            <a:off x="4897438" y="2828925"/>
            <a:ext cx="792162" cy="0"/>
          </a:xfrm>
          <a:prstGeom prst="straightConnector1">
            <a:avLst/>
          </a:prstGeom>
          <a:ln w="19050">
            <a:solidFill>
              <a:srgbClr val="8C184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>
            <a:off x="6286500" y="2687638"/>
            <a:ext cx="792163" cy="0"/>
          </a:xfrm>
          <a:prstGeom prst="straightConnector1">
            <a:avLst/>
          </a:prstGeom>
          <a:ln w="19050">
            <a:solidFill>
              <a:srgbClr val="51E00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/>
          <p:nvPr/>
        </p:nvCxnSpPr>
        <p:spPr>
          <a:xfrm flipH="1">
            <a:off x="6243638" y="2817813"/>
            <a:ext cx="790575" cy="0"/>
          </a:xfrm>
          <a:prstGeom prst="straightConnector1">
            <a:avLst/>
          </a:prstGeom>
          <a:ln w="19050">
            <a:solidFill>
              <a:srgbClr val="8C184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6" name="TextovéPole 80"/>
          <p:cNvSpPr txBox="1">
            <a:spLocks noChangeArrowheads="1"/>
          </p:cNvSpPr>
          <p:nvPr/>
        </p:nvSpPr>
        <p:spPr bwMode="auto">
          <a:xfrm>
            <a:off x="1919288" y="2327275"/>
            <a:ext cx="981075" cy="3381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1E00A"/>
                </a:solidFill>
                <a:latin typeface="Segoe UI Semibold" pitchFamily="34" charset="0"/>
              </a:rPr>
              <a:t>: 10</a:t>
            </a:r>
            <a:endParaRPr lang="cs-CZ" sz="1400" b="1">
              <a:solidFill>
                <a:srgbClr val="51E00A"/>
              </a:solidFill>
              <a:latin typeface="Segoe UI Semibold" pitchFamily="34" charset="0"/>
            </a:endParaRPr>
          </a:p>
        </p:txBody>
      </p:sp>
      <p:sp>
        <p:nvSpPr>
          <p:cNvPr id="5137" name="TextovéPole 81"/>
          <p:cNvSpPr txBox="1">
            <a:spLocks noChangeArrowheads="1"/>
          </p:cNvSpPr>
          <p:nvPr/>
        </p:nvSpPr>
        <p:spPr bwMode="auto">
          <a:xfrm>
            <a:off x="3330575" y="2327275"/>
            <a:ext cx="981075" cy="3381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1E00A"/>
                </a:solidFill>
                <a:latin typeface="Segoe UI Semibold" pitchFamily="34" charset="0"/>
              </a:rPr>
              <a:t>: 10</a:t>
            </a:r>
            <a:endParaRPr lang="cs-CZ" sz="1400" b="1">
              <a:solidFill>
                <a:srgbClr val="51E00A"/>
              </a:solidFill>
              <a:latin typeface="Segoe UI Semibold" pitchFamily="34" charset="0"/>
            </a:endParaRPr>
          </a:p>
        </p:txBody>
      </p:sp>
      <p:sp>
        <p:nvSpPr>
          <p:cNvPr id="5138" name="TextovéPole 82"/>
          <p:cNvSpPr txBox="1">
            <a:spLocks noChangeArrowheads="1"/>
          </p:cNvSpPr>
          <p:nvPr/>
        </p:nvSpPr>
        <p:spPr bwMode="auto">
          <a:xfrm>
            <a:off x="4810125" y="2327275"/>
            <a:ext cx="981075" cy="3381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1E00A"/>
                </a:solidFill>
                <a:latin typeface="Segoe UI Semibold" pitchFamily="34" charset="0"/>
              </a:rPr>
              <a:t>: 10</a:t>
            </a:r>
            <a:endParaRPr lang="cs-CZ" sz="1400" b="1">
              <a:solidFill>
                <a:srgbClr val="51E00A"/>
              </a:solidFill>
              <a:latin typeface="Segoe UI Semibold" pitchFamily="34" charset="0"/>
            </a:endParaRPr>
          </a:p>
        </p:txBody>
      </p:sp>
      <p:sp>
        <p:nvSpPr>
          <p:cNvPr id="5139" name="TextovéPole 83"/>
          <p:cNvSpPr txBox="1">
            <a:spLocks noChangeArrowheads="1"/>
          </p:cNvSpPr>
          <p:nvPr/>
        </p:nvSpPr>
        <p:spPr bwMode="auto">
          <a:xfrm>
            <a:off x="6191250" y="2327275"/>
            <a:ext cx="981075" cy="3381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51E00A"/>
                </a:solidFill>
                <a:latin typeface="Segoe UI Semibold" pitchFamily="34" charset="0"/>
              </a:rPr>
              <a:t>: 1000</a:t>
            </a:r>
            <a:endParaRPr lang="cs-CZ" sz="1400" b="1">
              <a:solidFill>
                <a:srgbClr val="51E00A"/>
              </a:solidFill>
              <a:latin typeface="Segoe UI Semibold" pitchFamily="34" charset="0"/>
            </a:endParaRPr>
          </a:p>
        </p:txBody>
      </p:sp>
      <p:sp>
        <p:nvSpPr>
          <p:cNvPr id="5140" name="TextovéPole 94"/>
          <p:cNvSpPr txBox="1">
            <a:spLocks noChangeArrowheads="1"/>
          </p:cNvSpPr>
          <p:nvPr/>
        </p:nvSpPr>
        <p:spPr bwMode="auto">
          <a:xfrm>
            <a:off x="1962150" y="2824163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8C1844"/>
                </a:solidFill>
                <a:latin typeface="Segoe UI Semibold" pitchFamily="34" charset="0"/>
              </a:rPr>
              <a:t>· 10</a:t>
            </a:r>
            <a:endParaRPr lang="cs-CZ" sz="1400" b="1">
              <a:solidFill>
                <a:srgbClr val="8C1844"/>
              </a:solidFill>
              <a:latin typeface="Segoe UI Semibold" pitchFamily="34" charset="0"/>
            </a:endParaRPr>
          </a:p>
        </p:txBody>
      </p:sp>
      <p:sp>
        <p:nvSpPr>
          <p:cNvPr id="5141" name="TextovéPole 95"/>
          <p:cNvSpPr txBox="1">
            <a:spLocks noChangeArrowheads="1"/>
          </p:cNvSpPr>
          <p:nvPr/>
        </p:nvSpPr>
        <p:spPr bwMode="auto">
          <a:xfrm>
            <a:off x="3373438" y="2824163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8C1844"/>
                </a:solidFill>
                <a:latin typeface="Segoe UI Semibold" pitchFamily="34" charset="0"/>
              </a:rPr>
              <a:t>· 10</a:t>
            </a:r>
            <a:endParaRPr lang="cs-CZ" sz="1400" b="1">
              <a:solidFill>
                <a:srgbClr val="8C1844"/>
              </a:solidFill>
              <a:latin typeface="Segoe UI Semibold" pitchFamily="34" charset="0"/>
            </a:endParaRPr>
          </a:p>
        </p:txBody>
      </p:sp>
      <p:sp>
        <p:nvSpPr>
          <p:cNvPr id="5142" name="TextovéPole 96"/>
          <p:cNvSpPr txBox="1">
            <a:spLocks noChangeArrowheads="1"/>
          </p:cNvSpPr>
          <p:nvPr/>
        </p:nvSpPr>
        <p:spPr bwMode="auto">
          <a:xfrm>
            <a:off x="4846638" y="2824163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8C1844"/>
                </a:solidFill>
                <a:latin typeface="Segoe UI Semibold" pitchFamily="34" charset="0"/>
              </a:rPr>
              <a:t>· 10</a:t>
            </a:r>
            <a:endParaRPr lang="cs-CZ" sz="1400" b="1">
              <a:solidFill>
                <a:srgbClr val="8C1844"/>
              </a:solidFill>
              <a:latin typeface="Segoe UI Semibold" pitchFamily="34" charset="0"/>
            </a:endParaRPr>
          </a:p>
        </p:txBody>
      </p:sp>
      <p:sp>
        <p:nvSpPr>
          <p:cNvPr id="5143" name="TextovéPole 97"/>
          <p:cNvSpPr txBox="1">
            <a:spLocks noChangeArrowheads="1"/>
          </p:cNvSpPr>
          <p:nvPr/>
        </p:nvSpPr>
        <p:spPr bwMode="auto">
          <a:xfrm>
            <a:off x="6191250" y="2824163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8C1844"/>
                </a:solidFill>
                <a:latin typeface="Segoe UI Semibold" pitchFamily="34" charset="0"/>
              </a:rPr>
              <a:t>· 1000</a:t>
            </a:r>
            <a:endParaRPr lang="cs-CZ" sz="1400" b="1">
              <a:solidFill>
                <a:srgbClr val="8C1844"/>
              </a:solidFill>
              <a:latin typeface="Segoe UI Semibold" pitchFamily="34" charset="0"/>
            </a:endParaRPr>
          </a:p>
        </p:txBody>
      </p:sp>
      <p:sp>
        <p:nvSpPr>
          <p:cNvPr id="5144" name="TextovéPole 98"/>
          <p:cNvSpPr txBox="1">
            <a:spLocks noChangeArrowheads="1"/>
          </p:cNvSpPr>
          <p:nvPr/>
        </p:nvSpPr>
        <p:spPr bwMode="auto">
          <a:xfrm>
            <a:off x="1206500" y="4283075"/>
            <a:ext cx="5376863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m = 10 dm = 100 cm = 1000 mm</a:t>
            </a:r>
            <a:endParaRPr lang="cs-CZ" b="1">
              <a:latin typeface="Segoe UI Semibold" pitchFamily="34" charset="0"/>
            </a:endParaRPr>
          </a:p>
        </p:txBody>
      </p:sp>
      <p:sp>
        <p:nvSpPr>
          <p:cNvPr id="5145" name="TextovéPole 99"/>
          <p:cNvSpPr txBox="1">
            <a:spLocks noChangeArrowheads="1"/>
          </p:cNvSpPr>
          <p:nvPr/>
        </p:nvSpPr>
        <p:spPr bwMode="auto">
          <a:xfrm>
            <a:off x="25400" y="4683125"/>
            <a:ext cx="6565900" cy="4016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dm =   10 cm =   100 mm</a:t>
            </a:r>
            <a:endParaRPr lang="cs-CZ" b="1">
              <a:latin typeface="Segoe UI Semibold" pitchFamily="34" charset="0"/>
            </a:endParaRPr>
          </a:p>
        </p:txBody>
      </p:sp>
      <p:sp>
        <p:nvSpPr>
          <p:cNvPr id="5146" name="TextovéPole 100"/>
          <p:cNvSpPr txBox="1">
            <a:spLocks noChangeArrowheads="1"/>
          </p:cNvSpPr>
          <p:nvPr/>
        </p:nvSpPr>
        <p:spPr bwMode="auto">
          <a:xfrm>
            <a:off x="17463" y="5084763"/>
            <a:ext cx="6565900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cm =     10 mm</a:t>
            </a:r>
            <a:endParaRPr lang="cs-CZ" b="1">
              <a:latin typeface="Segoe UI Semibold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97038" y="4149725"/>
            <a:ext cx="5735637" cy="1800225"/>
          </a:xfrm>
          <a:prstGeom prst="rect">
            <a:avLst/>
          </a:prstGeom>
          <a:noFill/>
          <a:ln w="38100">
            <a:solidFill>
              <a:srgbClr val="51E0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48" name="TextovéPole 100"/>
          <p:cNvSpPr txBox="1">
            <a:spLocks noChangeArrowheads="1"/>
          </p:cNvSpPr>
          <p:nvPr/>
        </p:nvSpPr>
        <p:spPr bwMode="auto">
          <a:xfrm>
            <a:off x="57150" y="5464175"/>
            <a:ext cx="6565900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km =     1000 m</a:t>
            </a:r>
            <a:endParaRPr lang="cs-CZ" b="1">
              <a:latin typeface="Segoe UI Semi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Převáděj: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611188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a) na centimetry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900113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17 dm</a:t>
            </a:r>
          </a:p>
        </p:txBody>
      </p:sp>
      <p:sp>
        <p:nvSpPr>
          <p:cNvPr id="6152" name="TextovéPole 7"/>
          <p:cNvSpPr txBox="1">
            <a:spLocks noChangeArrowheads="1"/>
          </p:cNvSpPr>
          <p:nvPr/>
        </p:nvSpPr>
        <p:spPr bwMode="auto">
          <a:xfrm>
            <a:off x="900113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3600 mm</a:t>
            </a:r>
          </a:p>
        </p:txBody>
      </p:sp>
      <p:sp>
        <p:nvSpPr>
          <p:cNvPr id="6153" name="TextovéPole 8"/>
          <p:cNvSpPr txBox="1">
            <a:spLocks noChangeArrowheads="1"/>
          </p:cNvSpPr>
          <p:nvPr/>
        </p:nvSpPr>
        <p:spPr bwMode="auto">
          <a:xfrm>
            <a:off x="900113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 m</a:t>
            </a:r>
          </a:p>
        </p:txBody>
      </p:sp>
      <p:sp>
        <p:nvSpPr>
          <p:cNvPr id="6154" name="TextovéPole 9"/>
          <p:cNvSpPr txBox="1">
            <a:spLocks noChangeArrowheads="1"/>
          </p:cNvSpPr>
          <p:nvPr/>
        </p:nvSpPr>
        <p:spPr bwMode="auto">
          <a:xfrm>
            <a:off x="900113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 m 1 cm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59075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170 cm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59075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360 cm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59075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300 cm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59075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111 cm</a:t>
            </a:r>
          </a:p>
        </p:txBody>
      </p:sp>
      <p:sp>
        <p:nvSpPr>
          <p:cNvPr id="6159" name="TextovéPole 14"/>
          <p:cNvSpPr txBox="1">
            <a:spLocks noChangeArrowheads="1"/>
          </p:cNvSpPr>
          <p:nvPr/>
        </p:nvSpPr>
        <p:spPr bwMode="auto">
          <a:xfrm>
            <a:off x="4652963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b) na decimetry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4941888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50 m</a:t>
            </a:r>
          </a:p>
        </p:txBody>
      </p:sp>
      <p:sp>
        <p:nvSpPr>
          <p:cNvPr id="6161" name="TextovéPole 16"/>
          <p:cNvSpPr txBox="1">
            <a:spLocks noChangeArrowheads="1"/>
          </p:cNvSpPr>
          <p:nvPr/>
        </p:nvSpPr>
        <p:spPr bwMode="auto">
          <a:xfrm>
            <a:off x="4941888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43800 mm</a:t>
            </a:r>
          </a:p>
        </p:txBody>
      </p:sp>
      <p:sp>
        <p:nvSpPr>
          <p:cNvPr id="6162" name="TextovéPole 17"/>
          <p:cNvSpPr txBox="1">
            <a:spLocks noChangeArrowheads="1"/>
          </p:cNvSpPr>
          <p:nvPr/>
        </p:nvSpPr>
        <p:spPr bwMode="auto">
          <a:xfrm>
            <a:off x="4941888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81 m</a:t>
            </a:r>
          </a:p>
        </p:txBody>
      </p:sp>
      <p:sp>
        <p:nvSpPr>
          <p:cNvPr id="6163" name="TextovéPole 18"/>
          <p:cNvSpPr txBox="1">
            <a:spLocks noChangeArrowheads="1"/>
          </p:cNvSpPr>
          <p:nvPr/>
        </p:nvSpPr>
        <p:spPr bwMode="auto">
          <a:xfrm>
            <a:off x="4941888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6200 cm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800850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500 dm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800850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438 dm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800850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810 dm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00850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620 dm</a:t>
            </a:r>
          </a:p>
        </p:txBody>
      </p:sp>
      <p:sp>
        <p:nvSpPr>
          <p:cNvPr id="6168" name="TextovéPole 25"/>
          <p:cNvSpPr txBox="1">
            <a:spLocks noChangeArrowheads="1"/>
          </p:cNvSpPr>
          <p:nvPr/>
        </p:nvSpPr>
        <p:spPr bwMode="auto">
          <a:xfrm>
            <a:off x="611188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c) na metry</a:t>
            </a:r>
          </a:p>
        </p:txBody>
      </p:sp>
      <p:sp>
        <p:nvSpPr>
          <p:cNvPr id="6169" name="TextovéPole 26"/>
          <p:cNvSpPr txBox="1">
            <a:spLocks noChangeArrowheads="1"/>
          </p:cNvSpPr>
          <p:nvPr/>
        </p:nvSpPr>
        <p:spPr bwMode="auto">
          <a:xfrm>
            <a:off x="900113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300 cm</a:t>
            </a:r>
          </a:p>
        </p:txBody>
      </p:sp>
      <p:sp>
        <p:nvSpPr>
          <p:cNvPr id="6170" name="TextovéPole 27"/>
          <p:cNvSpPr txBox="1">
            <a:spLocks noChangeArrowheads="1"/>
          </p:cNvSpPr>
          <p:nvPr/>
        </p:nvSpPr>
        <p:spPr bwMode="auto">
          <a:xfrm>
            <a:off x="900113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125 km</a:t>
            </a:r>
          </a:p>
        </p:txBody>
      </p:sp>
      <p:sp>
        <p:nvSpPr>
          <p:cNvPr id="6171" name="TextovéPole 28"/>
          <p:cNvSpPr txBox="1">
            <a:spLocks noChangeArrowheads="1"/>
          </p:cNvSpPr>
          <p:nvPr/>
        </p:nvSpPr>
        <p:spPr bwMode="auto">
          <a:xfrm>
            <a:off x="900113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40 dm</a:t>
            </a:r>
          </a:p>
        </p:txBody>
      </p:sp>
      <p:sp>
        <p:nvSpPr>
          <p:cNvPr id="6172" name="TextovéPole 29"/>
          <p:cNvSpPr txBox="1">
            <a:spLocks noChangeArrowheads="1"/>
          </p:cNvSpPr>
          <p:nvPr/>
        </p:nvSpPr>
        <p:spPr bwMode="auto">
          <a:xfrm>
            <a:off x="900113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1100 cm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759075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 m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759075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125 000 m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759075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4 m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759075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11 m</a:t>
            </a:r>
          </a:p>
        </p:txBody>
      </p:sp>
      <p:sp>
        <p:nvSpPr>
          <p:cNvPr id="6177" name="TextovéPole 34"/>
          <p:cNvSpPr txBox="1">
            <a:spLocks noChangeArrowheads="1"/>
          </p:cNvSpPr>
          <p:nvPr/>
        </p:nvSpPr>
        <p:spPr bwMode="auto">
          <a:xfrm>
            <a:off x="4652963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d) na milimetry</a:t>
            </a:r>
          </a:p>
        </p:txBody>
      </p:sp>
      <p:sp>
        <p:nvSpPr>
          <p:cNvPr id="6178" name="TextovéPole 35"/>
          <p:cNvSpPr txBox="1">
            <a:spLocks noChangeArrowheads="1"/>
          </p:cNvSpPr>
          <p:nvPr/>
        </p:nvSpPr>
        <p:spPr bwMode="auto">
          <a:xfrm>
            <a:off x="4941888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10 cm 9 mm</a:t>
            </a:r>
          </a:p>
        </p:txBody>
      </p:sp>
      <p:sp>
        <p:nvSpPr>
          <p:cNvPr id="6179" name="TextovéPole 36"/>
          <p:cNvSpPr txBox="1">
            <a:spLocks noChangeArrowheads="1"/>
          </p:cNvSpPr>
          <p:nvPr/>
        </p:nvSpPr>
        <p:spPr bwMode="auto">
          <a:xfrm>
            <a:off x="4941888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670 cm</a:t>
            </a:r>
          </a:p>
        </p:txBody>
      </p:sp>
      <p:sp>
        <p:nvSpPr>
          <p:cNvPr id="6180" name="TextovéPole 37"/>
          <p:cNvSpPr txBox="1">
            <a:spLocks noChangeArrowheads="1"/>
          </p:cNvSpPr>
          <p:nvPr/>
        </p:nvSpPr>
        <p:spPr bwMode="auto">
          <a:xfrm>
            <a:off x="4941888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 dm</a:t>
            </a:r>
          </a:p>
        </p:txBody>
      </p:sp>
      <p:sp>
        <p:nvSpPr>
          <p:cNvPr id="6181" name="TextovéPole 38"/>
          <p:cNvSpPr txBox="1">
            <a:spLocks noChangeArrowheads="1"/>
          </p:cNvSpPr>
          <p:nvPr/>
        </p:nvSpPr>
        <p:spPr bwMode="auto">
          <a:xfrm>
            <a:off x="4941888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 m 33 mm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6800850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19 mm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6800850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6700 mm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6800850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800 mm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6800850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2033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20" grpId="0"/>
      <p:bldP spid="21" grpId="0"/>
      <p:bldP spid="22" grpId="0"/>
      <p:bldP spid="23" grpId="0"/>
      <p:bldP spid="31" grpId="0"/>
      <p:bldP spid="32" grpId="0"/>
      <p:bldP spid="33" grpId="0"/>
      <p:bldP spid="34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SOLUTION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6" name="Ovál 5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611188" y="112553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Převáděj:</a:t>
            </a:r>
          </a:p>
        </p:txBody>
      </p:sp>
      <p:sp>
        <p:nvSpPr>
          <p:cNvPr id="7175" name="TextovéPole 7"/>
          <p:cNvSpPr txBox="1">
            <a:spLocks noChangeArrowheads="1"/>
          </p:cNvSpPr>
          <p:nvPr/>
        </p:nvSpPr>
        <p:spPr bwMode="auto">
          <a:xfrm>
            <a:off x="611188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a) na centimetry</a:t>
            </a:r>
          </a:p>
        </p:txBody>
      </p:sp>
      <p:sp>
        <p:nvSpPr>
          <p:cNvPr id="7176" name="TextovéPole 8"/>
          <p:cNvSpPr txBox="1">
            <a:spLocks noChangeArrowheads="1"/>
          </p:cNvSpPr>
          <p:nvPr/>
        </p:nvSpPr>
        <p:spPr bwMode="auto">
          <a:xfrm>
            <a:off x="900113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1,7 dm</a:t>
            </a:r>
          </a:p>
        </p:txBody>
      </p:sp>
      <p:sp>
        <p:nvSpPr>
          <p:cNvPr id="7177" name="TextovéPole 9"/>
          <p:cNvSpPr txBox="1">
            <a:spLocks noChangeArrowheads="1"/>
          </p:cNvSpPr>
          <p:nvPr/>
        </p:nvSpPr>
        <p:spPr bwMode="auto">
          <a:xfrm>
            <a:off x="900113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3600 mm</a:t>
            </a:r>
          </a:p>
        </p:txBody>
      </p:sp>
      <p:sp>
        <p:nvSpPr>
          <p:cNvPr id="7178" name="TextovéPole 10"/>
          <p:cNvSpPr txBox="1">
            <a:spLocks noChangeArrowheads="1"/>
          </p:cNvSpPr>
          <p:nvPr/>
        </p:nvSpPr>
        <p:spPr bwMode="auto">
          <a:xfrm>
            <a:off x="900113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 m</a:t>
            </a:r>
          </a:p>
        </p:txBody>
      </p:sp>
      <p:sp>
        <p:nvSpPr>
          <p:cNvPr id="7179" name="TextovéPole 11"/>
          <p:cNvSpPr txBox="1">
            <a:spLocks noChangeArrowheads="1"/>
          </p:cNvSpPr>
          <p:nvPr/>
        </p:nvSpPr>
        <p:spPr bwMode="auto">
          <a:xfrm>
            <a:off x="900113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 m 1 cm</a:t>
            </a:r>
          </a:p>
        </p:txBody>
      </p:sp>
      <p:sp>
        <p:nvSpPr>
          <p:cNvPr id="7180" name="TextovéPole 12"/>
          <p:cNvSpPr txBox="1">
            <a:spLocks noChangeArrowheads="1"/>
          </p:cNvSpPr>
          <p:nvPr/>
        </p:nvSpPr>
        <p:spPr bwMode="auto">
          <a:xfrm>
            <a:off x="2759075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17 cm</a:t>
            </a:r>
          </a:p>
        </p:txBody>
      </p:sp>
      <p:sp>
        <p:nvSpPr>
          <p:cNvPr id="7181" name="TextovéPole 13"/>
          <p:cNvSpPr txBox="1">
            <a:spLocks noChangeArrowheads="1"/>
          </p:cNvSpPr>
          <p:nvPr/>
        </p:nvSpPr>
        <p:spPr bwMode="auto">
          <a:xfrm>
            <a:off x="2759075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360 cm</a:t>
            </a:r>
          </a:p>
        </p:txBody>
      </p:sp>
      <p:sp>
        <p:nvSpPr>
          <p:cNvPr id="7182" name="TextovéPole 14"/>
          <p:cNvSpPr txBox="1">
            <a:spLocks noChangeArrowheads="1"/>
          </p:cNvSpPr>
          <p:nvPr/>
        </p:nvSpPr>
        <p:spPr bwMode="auto">
          <a:xfrm>
            <a:off x="2759075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300 cm</a:t>
            </a:r>
          </a:p>
        </p:txBody>
      </p:sp>
      <p:sp>
        <p:nvSpPr>
          <p:cNvPr id="7183" name="TextovéPole 15"/>
          <p:cNvSpPr txBox="1">
            <a:spLocks noChangeArrowheads="1"/>
          </p:cNvSpPr>
          <p:nvPr/>
        </p:nvSpPr>
        <p:spPr bwMode="auto">
          <a:xfrm>
            <a:off x="2759075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111 cm</a:t>
            </a:r>
          </a:p>
        </p:txBody>
      </p:sp>
      <p:sp>
        <p:nvSpPr>
          <p:cNvPr id="7184" name="TextovéPole 16"/>
          <p:cNvSpPr txBox="1">
            <a:spLocks noChangeArrowheads="1"/>
          </p:cNvSpPr>
          <p:nvPr/>
        </p:nvSpPr>
        <p:spPr bwMode="auto">
          <a:xfrm>
            <a:off x="4652963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b) na decimetry</a:t>
            </a:r>
          </a:p>
        </p:txBody>
      </p:sp>
      <p:sp>
        <p:nvSpPr>
          <p:cNvPr id="7185" name="TextovéPole 17"/>
          <p:cNvSpPr txBox="1">
            <a:spLocks noChangeArrowheads="1"/>
          </p:cNvSpPr>
          <p:nvPr/>
        </p:nvSpPr>
        <p:spPr bwMode="auto">
          <a:xfrm>
            <a:off x="4941888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50 m</a:t>
            </a:r>
          </a:p>
        </p:txBody>
      </p:sp>
      <p:sp>
        <p:nvSpPr>
          <p:cNvPr id="7186" name="TextovéPole 18"/>
          <p:cNvSpPr txBox="1">
            <a:spLocks noChangeArrowheads="1"/>
          </p:cNvSpPr>
          <p:nvPr/>
        </p:nvSpPr>
        <p:spPr bwMode="auto">
          <a:xfrm>
            <a:off x="4941888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43800 mm</a:t>
            </a:r>
          </a:p>
        </p:txBody>
      </p:sp>
      <p:sp>
        <p:nvSpPr>
          <p:cNvPr id="7187" name="TextovéPole 19"/>
          <p:cNvSpPr txBox="1">
            <a:spLocks noChangeArrowheads="1"/>
          </p:cNvSpPr>
          <p:nvPr/>
        </p:nvSpPr>
        <p:spPr bwMode="auto">
          <a:xfrm>
            <a:off x="4941888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8,1 m</a:t>
            </a:r>
          </a:p>
        </p:txBody>
      </p:sp>
      <p:sp>
        <p:nvSpPr>
          <p:cNvPr id="7188" name="TextovéPole 20"/>
          <p:cNvSpPr txBox="1">
            <a:spLocks noChangeArrowheads="1"/>
          </p:cNvSpPr>
          <p:nvPr/>
        </p:nvSpPr>
        <p:spPr bwMode="auto">
          <a:xfrm>
            <a:off x="4941888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6200 cm</a:t>
            </a:r>
          </a:p>
        </p:txBody>
      </p:sp>
      <p:sp>
        <p:nvSpPr>
          <p:cNvPr id="7189" name="TextovéPole 21"/>
          <p:cNvSpPr txBox="1">
            <a:spLocks noChangeArrowheads="1"/>
          </p:cNvSpPr>
          <p:nvPr/>
        </p:nvSpPr>
        <p:spPr bwMode="auto">
          <a:xfrm>
            <a:off x="6800850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500 dm</a:t>
            </a:r>
          </a:p>
        </p:txBody>
      </p:sp>
      <p:sp>
        <p:nvSpPr>
          <p:cNvPr id="7190" name="TextovéPole 22"/>
          <p:cNvSpPr txBox="1">
            <a:spLocks noChangeArrowheads="1"/>
          </p:cNvSpPr>
          <p:nvPr/>
        </p:nvSpPr>
        <p:spPr bwMode="auto">
          <a:xfrm>
            <a:off x="6800850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438 dm</a:t>
            </a:r>
          </a:p>
        </p:txBody>
      </p:sp>
      <p:sp>
        <p:nvSpPr>
          <p:cNvPr id="7191" name="TextovéPole 23"/>
          <p:cNvSpPr txBox="1">
            <a:spLocks noChangeArrowheads="1"/>
          </p:cNvSpPr>
          <p:nvPr/>
        </p:nvSpPr>
        <p:spPr bwMode="auto">
          <a:xfrm>
            <a:off x="6800850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81 dm</a:t>
            </a:r>
          </a:p>
        </p:txBody>
      </p:sp>
      <p:sp>
        <p:nvSpPr>
          <p:cNvPr id="7192" name="TextovéPole 24"/>
          <p:cNvSpPr txBox="1">
            <a:spLocks noChangeArrowheads="1"/>
          </p:cNvSpPr>
          <p:nvPr/>
        </p:nvSpPr>
        <p:spPr bwMode="auto">
          <a:xfrm>
            <a:off x="6800850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620 dm</a:t>
            </a:r>
          </a:p>
        </p:txBody>
      </p:sp>
      <p:sp>
        <p:nvSpPr>
          <p:cNvPr id="7193" name="TextovéPole 25"/>
          <p:cNvSpPr txBox="1">
            <a:spLocks noChangeArrowheads="1"/>
          </p:cNvSpPr>
          <p:nvPr/>
        </p:nvSpPr>
        <p:spPr bwMode="auto">
          <a:xfrm>
            <a:off x="611188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c) na metry</a:t>
            </a:r>
          </a:p>
        </p:txBody>
      </p:sp>
      <p:sp>
        <p:nvSpPr>
          <p:cNvPr id="7194" name="TextovéPole 26"/>
          <p:cNvSpPr txBox="1">
            <a:spLocks noChangeArrowheads="1"/>
          </p:cNvSpPr>
          <p:nvPr/>
        </p:nvSpPr>
        <p:spPr bwMode="auto">
          <a:xfrm>
            <a:off x="900113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300 cm</a:t>
            </a:r>
          </a:p>
        </p:txBody>
      </p:sp>
      <p:sp>
        <p:nvSpPr>
          <p:cNvPr id="7195" name="TextovéPole 27"/>
          <p:cNvSpPr txBox="1">
            <a:spLocks noChangeArrowheads="1"/>
          </p:cNvSpPr>
          <p:nvPr/>
        </p:nvSpPr>
        <p:spPr bwMode="auto">
          <a:xfrm>
            <a:off x="900113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12,55 km</a:t>
            </a:r>
          </a:p>
        </p:txBody>
      </p:sp>
      <p:sp>
        <p:nvSpPr>
          <p:cNvPr id="7196" name="TextovéPole 28"/>
          <p:cNvSpPr txBox="1">
            <a:spLocks noChangeArrowheads="1"/>
          </p:cNvSpPr>
          <p:nvPr/>
        </p:nvSpPr>
        <p:spPr bwMode="auto">
          <a:xfrm>
            <a:off x="900113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40 dm</a:t>
            </a:r>
          </a:p>
        </p:txBody>
      </p:sp>
      <p:sp>
        <p:nvSpPr>
          <p:cNvPr id="7197" name="TextovéPole 29"/>
          <p:cNvSpPr txBox="1">
            <a:spLocks noChangeArrowheads="1"/>
          </p:cNvSpPr>
          <p:nvPr/>
        </p:nvSpPr>
        <p:spPr bwMode="auto">
          <a:xfrm>
            <a:off x="900113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 cm</a:t>
            </a:r>
          </a:p>
        </p:txBody>
      </p:sp>
      <p:sp>
        <p:nvSpPr>
          <p:cNvPr id="7198" name="TextovéPole 30"/>
          <p:cNvSpPr txBox="1">
            <a:spLocks noChangeArrowheads="1"/>
          </p:cNvSpPr>
          <p:nvPr/>
        </p:nvSpPr>
        <p:spPr bwMode="auto">
          <a:xfrm>
            <a:off x="2759075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 m</a:t>
            </a:r>
          </a:p>
        </p:txBody>
      </p:sp>
      <p:sp>
        <p:nvSpPr>
          <p:cNvPr id="7199" name="TextovéPole 31"/>
          <p:cNvSpPr txBox="1">
            <a:spLocks noChangeArrowheads="1"/>
          </p:cNvSpPr>
          <p:nvPr/>
        </p:nvSpPr>
        <p:spPr bwMode="auto">
          <a:xfrm>
            <a:off x="2759075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12550 m</a:t>
            </a:r>
          </a:p>
        </p:txBody>
      </p:sp>
      <p:sp>
        <p:nvSpPr>
          <p:cNvPr id="7200" name="TextovéPole 32"/>
          <p:cNvSpPr txBox="1">
            <a:spLocks noChangeArrowheads="1"/>
          </p:cNvSpPr>
          <p:nvPr/>
        </p:nvSpPr>
        <p:spPr bwMode="auto">
          <a:xfrm>
            <a:off x="2759075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4 m</a:t>
            </a:r>
          </a:p>
        </p:txBody>
      </p:sp>
      <p:sp>
        <p:nvSpPr>
          <p:cNvPr id="7201" name="TextovéPole 33"/>
          <p:cNvSpPr txBox="1">
            <a:spLocks noChangeArrowheads="1"/>
          </p:cNvSpPr>
          <p:nvPr/>
        </p:nvSpPr>
        <p:spPr bwMode="auto">
          <a:xfrm>
            <a:off x="2759075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0,11 m</a:t>
            </a:r>
          </a:p>
        </p:txBody>
      </p:sp>
      <p:sp>
        <p:nvSpPr>
          <p:cNvPr id="7202" name="TextovéPole 34"/>
          <p:cNvSpPr txBox="1">
            <a:spLocks noChangeArrowheads="1"/>
          </p:cNvSpPr>
          <p:nvPr/>
        </p:nvSpPr>
        <p:spPr bwMode="auto">
          <a:xfrm>
            <a:off x="4652963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b) na milimetry</a:t>
            </a:r>
          </a:p>
        </p:txBody>
      </p:sp>
      <p:sp>
        <p:nvSpPr>
          <p:cNvPr id="7203" name="TextovéPole 35"/>
          <p:cNvSpPr txBox="1">
            <a:spLocks noChangeArrowheads="1"/>
          </p:cNvSpPr>
          <p:nvPr/>
        </p:nvSpPr>
        <p:spPr bwMode="auto">
          <a:xfrm>
            <a:off x="4941888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10 cm 9 mm</a:t>
            </a:r>
          </a:p>
        </p:txBody>
      </p:sp>
      <p:sp>
        <p:nvSpPr>
          <p:cNvPr id="7204" name="TextovéPole 36"/>
          <p:cNvSpPr txBox="1">
            <a:spLocks noChangeArrowheads="1"/>
          </p:cNvSpPr>
          <p:nvPr/>
        </p:nvSpPr>
        <p:spPr bwMode="auto">
          <a:xfrm>
            <a:off x="4941888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670 cm</a:t>
            </a:r>
          </a:p>
        </p:txBody>
      </p:sp>
      <p:sp>
        <p:nvSpPr>
          <p:cNvPr id="7205" name="TextovéPole 37"/>
          <p:cNvSpPr txBox="1">
            <a:spLocks noChangeArrowheads="1"/>
          </p:cNvSpPr>
          <p:nvPr/>
        </p:nvSpPr>
        <p:spPr bwMode="auto">
          <a:xfrm>
            <a:off x="4941888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 dm</a:t>
            </a:r>
          </a:p>
        </p:txBody>
      </p:sp>
      <p:sp>
        <p:nvSpPr>
          <p:cNvPr id="7206" name="TextovéPole 38"/>
          <p:cNvSpPr txBox="1">
            <a:spLocks noChangeArrowheads="1"/>
          </p:cNvSpPr>
          <p:nvPr/>
        </p:nvSpPr>
        <p:spPr bwMode="auto">
          <a:xfrm>
            <a:off x="4941888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 m 33 mm</a:t>
            </a:r>
          </a:p>
        </p:txBody>
      </p:sp>
      <p:sp>
        <p:nvSpPr>
          <p:cNvPr id="7207" name="TextovéPole 39"/>
          <p:cNvSpPr txBox="1">
            <a:spLocks noChangeArrowheads="1"/>
          </p:cNvSpPr>
          <p:nvPr/>
        </p:nvSpPr>
        <p:spPr bwMode="auto">
          <a:xfrm>
            <a:off x="6800850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19 mm</a:t>
            </a:r>
          </a:p>
        </p:txBody>
      </p:sp>
      <p:sp>
        <p:nvSpPr>
          <p:cNvPr id="7208" name="TextovéPole 40"/>
          <p:cNvSpPr txBox="1">
            <a:spLocks noChangeArrowheads="1"/>
          </p:cNvSpPr>
          <p:nvPr/>
        </p:nvSpPr>
        <p:spPr bwMode="auto">
          <a:xfrm>
            <a:off x="6800850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6700 mm</a:t>
            </a:r>
          </a:p>
        </p:txBody>
      </p:sp>
      <p:sp>
        <p:nvSpPr>
          <p:cNvPr id="7209" name="TextovéPole 41"/>
          <p:cNvSpPr txBox="1">
            <a:spLocks noChangeArrowheads="1"/>
          </p:cNvSpPr>
          <p:nvPr/>
        </p:nvSpPr>
        <p:spPr bwMode="auto">
          <a:xfrm>
            <a:off x="6800850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800 mm</a:t>
            </a:r>
          </a:p>
        </p:txBody>
      </p:sp>
      <p:sp>
        <p:nvSpPr>
          <p:cNvPr id="7210" name="TextovéPole 42"/>
          <p:cNvSpPr txBox="1">
            <a:spLocks noChangeArrowheads="1"/>
          </p:cNvSpPr>
          <p:nvPr/>
        </p:nvSpPr>
        <p:spPr bwMode="auto">
          <a:xfrm>
            <a:off x="6800850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2033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3" name="Ovál 2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19446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tabulku: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628775"/>
          <a:ext cx="6096000" cy="741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cm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18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394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Segoe UI Semibold" pitchFamily="34" charset="0"/>
                        </a:rPr>
                        <a:t>222</a:t>
                      </a: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93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mm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710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60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5190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226" name="TextovéPole 2"/>
          <p:cNvSpPr txBox="1">
            <a:spLocks noChangeArrowheads="1"/>
          </p:cNvSpPr>
          <p:nvPr/>
        </p:nvSpPr>
        <p:spPr bwMode="auto">
          <a:xfrm>
            <a:off x="250825" y="4441825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4395788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28" name="TextovéPole 4"/>
          <p:cNvSpPr txBox="1">
            <a:spLocks noChangeArrowheads="1"/>
          </p:cNvSpPr>
          <p:nvPr/>
        </p:nvSpPr>
        <p:spPr bwMode="auto">
          <a:xfrm>
            <a:off x="611188" y="4441825"/>
            <a:ext cx="23764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správné jednotky: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24000" y="3068638"/>
          <a:ext cx="6096000" cy="74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64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dirty="0" smtClean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91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cm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1700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4900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7500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258" name="TextovéPole 9"/>
          <p:cNvSpPr txBox="1">
            <a:spLocks noChangeArrowheads="1"/>
          </p:cNvSpPr>
          <p:nvPr/>
        </p:nvSpPr>
        <p:spPr bwMode="auto">
          <a:xfrm>
            <a:off x="898525" y="521811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44 m</a:t>
            </a:r>
          </a:p>
        </p:txBody>
      </p:sp>
      <p:sp>
        <p:nvSpPr>
          <p:cNvPr id="8259" name="TextovéPole 10"/>
          <p:cNvSpPr txBox="1">
            <a:spLocks noChangeArrowheads="1"/>
          </p:cNvSpPr>
          <p:nvPr/>
        </p:nvSpPr>
        <p:spPr bwMode="auto">
          <a:xfrm>
            <a:off x="898525" y="571976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18 500 mm</a:t>
            </a:r>
          </a:p>
        </p:txBody>
      </p:sp>
      <p:sp>
        <p:nvSpPr>
          <p:cNvPr id="8260" name="TextovéPole 11"/>
          <p:cNvSpPr txBox="1">
            <a:spLocks noChangeArrowheads="1"/>
          </p:cNvSpPr>
          <p:nvPr/>
        </p:nvSpPr>
        <p:spPr bwMode="auto">
          <a:xfrm>
            <a:off x="898525" y="6257925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230 cm</a:t>
            </a:r>
          </a:p>
        </p:txBody>
      </p:sp>
      <p:sp>
        <p:nvSpPr>
          <p:cNvPr id="8261" name="TextovéPole 13"/>
          <p:cNvSpPr txBox="1">
            <a:spLocks noChangeArrowheads="1"/>
          </p:cNvSpPr>
          <p:nvPr/>
        </p:nvSpPr>
        <p:spPr bwMode="auto">
          <a:xfrm>
            <a:off x="2411413" y="5232400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4400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708400" y="52181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cm</a:t>
            </a:r>
          </a:p>
        </p:txBody>
      </p:sp>
      <p:sp>
        <p:nvSpPr>
          <p:cNvPr id="8263" name="TextovéPole 17"/>
          <p:cNvSpPr txBox="1">
            <a:spLocks noChangeArrowheads="1"/>
          </p:cNvSpPr>
          <p:nvPr/>
        </p:nvSpPr>
        <p:spPr bwMode="auto">
          <a:xfrm>
            <a:off x="2411413" y="571976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185</a:t>
            </a:r>
          </a:p>
        </p:txBody>
      </p:sp>
      <p:sp>
        <p:nvSpPr>
          <p:cNvPr id="8264" name="TextovéPole 18"/>
          <p:cNvSpPr txBox="1">
            <a:spLocks noChangeArrowheads="1"/>
          </p:cNvSpPr>
          <p:nvPr/>
        </p:nvSpPr>
        <p:spPr bwMode="auto">
          <a:xfrm>
            <a:off x="2411413" y="6257925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23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708400" y="57197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dm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708400" y="62579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dm</a:t>
            </a:r>
          </a:p>
        </p:txBody>
      </p:sp>
      <p:sp>
        <p:nvSpPr>
          <p:cNvPr id="8267" name="TextovéPole 21"/>
          <p:cNvSpPr txBox="1">
            <a:spLocks noChangeArrowheads="1"/>
          </p:cNvSpPr>
          <p:nvPr/>
        </p:nvSpPr>
        <p:spPr bwMode="auto">
          <a:xfrm>
            <a:off x="4786313" y="521811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6100 m</a:t>
            </a:r>
          </a:p>
        </p:txBody>
      </p:sp>
      <p:sp>
        <p:nvSpPr>
          <p:cNvPr id="8268" name="TextovéPole 22"/>
          <p:cNvSpPr txBox="1">
            <a:spLocks noChangeArrowheads="1"/>
          </p:cNvSpPr>
          <p:nvPr/>
        </p:nvSpPr>
        <p:spPr bwMode="auto">
          <a:xfrm>
            <a:off x="4786313" y="571976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79 m</a:t>
            </a:r>
          </a:p>
        </p:txBody>
      </p:sp>
      <p:sp>
        <p:nvSpPr>
          <p:cNvPr id="8269" name="TextovéPole 23"/>
          <p:cNvSpPr txBox="1">
            <a:spLocks noChangeArrowheads="1"/>
          </p:cNvSpPr>
          <p:nvPr/>
        </p:nvSpPr>
        <p:spPr bwMode="auto">
          <a:xfrm>
            <a:off x="4786313" y="6257925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140 mm</a:t>
            </a:r>
          </a:p>
        </p:txBody>
      </p:sp>
      <p:sp>
        <p:nvSpPr>
          <p:cNvPr id="8270" name="TextovéPole 24"/>
          <p:cNvSpPr txBox="1">
            <a:spLocks noChangeArrowheads="1"/>
          </p:cNvSpPr>
          <p:nvPr/>
        </p:nvSpPr>
        <p:spPr bwMode="auto">
          <a:xfrm>
            <a:off x="6299200" y="5232400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6,1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092950" y="52181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km</a:t>
            </a:r>
          </a:p>
        </p:txBody>
      </p:sp>
      <p:sp>
        <p:nvSpPr>
          <p:cNvPr id="8272" name="TextovéPole 26"/>
          <p:cNvSpPr txBox="1">
            <a:spLocks noChangeArrowheads="1"/>
          </p:cNvSpPr>
          <p:nvPr/>
        </p:nvSpPr>
        <p:spPr bwMode="auto">
          <a:xfrm>
            <a:off x="6299200" y="571976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790</a:t>
            </a:r>
          </a:p>
        </p:txBody>
      </p:sp>
      <p:sp>
        <p:nvSpPr>
          <p:cNvPr id="8273" name="TextovéPole 27"/>
          <p:cNvSpPr txBox="1">
            <a:spLocks noChangeArrowheads="1"/>
          </p:cNvSpPr>
          <p:nvPr/>
        </p:nvSpPr>
        <p:spPr bwMode="auto">
          <a:xfrm>
            <a:off x="6299200" y="6257925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14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092950" y="57197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dm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092950" y="62579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cm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363788" y="2020888"/>
            <a:ext cx="6238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180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082925" y="20208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3940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881438" y="1644650"/>
            <a:ext cx="6238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71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575175" y="2020888"/>
            <a:ext cx="7239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2220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410200" y="164623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6156325" y="164623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519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6905625" y="2022475"/>
            <a:ext cx="6238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930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2355850" y="3076575"/>
            <a:ext cx="622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17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111500" y="3473450"/>
            <a:ext cx="6794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6400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881438" y="3076575"/>
            <a:ext cx="6238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49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4625975" y="3076575"/>
            <a:ext cx="622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75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349875" y="3473450"/>
            <a:ext cx="74453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9100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6092825" y="3473450"/>
            <a:ext cx="749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5000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905625" y="3076575"/>
            <a:ext cx="6238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1" grpId="0"/>
      <p:bldP spid="26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SOLUTION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19446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tabulku: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628775"/>
          <a:ext cx="6096000" cy="741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cm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18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394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Segoe UI Semibold" pitchFamily="34" charset="0"/>
                        </a:rPr>
                        <a:t>22,2</a:t>
                      </a: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9,3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mm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710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60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519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252" name="TextovéPole 2"/>
          <p:cNvSpPr txBox="1">
            <a:spLocks noChangeArrowheads="1"/>
          </p:cNvSpPr>
          <p:nvPr/>
        </p:nvSpPr>
        <p:spPr bwMode="auto">
          <a:xfrm>
            <a:off x="250825" y="4441825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9" name="Ovál 8"/>
          <p:cNvSpPr/>
          <p:nvPr/>
        </p:nvSpPr>
        <p:spPr>
          <a:xfrm>
            <a:off x="179388" y="4395788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54" name="TextovéPole 4"/>
          <p:cNvSpPr txBox="1">
            <a:spLocks noChangeArrowheads="1"/>
          </p:cNvSpPr>
          <p:nvPr/>
        </p:nvSpPr>
        <p:spPr bwMode="auto">
          <a:xfrm>
            <a:off x="611188" y="4441825"/>
            <a:ext cx="23764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správné jednotky: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24000" y="3068638"/>
          <a:ext cx="6096000" cy="74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6,4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dirty="0" smtClean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91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cm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1700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49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750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300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284" name="TextovéPole 11"/>
          <p:cNvSpPr txBox="1">
            <a:spLocks noChangeArrowheads="1"/>
          </p:cNvSpPr>
          <p:nvPr/>
        </p:nvSpPr>
        <p:spPr bwMode="auto">
          <a:xfrm>
            <a:off x="898525" y="521811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44 m</a:t>
            </a:r>
          </a:p>
        </p:txBody>
      </p:sp>
      <p:sp>
        <p:nvSpPr>
          <p:cNvPr id="9285" name="TextovéPole 12"/>
          <p:cNvSpPr txBox="1">
            <a:spLocks noChangeArrowheads="1"/>
          </p:cNvSpPr>
          <p:nvPr/>
        </p:nvSpPr>
        <p:spPr bwMode="auto">
          <a:xfrm>
            <a:off x="898525" y="571976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18 500 mm</a:t>
            </a:r>
          </a:p>
        </p:txBody>
      </p:sp>
      <p:sp>
        <p:nvSpPr>
          <p:cNvPr id="9286" name="TextovéPole 13"/>
          <p:cNvSpPr txBox="1">
            <a:spLocks noChangeArrowheads="1"/>
          </p:cNvSpPr>
          <p:nvPr/>
        </p:nvSpPr>
        <p:spPr bwMode="auto">
          <a:xfrm>
            <a:off x="898525" y="6257925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23 cm</a:t>
            </a:r>
          </a:p>
        </p:txBody>
      </p:sp>
      <p:sp>
        <p:nvSpPr>
          <p:cNvPr id="9287" name="TextovéPole 14"/>
          <p:cNvSpPr txBox="1">
            <a:spLocks noChangeArrowheads="1"/>
          </p:cNvSpPr>
          <p:nvPr/>
        </p:nvSpPr>
        <p:spPr bwMode="auto">
          <a:xfrm>
            <a:off x="2411413" y="5232400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4400</a:t>
            </a:r>
          </a:p>
        </p:txBody>
      </p:sp>
      <p:sp>
        <p:nvSpPr>
          <p:cNvPr id="9288" name="TextovéPole 15"/>
          <p:cNvSpPr txBox="1">
            <a:spLocks noChangeArrowheads="1"/>
          </p:cNvSpPr>
          <p:nvPr/>
        </p:nvSpPr>
        <p:spPr bwMode="auto">
          <a:xfrm>
            <a:off x="3708400" y="52181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cm</a:t>
            </a:r>
          </a:p>
        </p:txBody>
      </p:sp>
      <p:sp>
        <p:nvSpPr>
          <p:cNvPr id="9289" name="TextovéPole 16"/>
          <p:cNvSpPr txBox="1">
            <a:spLocks noChangeArrowheads="1"/>
          </p:cNvSpPr>
          <p:nvPr/>
        </p:nvSpPr>
        <p:spPr bwMode="auto">
          <a:xfrm>
            <a:off x="2411413" y="571976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185</a:t>
            </a:r>
          </a:p>
        </p:txBody>
      </p:sp>
      <p:sp>
        <p:nvSpPr>
          <p:cNvPr id="9290" name="TextovéPole 17"/>
          <p:cNvSpPr txBox="1">
            <a:spLocks noChangeArrowheads="1"/>
          </p:cNvSpPr>
          <p:nvPr/>
        </p:nvSpPr>
        <p:spPr bwMode="auto">
          <a:xfrm>
            <a:off x="2411413" y="6257925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2,3</a:t>
            </a:r>
          </a:p>
        </p:txBody>
      </p:sp>
      <p:sp>
        <p:nvSpPr>
          <p:cNvPr id="9291" name="TextovéPole 18"/>
          <p:cNvSpPr txBox="1">
            <a:spLocks noChangeArrowheads="1"/>
          </p:cNvSpPr>
          <p:nvPr/>
        </p:nvSpPr>
        <p:spPr bwMode="auto">
          <a:xfrm>
            <a:off x="3708400" y="57197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dm</a:t>
            </a:r>
          </a:p>
        </p:txBody>
      </p:sp>
      <p:sp>
        <p:nvSpPr>
          <p:cNvPr id="9292" name="TextovéPole 19"/>
          <p:cNvSpPr txBox="1">
            <a:spLocks noChangeArrowheads="1"/>
          </p:cNvSpPr>
          <p:nvPr/>
        </p:nvSpPr>
        <p:spPr bwMode="auto">
          <a:xfrm>
            <a:off x="3708400" y="62579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dm</a:t>
            </a:r>
          </a:p>
        </p:txBody>
      </p:sp>
      <p:sp>
        <p:nvSpPr>
          <p:cNvPr id="9293" name="TextovéPole 20"/>
          <p:cNvSpPr txBox="1">
            <a:spLocks noChangeArrowheads="1"/>
          </p:cNvSpPr>
          <p:nvPr/>
        </p:nvSpPr>
        <p:spPr bwMode="auto">
          <a:xfrm>
            <a:off x="4786313" y="521811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6100 m</a:t>
            </a:r>
          </a:p>
        </p:txBody>
      </p:sp>
      <p:sp>
        <p:nvSpPr>
          <p:cNvPr id="9294" name="TextovéPole 21"/>
          <p:cNvSpPr txBox="1">
            <a:spLocks noChangeArrowheads="1"/>
          </p:cNvSpPr>
          <p:nvPr/>
        </p:nvSpPr>
        <p:spPr bwMode="auto">
          <a:xfrm>
            <a:off x="4786313" y="5719763"/>
            <a:ext cx="1585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79 m</a:t>
            </a:r>
          </a:p>
        </p:txBody>
      </p:sp>
      <p:sp>
        <p:nvSpPr>
          <p:cNvPr id="9295" name="TextovéPole 22"/>
          <p:cNvSpPr txBox="1">
            <a:spLocks noChangeArrowheads="1"/>
          </p:cNvSpPr>
          <p:nvPr/>
        </p:nvSpPr>
        <p:spPr bwMode="auto">
          <a:xfrm>
            <a:off x="4786313" y="6257925"/>
            <a:ext cx="15859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140 mm</a:t>
            </a:r>
          </a:p>
        </p:txBody>
      </p:sp>
      <p:sp>
        <p:nvSpPr>
          <p:cNvPr id="9296" name="TextovéPole 23"/>
          <p:cNvSpPr txBox="1">
            <a:spLocks noChangeArrowheads="1"/>
          </p:cNvSpPr>
          <p:nvPr/>
        </p:nvSpPr>
        <p:spPr bwMode="auto">
          <a:xfrm>
            <a:off x="6299200" y="5232400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6,1</a:t>
            </a:r>
          </a:p>
        </p:txBody>
      </p:sp>
      <p:sp>
        <p:nvSpPr>
          <p:cNvPr id="9297" name="TextovéPole 24"/>
          <p:cNvSpPr txBox="1">
            <a:spLocks noChangeArrowheads="1"/>
          </p:cNvSpPr>
          <p:nvPr/>
        </p:nvSpPr>
        <p:spPr bwMode="auto">
          <a:xfrm>
            <a:off x="7092950" y="52181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km</a:t>
            </a:r>
          </a:p>
        </p:txBody>
      </p:sp>
      <p:sp>
        <p:nvSpPr>
          <p:cNvPr id="9298" name="TextovéPole 25"/>
          <p:cNvSpPr txBox="1">
            <a:spLocks noChangeArrowheads="1"/>
          </p:cNvSpPr>
          <p:nvPr/>
        </p:nvSpPr>
        <p:spPr bwMode="auto">
          <a:xfrm>
            <a:off x="6299200" y="5719763"/>
            <a:ext cx="15859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790</a:t>
            </a:r>
          </a:p>
        </p:txBody>
      </p:sp>
      <p:sp>
        <p:nvSpPr>
          <p:cNvPr id="9299" name="TextovéPole 26"/>
          <p:cNvSpPr txBox="1">
            <a:spLocks noChangeArrowheads="1"/>
          </p:cNvSpPr>
          <p:nvPr/>
        </p:nvSpPr>
        <p:spPr bwMode="auto">
          <a:xfrm>
            <a:off x="6299200" y="6257925"/>
            <a:ext cx="15859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=  14</a:t>
            </a:r>
          </a:p>
        </p:txBody>
      </p:sp>
      <p:sp>
        <p:nvSpPr>
          <p:cNvPr id="9300" name="TextovéPole 27"/>
          <p:cNvSpPr txBox="1">
            <a:spLocks noChangeArrowheads="1"/>
          </p:cNvSpPr>
          <p:nvPr/>
        </p:nvSpPr>
        <p:spPr bwMode="auto">
          <a:xfrm>
            <a:off x="7092950" y="57197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dm</a:t>
            </a:r>
          </a:p>
        </p:txBody>
      </p:sp>
      <p:sp>
        <p:nvSpPr>
          <p:cNvPr id="9301" name="TextovéPole 28"/>
          <p:cNvSpPr txBox="1">
            <a:spLocks noChangeArrowheads="1"/>
          </p:cNvSpPr>
          <p:nvPr/>
        </p:nvSpPr>
        <p:spPr bwMode="auto">
          <a:xfrm>
            <a:off x="7092950" y="62579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cm</a:t>
            </a:r>
          </a:p>
        </p:txBody>
      </p:sp>
      <p:sp>
        <p:nvSpPr>
          <p:cNvPr id="9302" name="TextovéPole 29"/>
          <p:cNvSpPr txBox="1">
            <a:spLocks noChangeArrowheads="1"/>
          </p:cNvSpPr>
          <p:nvPr/>
        </p:nvSpPr>
        <p:spPr bwMode="auto">
          <a:xfrm>
            <a:off x="2363788" y="2020888"/>
            <a:ext cx="6238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180</a:t>
            </a:r>
          </a:p>
        </p:txBody>
      </p:sp>
      <p:sp>
        <p:nvSpPr>
          <p:cNvPr id="9303" name="TextovéPole 30"/>
          <p:cNvSpPr txBox="1">
            <a:spLocks noChangeArrowheads="1"/>
          </p:cNvSpPr>
          <p:nvPr/>
        </p:nvSpPr>
        <p:spPr bwMode="auto">
          <a:xfrm>
            <a:off x="3082925" y="20208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3940</a:t>
            </a:r>
          </a:p>
        </p:txBody>
      </p:sp>
      <p:sp>
        <p:nvSpPr>
          <p:cNvPr id="9304" name="TextovéPole 31"/>
          <p:cNvSpPr txBox="1">
            <a:spLocks noChangeArrowheads="1"/>
          </p:cNvSpPr>
          <p:nvPr/>
        </p:nvSpPr>
        <p:spPr bwMode="auto">
          <a:xfrm>
            <a:off x="3881438" y="1644650"/>
            <a:ext cx="6238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71</a:t>
            </a:r>
          </a:p>
        </p:txBody>
      </p:sp>
      <p:sp>
        <p:nvSpPr>
          <p:cNvPr id="9305" name="TextovéPole 32"/>
          <p:cNvSpPr txBox="1">
            <a:spLocks noChangeArrowheads="1"/>
          </p:cNvSpPr>
          <p:nvPr/>
        </p:nvSpPr>
        <p:spPr bwMode="auto">
          <a:xfrm>
            <a:off x="4625975" y="2022475"/>
            <a:ext cx="622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222</a:t>
            </a:r>
          </a:p>
        </p:txBody>
      </p:sp>
      <p:sp>
        <p:nvSpPr>
          <p:cNvPr id="9306" name="TextovéPole 33"/>
          <p:cNvSpPr txBox="1">
            <a:spLocks noChangeArrowheads="1"/>
          </p:cNvSpPr>
          <p:nvPr/>
        </p:nvSpPr>
        <p:spPr bwMode="auto">
          <a:xfrm>
            <a:off x="5410200" y="164623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6</a:t>
            </a:r>
          </a:p>
        </p:txBody>
      </p:sp>
      <p:sp>
        <p:nvSpPr>
          <p:cNvPr id="9307" name="TextovéPole 34"/>
          <p:cNvSpPr txBox="1">
            <a:spLocks noChangeArrowheads="1"/>
          </p:cNvSpPr>
          <p:nvPr/>
        </p:nvSpPr>
        <p:spPr bwMode="auto">
          <a:xfrm>
            <a:off x="6156325" y="164623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51,9</a:t>
            </a:r>
          </a:p>
        </p:txBody>
      </p:sp>
      <p:sp>
        <p:nvSpPr>
          <p:cNvPr id="9308" name="TextovéPole 35"/>
          <p:cNvSpPr txBox="1">
            <a:spLocks noChangeArrowheads="1"/>
          </p:cNvSpPr>
          <p:nvPr/>
        </p:nvSpPr>
        <p:spPr bwMode="auto">
          <a:xfrm>
            <a:off x="6905625" y="2022475"/>
            <a:ext cx="6238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93</a:t>
            </a:r>
          </a:p>
        </p:txBody>
      </p:sp>
      <p:sp>
        <p:nvSpPr>
          <p:cNvPr id="9309" name="TextovéPole 36"/>
          <p:cNvSpPr txBox="1">
            <a:spLocks noChangeArrowheads="1"/>
          </p:cNvSpPr>
          <p:nvPr/>
        </p:nvSpPr>
        <p:spPr bwMode="auto">
          <a:xfrm>
            <a:off x="2355850" y="3076575"/>
            <a:ext cx="622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17</a:t>
            </a:r>
          </a:p>
        </p:txBody>
      </p:sp>
      <p:sp>
        <p:nvSpPr>
          <p:cNvPr id="9310" name="TextovéPole 37"/>
          <p:cNvSpPr txBox="1">
            <a:spLocks noChangeArrowheads="1"/>
          </p:cNvSpPr>
          <p:nvPr/>
        </p:nvSpPr>
        <p:spPr bwMode="auto">
          <a:xfrm>
            <a:off x="3140075" y="3473450"/>
            <a:ext cx="6238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640</a:t>
            </a:r>
          </a:p>
        </p:txBody>
      </p:sp>
      <p:sp>
        <p:nvSpPr>
          <p:cNvPr id="9311" name="TextovéPole 38"/>
          <p:cNvSpPr txBox="1">
            <a:spLocks noChangeArrowheads="1"/>
          </p:cNvSpPr>
          <p:nvPr/>
        </p:nvSpPr>
        <p:spPr bwMode="auto">
          <a:xfrm>
            <a:off x="3881438" y="3076575"/>
            <a:ext cx="6238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0,49</a:t>
            </a:r>
          </a:p>
        </p:txBody>
      </p:sp>
      <p:sp>
        <p:nvSpPr>
          <p:cNvPr id="9312" name="TextovéPole 39"/>
          <p:cNvSpPr txBox="1">
            <a:spLocks noChangeArrowheads="1"/>
          </p:cNvSpPr>
          <p:nvPr/>
        </p:nvSpPr>
        <p:spPr bwMode="auto">
          <a:xfrm>
            <a:off x="4625975" y="3076575"/>
            <a:ext cx="622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7,5</a:t>
            </a:r>
          </a:p>
        </p:txBody>
      </p:sp>
      <p:sp>
        <p:nvSpPr>
          <p:cNvPr id="9313" name="TextovéPole 40"/>
          <p:cNvSpPr txBox="1">
            <a:spLocks noChangeArrowheads="1"/>
          </p:cNvSpPr>
          <p:nvPr/>
        </p:nvSpPr>
        <p:spPr bwMode="auto">
          <a:xfrm>
            <a:off x="5349875" y="3473450"/>
            <a:ext cx="74453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9100</a:t>
            </a:r>
          </a:p>
        </p:txBody>
      </p:sp>
      <p:sp>
        <p:nvSpPr>
          <p:cNvPr id="9314" name="TextovéPole 41"/>
          <p:cNvSpPr txBox="1">
            <a:spLocks noChangeArrowheads="1"/>
          </p:cNvSpPr>
          <p:nvPr/>
        </p:nvSpPr>
        <p:spPr bwMode="auto">
          <a:xfrm>
            <a:off x="6092825" y="3473450"/>
            <a:ext cx="7493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5000</a:t>
            </a:r>
          </a:p>
        </p:txBody>
      </p:sp>
      <p:sp>
        <p:nvSpPr>
          <p:cNvPr id="9315" name="TextovéPole 42"/>
          <p:cNvSpPr txBox="1">
            <a:spLocks noChangeArrowheads="1"/>
          </p:cNvSpPr>
          <p:nvPr/>
        </p:nvSpPr>
        <p:spPr bwMode="auto">
          <a:xfrm>
            <a:off x="6905625" y="3076575"/>
            <a:ext cx="62388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1"/>
          <p:cNvSpPr txBox="1">
            <a:spLocks noChangeArrowheads="1"/>
          </p:cNvSpPr>
          <p:nvPr/>
        </p:nvSpPr>
        <p:spPr bwMode="auto">
          <a:xfrm>
            <a:off x="2123728" y="1628800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 dirty="0">
                <a:latin typeface="Segoe UI Light" pitchFamily="34" charset="0"/>
              </a:rPr>
              <a:t>Matematika pro 4.ročník (J. </a:t>
            </a:r>
            <a:r>
              <a:rPr lang="cs-CZ" b="1" dirty="0" err="1">
                <a:latin typeface="Segoe UI Light" pitchFamily="34" charset="0"/>
              </a:rPr>
              <a:t>Justová</a:t>
            </a:r>
            <a:r>
              <a:rPr lang="cs-CZ" b="1" dirty="0">
                <a:latin typeface="Segoe UI Light" pitchFamily="34" charset="0"/>
              </a:rPr>
              <a:t>, R. Blažková, K. Matoušková, M. </a:t>
            </a:r>
            <a:r>
              <a:rPr lang="cs-CZ" b="1" dirty="0" err="1">
                <a:latin typeface="Segoe UI Light" pitchFamily="34" charset="0"/>
              </a:rPr>
              <a:t>Vaňurová</a:t>
            </a:r>
            <a:r>
              <a:rPr lang="cs-CZ" b="1" dirty="0">
                <a:latin typeface="Segoe UI Light" pitchFamily="34" charset="0"/>
              </a:rPr>
              <a:t>); nakladatelství Alter</a:t>
            </a:r>
          </a:p>
          <a:p>
            <a:endParaRPr lang="cs-CZ" b="1" dirty="0">
              <a:latin typeface="Segoe UI Light" pitchFamily="34" charset="0"/>
            </a:endParaRPr>
          </a:p>
          <a:p>
            <a:r>
              <a:rPr lang="cs-CZ" dirty="0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 dirty="0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533</Words>
  <Application>Microsoft Office PowerPoint</Application>
  <PresentationFormat>Předvádění na obrazovce (4:3)</PresentationFormat>
  <Paragraphs>246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30</cp:revision>
  <dcterms:created xsi:type="dcterms:W3CDTF">2013-09-09T19:49:29Z</dcterms:created>
  <dcterms:modified xsi:type="dcterms:W3CDTF">2014-03-25T16:23:25Z</dcterms:modified>
</cp:coreProperties>
</file>