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E0D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D4B884B-FE59-4CEC-AC44-E0DAD36053D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3634FBC-9484-4790-9FC5-BEE5F5AD34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CE858E8-2360-4725-BE3A-3A06D9CF9B5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8F5A9-3312-4C96-A3F8-91DD9342F74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1D3758-1EE0-4C81-A335-3CB3E0DEC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7AD69-0C02-4403-BD37-8D5FF0F9580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B8D15-C9C0-4300-AFE2-3379B89B2E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C7E82-AD41-478F-99F1-8740F688613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843EF-CDB0-4F29-8A94-C79022706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6513E-C9AC-4EAF-AD8D-CB10B3DC5F1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1E1E0-DF47-4A2A-8115-76B11F0800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0CC7-FB29-4D9A-BA9A-0EAF6AA732E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0037A-8E01-43D6-BAFB-4E187A33B5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6BED7-B21A-4D79-9F8D-B156E2AADE39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C048B-9F1E-47A6-A99F-E7B089A1F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F55CA0-AAD6-47D8-969B-E2A4CCC721E5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FC1E39-2983-4F10-B013-93ED0D0301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CD340-21A3-432B-9DF8-811A31F5A21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39015-08E1-412B-A2FF-798DF706A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A5696E-19C4-4B77-9E8C-12027410F28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92996-AC14-464C-874D-4BA8180A09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A66D6-118E-4A46-9D33-7817D6D1F22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E7D9D-B0E8-4127-9C4F-FC501B0529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AA692-7BEB-4E3B-8E52-A37C63F3746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84202-9DA8-4171-A6A0-E3C682180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83F793-B325-4814-82FC-6F306F8A032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4FF0A7-BD33-4204-BAE6-B56FA32733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1"/>
          <p:cNvSpPr>
            <a:spLocks noChangeArrowheads="1"/>
          </p:cNvSpPr>
          <p:nvPr/>
        </p:nvSpPr>
        <p:spPr bwMode="auto">
          <a:xfrm>
            <a:off x="889000" y="1946275"/>
            <a:ext cx="7561263" cy="375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VY_42_INOVACE_M.4. Jíl.22_Jednotky_hmotnosti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3. 9. 2013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čtvrtý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Jednotky hmotnosti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zaměřený na základní jednotky hmotnosti a převody.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0AE0DB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JEDNOTKY HMOTNOSTI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689350" y="6230938"/>
            <a:ext cx="1765300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kg (kilogram)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3203575" y="5776913"/>
            <a:ext cx="2736850" cy="400050"/>
          </a:xfrm>
          <a:prstGeom prst="rect">
            <a:avLst/>
          </a:prstGeom>
          <a:solidFill>
            <a:srgbClr val="0AE0DB"/>
          </a:solidFill>
          <a:ln w="38100">
            <a:solidFill>
              <a:srgbClr val="0AE0DB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ZÁKLADNÍ JEDNOTKA</a:t>
            </a:r>
          </a:p>
        </p:txBody>
      </p:sp>
      <p:sp>
        <p:nvSpPr>
          <p:cNvPr id="3077" name="TextovéPole 3"/>
          <p:cNvSpPr txBox="1">
            <a:spLocks noChangeArrowheads="1"/>
          </p:cNvSpPr>
          <p:nvPr/>
        </p:nvSpPr>
        <p:spPr bwMode="auto">
          <a:xfrm>
            <a:off x="1763713" y="1546225"/>
            <a:ext cx="1241425" cy="400050"/>
          </a:xfrm>
          <a:prstGeom prst="rect">
            <a:avLst/>
          </a:prstGeom>
          <a:noFill/>
          <a:ln w="38100">
            <a:solidFill>
              <a:srgbClr val="0AE0DB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NÁZEV</a:t>
            </a:r>
          </a:p>
        </p:txBody>
      </p:sp>
      <p:sp>
        <p:nvSpPr>
          <p:cNvPr id="3078" name="TextovéPole 3"/>
          <p:cNvSpPr txBox="1">
            <a:spLocks noChangeArrowheads="1"/>
          </p:cNvSpPr>
          <p:nvPr/>
        </p:nvSpPr>
        <p:spPr bwMode="auto">
          <a:xfrm>
            <a:off x="6156325" y="1546225"/>
            <a:ext cx="1241425" cy="400050"/>
          </a:xfrm>
          <a:prstGeom prst="rect">
            <a:avLst/>
          </a:prstGeom>
          <a:noFill/>
          <a:ln w="38100">
            <a:solidFill>
              <a:srgbClr val="0AE0DB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ZNAČKA</a:t>
            </a:r>
          </a:p>
        </p:txBody>
      </p:sp>
      <p:sp>
        <p:nvSpPr>
          <p:cNvPr id="3079" name="TextovéPole 3"/>
          <p:cNvSpPr txBox="1">
            <a:spLocks noChangeArrowheads="1"/>
          </p:cNvSpPr>
          <p:nvPr/>
        </p:nvSpPr>
        <p:spPr bwMode="auto">
          <a:xfrm>
            <a:off x="1801813" y="2292350"/>
            <a:ext cx="1239837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miligram</a:t>
            </a:r>
          </a:p>
        </p:txBody>
      </p:sp>
      <p:sp>
        <p:nvSpPr>
          <p:cNvPr id="3080" name="TextovéPole 3"/>
          <p:cNvSpPr txBox="1">
            <a:spLocks noChangeArrowheads="1"/>
          </p:cNvSpPr>
          <p:nvPr/>
        </p:nvSpPr>
        <p:spPr bwMode="auto">
          <a:xfrm>
            <a:off x="6321425" y="2292350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mg</a:t>
            </a:r>
          </a:p>
        </p:txBody>
      </p:sp>
      <p:sp>
        <p:nvSpPr>
          <p:cNvPr id="3081" name="TextovéPole 3"/>
          <p:cNvSpPr txBox="1">
            <a:spLocks noChangeArrowheads="1"/>
          </p:cNvSpPr>
          <p:nvPr/>
        </p:nvSpPr>
        <p:spPr bwMode="auto">
          <a:xfrm>
            <a:off x="1766888" y="2857500"/>
            <a:ext cx="1309687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gram</a:t>
            </a:r>
          </a:p>
        </p:txBody>
      </p:sp>
      <p:sp>
        <p:nvSpPr>
          <p:cNvPr id="3082" name="TextovéPole 3"/>
          <p:cNvSpPr txBox="1">
            <a:spLocks noChangeArrowheads="1"/>
          </p:cNvSpPr>
          <p:nvPr/>
        </p:nvSpPr>
        <p:spPr bwMode="auto">
          <a:xfrm>
            <a:off x="6323013" y="2852738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g</a:t>
            </a:r>
          </a:p>
        </p:txBody>
      </p:sp>
      <p:sp>
        <p:nvSpPr>
          <p:cNvPr id="3083" name="TextovéPole 3"/>
          <p:cNvSpPr txBox="1">
            <a:spLocks noChangeArrowheads="1"/>
          </p:cNvSpPr>
          <p:nvPr/>
        </p:nvSpPr>
        <p:spPr bwMode="auto">
          <a:xfrm>
            <a:off x="1466850" y="3381375"/>
            <a:ext cx="1909763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dekagram</a:t>
            </a:r>
          </a:p>
        </p:txBody>
      </p:sp>
      <p:sp>
        <p:nvSpPr>
          <p:cNvPr id="3084" name="TextovéPole 3"/>
          <p:cNvSpPr txBox="1">
            <a:spLocks noChangeArrowheads="1"/>
          </p:cNvSpPr>
          <p:nvPr/>
        </p:nvSpPr>
        <p:spPr bwMode="auto">
          <a:xfrm>
            <a:off x="6323013" y="3381375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dkg</a:t>
            </a:r>
          </a:p>
        </p:txBody>
      </p:sp>
      <p:sp>
        <p:nvSpPr>
          <p:cNvPr id="3085" name="TextovéPole 3"/>
          <p:cNvSpPr txBox="1">
            <a:spLocks noChangeArrowheads="1"/>
          </p:cNvSpPr>
          <p:nvPr/>
        </p:nvSpPr>
        <p:spPr bwMode="auto">
          <a:xfrm>
            <a:off x="1700213" y="3956050"/>
            <a:ext cx="1447800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kilogram</a:t>
            </a:r>
          </a:p>
        </p:txBody>
      </p:sp>
      <p:sp>
        <p:nvSpPr>
          <p:cNvPr id="3086" name="TextovéPole 3"/>
          <p:cNvSpPr txBox="1">
            <a:spLocks noChangeArrowheads="1"/>
          </p:cNvSpPr>
          <p:nvPr/>
        </p:nvSpPr>
        <p:spPr bwMode="auto">
          <a:xfrm>
            <a:off x="6323013" y="3992563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kg</a:t>
            </a:r>
          </a:p>
        </p:txBody>
      </p:sp>
      <p:sp>
        <p:nvSpPr>
          <p:cNvPr id="3087" name="TextovéPole 3"/>
          <p:cNvSpPr txBox="1">
            <a:spLocks noChangeArrowheads="1"/>
          </p:cNvSpPr>
          <p:nvPr/>
        </p:nvSpPr>
        <p:spPr bwMode="auto">
          <a:xfrm>
            <a:off x="1520825" y="4508500"/>
            <a:ext cx="1808163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metrický cent</a:t>
            </a:r>
          </a:p>
        </p:txBody>
      </p:sp>
      <p:sp>
        <p:nvSpPr>
          <p:cNvPr id="3088" name="TextovéPole 3"/>
          <p:cNvSpPr txBox="1">
            <a:spLocks noChangeArrowheads="1"/>
          </p:cNvSpPr>
          <p:nvPr/>
        </p:nvSpPr>
        <p:spPr bwMode="auto">
          <a:xfrm>
            <a:off x="6323013" y="4508500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q</a:t>
            </a:r>
          </a:p>
        </p:txBody>
      </p:sp>
      <p:sp>
        <p:nvSpPr>
          <p:cNvPr id="3089" name="TextovéPole 3"/>
          <p:cNvSpPr txBox="1">
            <a:spLocks noChangeArrowheads="1"/>
          </p:cNvSpPr>
          <p:nvPr/>
        </p:nvSpPr>
        <p:spPr bwMode="auto">
          <a:xfrm>
            <a:off x="1520825" y="5022850"/>
            <a:ext cx="1808163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tuna</a:t>
            </a:r>
          </a:p>
        </p:txBody>
      </p:sp>
      <p:sp>
        <p:nvSpPr>
          <p:cNvPr id="3090" name="TextovéPole 3"/>
          <p:cNvSpPr txBox="1">
            <a:spLocks noChangeArrowheads="1"/>
          </p:cNvSpPr>
          <p:nvPr/>
        </p:nvSpPr>
        <p:spPr bwMode="auto">
          <a:xfrm>
            <a:off x="6315075" y="5022850"/>
            <a:ext cx="98107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3775075" y="765175"/>
            <a:ext cx="1593850" cy="400050"/>
          </a:xfrm>
          <a:prstGeom prst="rect">
            <a:avLst/>
          </a:prstGeom>
          <a:solidFill>
            <a:srgbClr val="0AE0DB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MĚŘIDLA</a:t>
            </a:r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595313" y="1463675"/>
            <a:ext cx="793750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marL="285750" indent="-285750">
              <a:buClr>
                <a:srgbClr val="0AE0DB"/>
              </a:buClr>
              <a:buSzPct val="123000"/>
              <a:buFont typeface="Arial" charset="0"/>
              <a:buChar char="•"/>
            </a:pPr>
            <a:r>
              <a:rPr lang="cs-CZ" sz="1600" b="1">
                <a:latin typeface="Segoe UI Semibold" pitchFamily="34" charset="0"/>
              </a:rPr>
              <a:t>Hmotnost se měří </a:t>
            </a:r>
            <a:r>
              <a:rPr lang="cs-CZ" sz="1600" b="1">
                <a:solidFill>
                  <a:srgbClr val="0AE0DB"/>
                </a:solidFill>
                <a:latin typeface="Segoe UI Semibold" pitchFamily="34" charset="0"/>
              </a:rPr>
              <a:t>VÁHAMI</a:t>
            </a:r>
            <a:r>
              <a:rPr lang="cs-CZ" sz="1600" b="1">
                <a:latin typeface="Segoe UI Semibold" pitchFamily="34" charset="0"/>
              </a:rPr>
              <a:t>.  Jaké všechny druhy vah znáš?</a:t>
            </a:r>
          </a:p>
        </p:txBody>
      </p:sp>
      <p:pic>
        <p:nvPicPr>
          <p:cNvPr id="1026" name="Picture 2" descr="C:\Users\anna\AppData\Local\Microsoft\Windows\Temporary Internet Files\Content.IE5\GB177HJM\MC900356889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 rot="-446243">
            <a:off x="503238" y="3306763"/>
            <a:ext cx="2124075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anna\AppData\Local\Microsoft\Windows\Temporary Internet Files\Content.IE5\G97FVEPE\MC900379897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6426200" y="2781300"/>
            <a:ext cx="2106613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http://www.vahy-tep.cz/images/img-lr-hdb.jpg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3949700" y="3630613"/>
            <a:ext cx="1544638" cy="232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3"/>
          <p:cNvSpPr txBox="1">
            <a:spLocks noChangeArrowheads="1"/>
          </p:cNvSpPr>
          <p:nvPr/>
        </p:nvSpPr>
        <p:spPr bwMode="auto">
          <a:xfrm rot="-885732">
            <a:off x="303213" y="2787650"/>
            <a:ext cx="1843087" cy="64611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0AE0DB"/>
                </a:solidFill>
                <a:latin typeface="Segoe UI Semibold" pitchFamily="34" charset="0"/>
              </a:rPr>
              <a:t>ELEKTRICKÁ OSOBNÍ VÁHA</a:t>
            </a:r>
          </a:p>
        </p:txBody>
      </p:sp>
      <p:sp>
        <p:nvSpPr>
          <p:cNvPr id="12" name="TextovéPole 3"/>
          <p:cNvSpPr txBox="1">
            <a:spLocks noChangeArrowheads="1"/>
          </p:cNvSpPr>
          <p:nvPr/>
        </p:nvSpPr>
        <p:spPr bwMode="auto">
          <a:xfrm rot="177643">
            <a:off x="6475413" y="2141538"/>
            <a:ext cx="2212975" cy="64611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0AE0DB"/>
                </a:solidFill>
                <a:latin typeface="Segoe UI Semibold" pitchFamily="34" charset="0"/>
              </a:rPr>
              <a:t>ROVNORAMENNÁVÁHA</a:t>
            </a:r>
          </a:p>
        </p:txBody>
      </p:sp>
      <p:sp>
        <p:nvSpPr>
          <p:cNvPr id="13" name="TextovéPole 3"/>
          <p:cNvSpPr txBox="1">
            <a:spLocks noChangeArrowheads="1"/>
          </p:cNvSpPr>
          <p:nvPr/>
        </p:nvSpPr>
        <p:spPr bwMode="auto">
          <a:xfrm>
            <a:off x="3659188" y="5957888"/>
            <a:ext cx="1843087" cy="64611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solidFill>
                  <a:srgbClr val="0AE0DB"/>
                </a:solidFill>
                <a:latin typeface="Segoe UI Semibold" pitchFamily="34" charset="0"/>
              </a:rPr>
              <a:t>PRUŽINOVÁ</a:t>
            </a:r>
          </a:p>
          <a:p>
            <a:pPr algn="ctr"/>
            <a:r>
              <a:rPr lang="cs-CZ" b="1">
                <a:solidFill>
                  <a:srgbClr val="0AE0DB"/>
                </a:solidFill>
                <a:latin typeface="Segoe UI Semibold" pitchFamily="34" charset="0"/>
              </a:rPr>
              <a:t>VÁHA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2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3775075" y="765175"/>
            <a:ext cx="1593850" cy="400050"/>
          </a:xfrm>
          <a:prstGeom prst="rect">
            <a:avLst/>
          </a:prstGeom>
          <a:solidFill>
            <a:srgbClr val="0AE0DB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PŘEVODY</a:t>
            </a:r>
          </a:p>
        </p:txBody>
      </p:sp>
      <p:sp>
        <p:nvSpPr>
          <p:cNvPr id="5123" name="TextovéPole 3"/>
          <p:cNvSpPr txBox="1">
            <a:spLocks noChangeArrowheads="1"/>
          </p:cNvSpPr>
          <p:nvPr/>
        </p:nvSpPr>
        <p:spPr bwMode="auto">
          <a:xfrm>
            <a:off x="515938" y="2444750"/>
            <a:ext cx="981075" cy="46196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mg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1930400" y="2446338"/>
            <a:ext cx="981075" cy="4603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g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3384550" y="2452688"/>
            <a:ext cx="981075" cy="4619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dkg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6" name="TextovéPole 6"/>
          <p:cNvSpPr txBox="1">
            <a:spLocks noChangeArrowheads="1"/>
          </p:cNvSpPr>
          <p:nvPr/>
        </p:nvSpPr>
        <p:spPr bwMode="auto">
          <a:xfrm>
            <a:off x="4811713" y="2444750"/>
            <a:ext cx="981075" cy="46196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kg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27" name="TextovéPole 7"/>
          <p:cNvSpPr txBox="1">
            <a:spLocks noChangeArrowheads="1"/>
          </p:cNvSpPr>
          <p:nvPr/>
        </p:nvSpPr>
        <p:spPr bwMode="auto">
          <a:xfrm>
            <a:off x="6251575" y="2444750"/>
            <a:ext cx="981075" cy="461963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q</a:t>
            </a:r>
            <a:endParaRPr lang="cs-CZ" sz="2000" b="1">
              <a:latin typeface="Segoe UI Semibold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365250" y="2654300"/>
            <a:ext cx="792163" cy="0"/>
          </a:xfrm>
          <a:prstGeom prst="straightConnector1">
            <a:avLst/>
          </a:prstGeom>
          <a:ln w="19050">
            <a:solidFill>
              <a:srgbClr val="0AE0D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322388" y="2786063"/>
            <a:ext cx="792162" cy="0"/>
          </a:xfrm>
          <a:prstGeom prst="straightConnector1">
            <a:avLst/>
          </a:prstGeom>
          <a:ln w="190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776538" y="2678113"/>
            <a:ext cx="792162" cy="0"/>
          </a:xfrm>
          <a:prstGeom prst="straightConnector1">
            <a:avLst/>
          </a:prstGeom>
          <a:ln w="19050">
            <a:solidFill>
              <a:srgbClr val="0AE0D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733675" y="2808288"/>
            <a:ext cx="792163" cy="0"/>
          </a:xfrm>
          <a:prstGeom prst="straightConnector1">
            <a:avLst/>
          </a:prstGeom>
          <a:ln w="190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251325" y="2678113"/>
            <a:ext cx="792163" cy="0"/>
          </a:xfrm>
          <a:prstGeom prst="straightConnector1">
            <a:avLst/>
          </a:prstGeom>
          <a:ln w="19050">
            <a:solidFill>
              <a:srgbClr val="0AE0D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206875" y="2808288"/>
            <a:ext cx="792163" cy="0"/>
          </a:xfrm>
          <a:prstGeom prst="straightConnector1">
            <a:avLst/>
          </a:prstGeom>
          <a:ln w="190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595938" y="2667000"/>
            <a:ext cx="792162" cy="0"/>
          </a:xfrm>
          <a:prstGeom prst="straightConnector1">
            <a:avLst/>
          </a:prstGeom>
          <a:ln w="19050">
            <a:solidFill>
              <a:srgbClr val="0AE0D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553075" y="2797175"/>
            <a:ext cx="790575" cy="0"/>
          </a:xfrm>
          <a:prstGeom prst="straightConnector1">
            <a:avLst/>
          </a:prstGeom>
          <a:ln w="190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6" name="TextovéPole 80"/>
          <p:cNvSpPr txBox="1">
            <a:spLocks noChangeArrowheads="1"/>
          </p:cNvSpPr>
          <p:nvPr/>
        </p:nvSpPr>
        <p:spPr bwMode="auto">
          <a:xfrm>
            <a:off x="1228725" y="2306638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0AE0DB"/>
                </a:solidFill>
                <a:latin typeface="Segoe UI Semibold" pitchFamily="34" charset="0"/>
              </a:rPr>
              <a:t>: 1000</a:t>
            </a:r>
            <a:endParaRPr lang="cs-CZ" sz="1400" b="1">
              <a:solidFill>
                <a:srgbClr val="0AE0DB"/>
              </a:solidFill>
              <a:latin typeface="Segoe UI Semibold" pitchFamily="34" charset="0"/>
            </a:endParaRPr>
          </a:p>
        </p:txBody>
      </p:sp>
      <p:sp>
        <p:nvSpPr>
          <p:cNvPr id="5137" name="TextovéPole 81"/>
          <p:cNvSpPr txBox="1">
            <a:spLocks noChangeArrowheads="1"/>
          </p:cNvSpPr>
          <p:nvPr/>
        </p:nvSpPr>
        <p:spPr bwMode="auto">
          <a:xfrm>
            <a:off x="2640013" y="2306638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0AE0DB"/>
                </a:solidFill>
                <a:latin typeface="Segoe UI Semibold" pitchFamily="34" charset="0"/>
              </a:rPr>
              <a:t>: 10</a:t>
            </a:r>
            <a:endParaRPr lang="cs-CZ" sz="1400" b="1">
              <a:solidFill>
                <a:srgbClr val="0AE0DB"/>
              </a:solidFill>
              <a:latin typeface="Segoe UI Semibold" pitchFamily="34" charset="0"/>
            </a:endParaRPr>
          </a:p>
        </p:txBody>
      </p:sp>
      <p:sp>
        <p:nvSpPr>
          <p:cNvPr id="5138" name="TextovéPole 82"/>
          <p:cNvSpPr txBox="1">
            <a:spLocks noChangeArrowheads="1"/>
          </p:cNvSpPr>
          <p:nvPr/>
        </p:nvSpPr>
        <p:spPr bwMode="auto">
          <a:xfrm>
            <a:off x="4119563" y="2306638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0AE0DB"/>
                </a:solidFill>
                <a:latin typeface="Segoe UI Semibold" pitchFamily="34" charset="0"/>
              </a:rPr>
              <a:t>: 100</a:t>
            </a:r>
            <a:endParaRPr lang="cs-CZ" sz="1400" b="1">
              <a:solidFill>
                <a:srgbClr val="0AE0DB"/>
              </a:solidFill>
              <a:latin typeface="Segoe UI Semibold" pitchFamily="34" charset="0"/>
            </a:endParaRPr>
          </a:p>
        </p:txBody>
      </p:sp>
      <p:sp>
        <p:nvSpPr>
          <p:cNvPr id="5139" name="TextovéPole 83"/>
          <p:cNvSpPr txBox="1">
            <a:spLocks noChangeArrowheads="1"/>
          </p:cNvSpPr>
          <p:nvPr/>
        </p:nvSpPr>
        <p:spPr bwMode="auto">
          <a:xfrm>
            <a:off x="5500688" y="2306638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0AE0DB"/>
                </a:solidFill>
                <a:latin typeface="Segoe UI Semibold" pitchFamily="34" charset="0"/>
              </a:rPr>
              <a:t>: 100</a:t>
            </a:r>
            <a:endParaRPr lang="cs-CZ" sz="1400" b="1">
              <a:solidFill>
                <a:srgbClr val="0AE0DB"/>
              </a:solidFill>
              <a:latin typeface="Segoe UI Semibold" pitchFamily="34" charset="0"/>
            </a:endParaRPr>
          </a:p>
        </p:txBody>
      </p:sp>
      <p:sp>
        <p:nvSpPr>
          <p:cNvPr id="20" name="TextovéPole 94"/>
          <p:cNvSpPr txBox="1">
            <a:spLocks noChangeArrowheads="1"/>
          </p:cNvSpPr>
          <p:nvPr/>
        </p:nvSpPr>
        <p:spPr bwMode="auto">
          <a:xfrm>
            <a:off x="1271588" y="2803525"/>
            <a:ext cx="9810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Segoe UI Semibold" pitchFamily="34" charset="0"/>
              </a:rPr>
              <a:t>· 1000</a:t>
            </a:r>
            <a:endParaRPr lang="cs-CZ" sz="1400" b="1" dirty="0" smtClean="0">
              <a:solidFill>
                <a:schemeClr val="tx2">
                  <a:lumMod val="50000"/>
                </a:schemeClr>
              </a:solidFill>
              <a:latin typeface="Segoe UI Semibold" pitchFamily="34" charset="0"/>
            </a:endParaRPr>
          </a:p>
        </p:txBody>
      </p:sp>
      <p:sp>
        <p:nvSpPr>
          <p:cNvPr id="21" name="TextovéPole 95"/>
          <p:cNvSpPr txBox="1">
            <a:spLocks noChangeArrowheads="1"/>
          </p:cNvSpPr>
          <p:nvPr/>
        </p:nvSpPr>
        <p:spPr bwMode="auto">
          <a:xfrm>
            <a:off x="2682875" y="2803525"/>
            <a:ext cx="9810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smtClean="0">
                <a:solidFill>
                  <a:schemeClr val="tx2">
                    <a:lumMod val="50000"/>
                  </a:schemeClr>
                </a:solidFill>
                <a:latin typeface="Segoe UI Semibold" pitchFamily="34" charset="0"/>
              </a:rPr>
              <a:t>· 10</a:t>
            </a:r>
            <a:endParaRPr lang="cs-CZ" sz="1400" b="1" smtClean="0">
              <a:solidFill>
                <a:schemeClr val="tx2">
                  <a:lumMod val="50000"/>
                </a:schemeClr>
              </a:solidFill>
              <a:latin typeface="Segoe UI Semibold" pitchFamily="34" charset="0"/>
            </a:endParaRPr>
          </a:p>
        </p:txBody>
      </p:sp>
      <p:sp>
        <p:nvSpPr>
          <p:cNvPr id="22" name="TextovéPole 96"/>
          <p:cNvSpPr txBox="1">
            <a:spLocks noChangeArrowheads="1"/>
          </p:cNvSpPr>
          <p:nvPr/>
        </p:nvSpPr>
        <p:spPr bwMode="auto">
          <a:xfrm>
            <a:off x="4156075" y="2803525"/>
            <a:ext cx="9810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Segoe UI Semibold" pitchFamily="34" charset="0"/>
              </a:rPr>
              <a:t>· 100</a:t>
            </a:r>
            <a:endParaRPr lang="cs-CZ" sz="1400" b="1" dirty="0" smtClean="0">
              <a:solidFill>
                <a:schemeClr val="tx2">
                  <a:lumMod val="50000"/>
                </a:schemeClr>
              </a:solidFill>
              <a:latin typeface="Segoe UI Semibold" pitchFamily="34" charset="0"/>
            </a:endParaRPr>
          </a:p>
        </p:txBody>
      </p:sp>
      <p:sp>
        <p:nvSpPr>
          <p:cNvPr id="23" name="TextovéPole 97"/>
          <p:cNvSpPr txBox="1">
            <a:spLocks noChangeArrowheads="1"/>
          </p:cNvSpPr>
          <p:nvPr/>
        </p:nvSpPr>
        <p:spPr bwMode="auto">
          <a:xfrm>
            <a:off x="5500688" y="2803525"/>
            <a:ext cx="9810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Segoe UI Semibold" pitchFamily="34" charset="0"/>
              </a:rPr>
              <a:t>· 100</a:t>
            </a:r>
            <a:endParaRPr lang="cs-CZ" sz="1400" b="1" dirty="0" smtClean="0">
              <a:solidFill>
                <a:schemeClr val="tx2">
                  <a:lumMod val="50000"/>
                </a:schemeClr>
              </a:solidFill>
              <a:latin typeface="Segoe UI Semibold" pitchFamily="34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7061200" y="2682875"/>
            <a:ext cx="792163" cy="0"/>
          </a:xfrm>
          <a:prstGeom prst="straightConnector1">
            <a:avLst/>
          </a:prstGeom>
          <a:ln w="19050">
            <a:solidFill>
              <a:srgbClr val="0AE0DB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7018338" y="2813050"/>
            <a:ext cx="790575" cy="0"/>
          </a:xfrm>
          <a:prstGeom prst="straightConnector1">
            <a:avLst/>
          </a:prstGeom>
          <a:ln w="19050"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46" name="TextovéPole 83"/>
          <p:cNvSpPr txBox="1">
            <a:spLocks noChangeArrowheads="1"/>
          </p:cNvSpPr>
          <p:nvPr/>
        </p:nvSpPr>
        <p:spPr bwMode="auto">
          <a:xfrm>
            <a:off x="6965950" y="2322513"/>
            <a:ext cx="981075" cy="338137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solidFill>
                  <a:srgbClr val="0AE0DB"/>
                </a:solidFill>
                <a:latin typeface="Segoe UI Semibold" pitchFamily="34" charset="0"/>
              </a:rPr>
              <a:t>: 10</a:t>
            </a:r>
            <a:endParaRPr lang="cs-CZ" sz="1400" b="1">
              <a:solidFill>
                <a:srgbClr val="0AE0DB"/>
              </a:solidFill>
              <a:latin typeface="Segoe UI Semibold" pitchFamily="34" charset="0"/>
            </a:endParaRPr>
          </a:p>
        </p:txBody>
      </p:sp>
      <p:sp>
        <p:nvSpPr>
          <p:cNvPr id="27" name="TextovéPole 97"/>
          <p:cNvSpPr txBox="1">
            <a:spLocks noChangeArrowheads="1"/>
          </p:cNvSpPr>
          <p:nvPr/>
        </p:nvSpPr>
        <p:spPr bwMode="auto">
          <a:xfrm>
            <a:off x="6965950" y="2819400"/>
            <a:ext cx="98107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381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 smtClean="0">
                <a:solidFill>
                  <a:schemeClr val="tx2">
                    <a:lumMod val="50000"/>
                  </a:schemeClr>
                </a:solidFill>
                <a:latin typeface="Segoe UI Semibold" pitchFamily="34" charset="0"/>
              </a:rPr>
              <a:t>· 10</a:t>
            </a:r>
            <a:endParaRPr lang="cs-CZ" sz="1400" b="1" dirty="0" smtClean="0">
              <a:solidFill>
                <a:schemeClr val="tx2">
                  <a:lumMod val="50000"/>
                </a:schemeClr>
              </a:solidFill>
              <a:latin typeface="Segoe UI Semibold" pitchFamily="34" charset="0"/>
            </a:endParaRPr>
          </a:p>
        </p:txBody>
      </p:sp>
      <p:sp>
        <p:nvSpPr>
          <p:cNvPr id="5148" name="TextovéPole 7"/>
          <p:cNvSpPr txBox="1">
            <a:spLocks noChangeArrowheads="1"/>
          </p:cNvSpPr>
          <p:nvPr/>
        </p:nvSpPr>
        <p:spPr bwMode="auto">
          <a:xfrm>
            <a:off x="7664450" y="2452688"/>
            <a:ext cx="981075" cy="461962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Segoe UI Semibold" pitchFamily="34" charset="0"/>
              </a:rPr>
              <a:t>t</a:t>
            </a:r>
            <a:endParaRPr lang="cs-CZ" sz="2000" b="1">
              <a:latin typeface="Segoe UI Semibold" pitchFamily="34" charset="0"/>
            </a:endParaRPr>
          </a:p>
        </p:txBody>
      </p:sp>
      <p:sp>
        <p:nvSpPr>
          <p:cNvPr id="5149" name="TextovéPole 98"/>
          <p:cNvSpPr txBox="1">
            <a:spLocks noChangeArrowheads="1"/>
          </p:cNvSpPr>
          <p:nvPr/>
        </p:nvSpPr>
        <p:spPr bwMode="auto">
          <a:xfrm>
            <a:off x="1697038" y="4283075"/>
            <a:ext cx="4886325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2000" b="1">
                <a:latin typeface="Segoe UI Semibold" pitchFamily="34" charset="0"/>
              </a:rPr>
              <a:t>1 t =      10 q  =      1000 kg</a:t>
            </a:r>
            <a:endParaRPr lang="cs-CZ" b="1">
              <a:latin typeface="Segoe UI Semibold" pitchFamily="34" charset="0"/>
            </a:endParaRPr>
          </a:p>
        </p:txBody>
      </p:sp>
      <p:sp>
        <p:nvSpPr>
          <p:cNvPr id="5150" name="TextovéPole 99"/>
          <p:cNvSpPr txBox="1">
            <a:spLocks noChangeArrowheads="1"/>
          </p:cNvSpPr>
          <p:nvPr/>
        </p:nvSpPr>
        <p:spPr bwMode="auto">
          <a:xfrm>
            <a:off x="1719263" y="4683125"/>
            <a:ext cx="4872037" cy="401638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2000" b="1">
                <a:latin typeface="Segoe UI Semibold" pitchFamily="34" charset="0"/>
              </a:rPr>
              <a:t>1 q =   100 kg = 10 000 dkg</a:t>
            </a:r>
          </a:p>
        </p:txBody>
      </p:sp>
      <p:sp>
        <p:nvSpPr>
          <p:cNvPr id="5151" name="TextovéPole 100"/>
          <p:cNvSpPr txBox="1">
            <a:spLocks noChangeArrowheads="1"/>
          </p:cNvSpPr>
          <p:nvPr/>
        </p:nvSpPr>
        <p:spPr bwMode="auto">
          <a:xfrm>
            <a:off x="1738313" y="5084763"/>
            <a:ext cx="4865687" cy="400050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r"/>
            <a:r>
              <a:rPr lang="cs-CZ" sz="2000" b="1">
                <a:latin typeface="Segoe UI Semibold" pitchFamily="34" charset="0"/>
              </a:rPr>
              <a:t>1 kg = 100 dkg =        1000 g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697038" y="4149725"/>
            <a:ext cx="5735637" cy="1439863"/>
          </a:xfrm>
          <a:prstGeom prst="rect">
            <a:avLst/>
          </a:prstGeom>
          <a:noFill/>
          <a:ln w="38100">
            <a:solidFill>
              <a:srgbClr val="0AE0D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Převáděj:</a:t>
            </a:r>
          </a:p>
        </p:txBody>
      </p:sp>
      <p:sp>
        <p:nvSpPr>
          <p:cNvPr id="6150" name="TextovéPole 5"/>
          <p:cNvSpPr txBox="1">
            <a:spLocks noChangeArrowheads="1"/>
          </p:cNvSpPr>
          <p:nvPr/>
        </p:nvSpPr>
        <p:spPr bwMode="auto">
          <a:xfrm>
            <a:off x="611188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a) na kilogramy</a:t>
            </a:r>
          </a:p>
        </p:txBody>
      </p:sp>
      <p:sp>
        <p:nvSpPr>
          <p:cNvPr id="6151" name="TextovéPole 6"/>
          <p:cNvSpPr txBox="1">
            <a:spLocks noChangeArrowheads="1"/>
          </p:cNvSpPr>
          <p:nvPr/>
        </p:nvSpPr>
        <p:spPr bwMode="auto">
          <a:xfrm>
            <a:off x="900113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417 t</a:t>
            </a:r>
          </a:p>
        </p:txBody>
      </p:sp>
      <p:sp>
        <p:nvSpPr>
          <p:cNvPr id="6152" name="TextovéPole 7"/>
          <p:cNvSpPr txBox="1">
            <a:spLocks noChangeArrowheads="1"/>
          </p:cNvSpPr>
          <p:nvPr/>
        </p:nvSpPr>
        <p:spPr bwMode="auto">
          <a:xfrm>
            <a:off x="900113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2000 g</a:t>
            </a:r>
          </a:p>
        </p:txBody>
      </p:sp>
      <p:sp>
        <p:nvSpPr>
          <p:cNvPr id="6153" name="TextovéPole 8"/>
          <p:cNvSpPr txBox="1">
            <a:spLocks noChangeArrowheads="1"/>
          </p:cNvSpPr>
          <p:nvPr/>
        </p:nvSpPr>
        <p:spPr bwMode="auto">
          <a:xfrm>
            <a:off x="900113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 q</a:t>
            </a:r>
          </a:p>
        </p:txBody>
      </p:sp>
      <p:sp>
        <p:nvSpPr>
          <p:cNvPr id="6154" name="TextovéPole 9"/>
          <p:cNvSpPr txBox="1">
            <a:spLocks noChangeArrowheads="1"/>
          </p:cNvSpPr>
          <p:nvPr/>
        </p:nvSpPr>
        <p:spPr bwMode="auto">
          <a:xfrm>
            <a:off x="900113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1800 dkg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759075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417 000 kg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759075" y="2187575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2 kg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759075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300 kg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759075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18 kg</a:t>
            </a:r>
          </a:p>
        </p:txBody>
      </p:sp>
      <p:sp>
        <p:nvSpPr>
          <p:cNvPr id="6159" name="TextovéPole 14"/>
          <p:cNvSpPr txBox="1">
            <a:spLocks noChangeArrowheads="1"/>
          </p:cNvSpPr>
          <p:nvPr/>
        </p:nvSpPr>
        <p:spPr bwMode="auto">
          <a:xfrm>
            <a:off x="4652963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b) na miligramy</a:t>
            </a:r>
          </a:p>
        </p:txBody>
      </p:sp>
      <p:sp>
        <p:nvSpPr>
          <p:cNvPr id="6160" name="TextovéPole 15"/>
          <p:cNvSpPr txBox="1">
            <a:spLocks noChangeArrowheads="1"/>
          </p:cNvSpPr>
          <p:nvPr/>
        </p:nvSpPr>
        <p:spPr bwMode="auto">
          <a:xfrm>
            <a:off x="4941888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55 g</a:t>
            </a:r>
          </a:p>
        </p:txBody>
      </p:sp>
      <p:sp>
        <p:nvSpPr>
          <p:cNvPr id="6161" name="TextovéPole 16"/>
          <p:cNvSpPr txBox="1">
            <a:spLocks noChangeArrowheads="1"/>
          </p:cNvSpPr>
          <p:nvPr/>
        </p:nvSpPr>
        <p:spPr bwMode="auto">
          <a:xfrm>
            <a:off x="4941888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 kg</a:t>
            </a:r>
          </a:p>
        </p:txBody>
      </p:sp>
      <p:sp>
        <p:nvSpPr>
          <p:cNvPr id="6162" name="TextovéPole 17"/>
          <p:cNvSpPr txBox="1">
            <a:spLocks noChangeArrowheads="1"/>
          </p:cNvSpPr>
          <p:nvPr/>
        </p:nvSpPr>
        <p:spPr bwMode="auto">
          <a:xfrm>
            <a:off x="4941888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9 g</a:t>
            </a:r>
          </a:p>
        </p:txBody>
      </p:sp>
      <p:sp>
        <p:nvSpPr>
          <p:cNvPr id="6163" name="TextovéPole 18"/>
          <p:cNvSpPr txBox="1">
            <a:spLocks noChangeArrowheads="1"/>
          </p:cNvSpPr>
          <p:nvPr/>
        </p:nvSpPr>
        <p:spPr bwMode="auto">
          <a:xfrm>
            <a:off x="4941888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12 dkg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800850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55 000 mg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800850" y="2189163"/>
            <a:ext cx="16589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1 000 000 mg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800850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9 000 mg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6800850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120 000 mg</a:t>
            </a:r>
          </a:p>
        </p:txBody>
      </p:sp>
      <p:sp>
        <p:nvSpPr>
          <p:cNvPr id="6168" name="TextovéPole 25"/>
          <p:cNvSpPr txBox="1">
            <a:spLocks noChangeArrowheads="1"/>
          </p:cNvSpPr>
          <p:nvPr/>
        </p:nvSpPr>
        <p:spPr bwMode="auto">
          <a:xfrm>
            <a:off x="611188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c) na tuny</a:t>
            </a:r>
          </a:p>
        </p:txBody>
      </p:sp>
      <p:sp>
        <p:nvSpPr>
          <p:cNvPr id="6169" name="TextovéPole 26"/>
          <p:cNvSpPr txBox="1">
            <a:spLocks noChangeArrowheads="1"/>
          </p:cNvSpPr>
          <p:nvPr/>
        </p:nvSpPr>
        <p:spPr bwMode="auto">
          <a:xfrm>
            <a:off x="900113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63 000 kg</a:t>
            </a:r>
          </a:p>
        </p:txBody>
      </p:sp>
      <p:sp>
        <p:nvSpPr>
          <p:cNvPr id="6170" name="TextovéPole 27"/>
          <p:cNvSpPr txBox="1">
            <a:spLocks noChangeArrowheads="1"/>
          </p:cNvSpPr>
          <p:nvPr/>
        </p:nvSpPr>
        <p:spPr bwMode="auto">
          <a:xfrm>
            <a:off x="900113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110 q</a:t>
            </a:r>
          </a:p>
        </p:txBody>
      </p:sp>
      <p:sp>
        <p:nvSpPr>
          <p:cNvPr id="6171" name="TextovéPole 28"/>
          <p:cNvSpPr txBox="1">
            <a:spLocks noChangeArrowheads="1"/>
          </p:cNvSpPr>
          <p:nvPr/>
        </p:nvSpPr>
        <p:spPr bwMode="auto">
          <a:xfrm>
            <a:off x="900113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549 q</a:t>
            </a:r>
          </a:p>
        </p:txBody>
      </p:sp>
      <p:sp>
        <p:nvSpPr>
          <p:cNvPr id="6172" name="TextovéPole 29"/>
          <p:cNvSpPr txBox="1">
            <a:spLocks noChangeArrowheads="1"/>
          </p:cNvSpPr>
          <p:nvPr/>
        </p:nvSpPr>
        <p:spPr bwMode="auto">
          <a:xfrm>
            <a:off x="900113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9 000 kg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2759075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63 t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759075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11 t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2759075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54,9 t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759075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9 t</a:t>
            </a:r>
          </a:p>
        </p:txBody>
      </p:sp>
      <p:sp>
        <p:nvSpPr>
          <p:cNvPr id="6177" name="TextovéPole 34"/>
          <p:cNvSpPr txBox="1">
            <a:spLocks noChangeArrowheads="1"/>
          </p:cNvSpPr>
          <p:nvPr/>
        </p:nvSpPr>
        <p:spPr bwMode="auto">
          <a:xfrm>
            <a:off x="4652963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d) na gramy</a:t>
            </a:r>
          </a:p>
        </p:txBody>
      </p:sp>
      <p:sp>
        <p:nvSpPr>
          <p:cNvPr id="6178" name="TextovéPole 35"/>
          <p:cNvSpPr txBox="1">
            <a:spLocks noChangeArrowheads="1"/>
          </p:cNvSpPr>
          <p:nvPr/>
        </p:nvSpPr>
        <p:spPr bwMode="auto">
          <a:xfrm>
            <a:off x="4941888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7 kg</a:t>
            </a:r>
          </a:p>
        </p:txBody>
      </p:sp>
      <p:sp>
        <p:nvSpPr>
          <p:cNvPr id="6179" name="TextovéPole 36"/>
          <p:cNvSpPr txBox="1">
            <a:spLocks noChangeArrowheads="1"/>
          </p:cNvSpPr>
          <p:nvPr/>
        </p:nvSpPr>
        <p:spPr bwMode="auto">
          <a:xfrm>
            <a:off x="4941888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 dkg</a:t>
            </a:r>
          </a:p>
        </p:txBody>
      </p:sp>
      <p:sp>
        <p:nvSpPr>
          <p:cNvPr id="6180" name="TextovéPole 37"/>
          <p:cNvSpPr txBox="1">
            <a:spLocks noChangeArrowheads="1"/>
          </p:cNvSpPr>
          <p:nvPr/>
        </p:nvSpPr>
        <p:spPr bwMode="auto">
          <a:xfrm>
            <a:off x="4941888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21 000  mg</a:t>
            </a:r>
          </a:p>
        </p:txBody>
      </p:sp>
      <p:sp>
        <p:nvSpPr>
          <p:cNvPr id="6181" name="TextovéPole 38"/>
          <p:cNvSpPr txBox="1">
            <a:spLocks noChangeArrowheads="1"/>
          </p:cNvSpPr>
          <p:nvPr/>
        </p:nvSpPr>
        <p:spPr bwMode="auto">
          <a:xfrm>
            <a:off x="4941888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88 dkg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6800850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7000 g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6800850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60 g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6800850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21 g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6800850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880 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20" grpId="0"/>
      <p:bldP spid="21" grpId="0"/>
      <p:bldP spid="22" grpId="0"/>
      <p:bldP spid="23" grpId="0"/>
      <p:bldP spid="29" grpId="0"/>
      <p:bldP spid="30" grpId="0"/>
      <p:bldP spid="31" grpId="0"/>
      <p:bldP spid="32" grpId="0"/>
      <p:bldP spid="38" grpId="0"/>
      <p:bldP spid="39" grpId="0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172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4" name="Ovál 4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174" name="TextovéPole 4"/>
          <p:cNvSpPr txBox="1">
            <a:spLocks noChangeArrowheads="1"/>
          </p:cNvSpPr>
          <p:nvPr/>
        </p:nvSpPr>
        <p:spPr bwMode="auto">
          <a:xfrm>
            <a:off x="611188" y="112553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Převáděj:</a:t>
            </a:r>
          </a:p>
        </p:txBody>
      </p:sp>
      <p:sp>
        <p:nvSpPr>
          <p:cNvPr id="7175" name="TextovéPole 5"/>
          <p:cNvSpPr txBox="1">
            <a:spLocks noChangeArrowheads="1"/>
          </p:cNvSpPr>
          <p:nvPr/>
        </p:nvSpPr>
        <p:spPr bwMode="auto">
          <a:xfrm>
            <a:off x="611188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a) na kilogramy</a:t>
            </a:r>
          </a:p>
        </p:txBody>
      </p:sp>
      <p:sp>
        <p:nvSpPr>
          <p:cNvPr id="7176" name="TextovéPole 6"/>
          <p:cNvSpPr txBox="1">
            <a:spLocks noChangeArrowheads="1"/>
          </p:cNvSpPr>
          <p:nvPr/>
        </p:nvSpPr>
        <p:spPr bwMode="auto">
          <a:xfrm>
            <a:off x="900113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417 t</a:t>
            </a:r>
          </a:p>
        </p:txBody>
      </p:sp>
      <p:sp>
        <p:nvSpPr>
          <p:cNvPr id="7177" name="TextovéPole 7"/>
          <p:cNvSpPr txBox="1">
            <a:spLocks noChangeArrowheads="1"/>
          </p:cNvSpPr>
          <p:nvPr/>
        </p:nvSpPr>
        <p:spPr bwMode="auto">
          <a:xfrm>
            <a:off x="900113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2000 g</a:t>
            </a:r>
          </a:p>
        </p:txBody>
      </p:sp>
      <p:sp>
        <p:nvSpPr>
          <p:cNvPr id="7178" name="TextovéPole 8"/>
          <p:cNvSpPr txBox="1">
            <a:spLocks noChangeArrowheads="1"/>
          </p:cNvSpPr>
          <p:nvPr/>
        </p:nvSpPr>
        <p:spPr bwMode="auto">
          <a:xfrm>
            <a:off x="900113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3 q</a:t>
            </a:r>
          </a:p>
        </p:txBody>
      </p:sp>
      <p:sp>
        <p:nvSpPr>
          <p:cNvPr id="7179" name="TextovéPole 9"/>
          <p:cNvSpPr txBox="1">
            <a:spLocks noChangeArrowheads="1"/>
          </p:cNvSpPr>
          <p:nvPr/>
        </p:nvSpPr>
        <p:spPr bwMode="auto">
          <a:xfrm>
            <a:off x="900113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1800 dkg</a:t>
            </a:r>
          </a:p>
        </p:txBody>
      </p:sp>
      <p:sp>
        <p:nvSpPr>
          <p:cNvPr id="7180" name="TextovéPole 50"/>
          <p:cNvSpPr txBox="1">
            <a:spLocks noChangeArrowheads="1"/>
          </p:cNvSpPr>
          <p:nvPr/>
        </p:nvSpPr>
        <p:spPr bwMode="auto">
          <a:xfrm>
            <a:off x="2759075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417 000 kg</a:t>
            </a:r>
          </a:p>
        </p:txBody>
      </p:sp>
      <p:sp>
        <p:nvSpPr>
          <p:cNvPr id="7181" name="TextovéPole 51"/>
          <p:cNvSpPr txBox="1">
            <a:spLocks noChangeArrowheads="1"/>
          </p:cNvSpPr>
          <p:nvPr/>
        </p:nvSpPr>
        <p:spPr bwMode="auto">
          <a:xfrm>
            <a:off x="2759075" y="2187575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2 kg</a:t>
            </a:r>
          </a:p>
        </p:txBody>
      </p:sp>
      <p:sp>
        <p:nvSpPr>
          <p:cNvPr id="7182" name="TextovéPole 52"/>
          <p:cNvSpPr txBox="1">
            <a:spLocks noChangeArrowheads="1"/>
          </p:cNvSpPr>
          <p:nvPr/>
        </p:nvSpPr>
        <p:spPr bwMode="auto">
          <a:xfrm>
            <a:off x="2759075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300 kg</a:t>
            </a:r>
          </a:p>
        </p:txBody>
      </p:sp>
      <p:sp>
        <p:nvSpPr>
          <p:cNvPr id="7183" name="TextovéPole 53"/>
          <p:cNvSpPr txBox="1">
            <a:spLocks noChangeArrowheads="1"/>
          </p:cNvSpPr>
          <p:nvPr/>
        </p:nvSpPr>
        <p:spPr bwMode="auto">
          <a:xfrm>
            <a:off x="2759075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18 kg</a:t>
            </a:r>
          </a:p>
        </p:txBody>
      </p:sp>
      <p:sp>
        <p:nvSpPr>
          <p:cNvPr id="7184" name="TextovéPole 14"/>
          <p:cNvSpPr txBox="1">
            <a:spLocks noChangeArrowheads="1"/>
          </p:cNvSpPr>
          <p:nvPr/>
        </p:nvSpPr>
        <p:spPr bwMode="auto">
          <a:xfrm>
            <a:off x="4652963" y="1511300"/>
            <a:ext cx="1873250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b) na miligramy</a:t>
            </a:r>
          </a:p>
        </p:txBody>
      </p:sp>
      <p:sp>
        <p:nvSpPr>
          <p:cNvPr id="7185" name="TextovéPole 15"/>
          <p:cNvSpPr txBox="1">
            <a:spLocks noChangeArrowheads="1"/>
          </p:cNvSpPr>
          <p:nvPr/>
        </p:nvSpPr>
        <p:spPr bwMode="auto">
          <a:xfrm>
            <a:off x="4941888" y="18510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55 g</a:t>
            </a:r>
          </a:p>
        </p:txBody>
      </p:sp>
      <p:sp>
        <p:nvSpPr>
          <p:cNvPr id="7186" name="TextovéPole 16"/>
          <p:cNvSpPr txBox="1">
            <a:spLocks noChangeArrowheads="1"/>
          </p:cNvSpPr>
          <p:nvPr/>
        </p:nvSpPr>
        <p:spPr bwMode="auto">
          <a:xfrm>
            <a:off x="4941888" y="21891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 kg</a:t>
            </a:r>
          </a:p>
        </p:txBody>
      </p:sp>
      <p:sp>
        <p:nvSpPr>
          <p:cNvPr id="7187" name="TextovéPole 17"/>
          <p:cNvSpPr txBox="1">
            <a:spLocks noChangeArrowheads="1"/>
          </p:cNvSpPr>
          <p:nvPr/>
        </p:nvSpPr>
        <p:spPr bwMode="auto">
          <a:xfrm>
            <a:off x="4941888" y="2522538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9 g</a:t>
            </a:r>
          </a:p>
        </p:txBody>
      </p:sp>
      <p:sp>
        <p:nvSpPr>
          <p:cNvPr id="7188" name="TextovéPole 18"/>
          <p:cNvSpPr txBox="1">
            <a:spLocks noChangeArrowheads="1"/>
          </p:cNvSpPr>
          <p:nvPr/>
        </p:nvSpPr>
        <p:spPr bwMode="auto">
          <a:xfrm>
            <a:off x="4941888" y="286067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12 dkg</a:t>
            </a:r>
          </a:p>
        </p:txBody>
      </p:sp>
      <p:sp>
        <p:nvSpPr>
          <p:cNvPr id="7189" name="TextovéPole 59"/>
          <p:cNvSpPr txBox="1">
            <a:spLocks noChangeArrowheads="1"/>
          </p:cNvSpPr>
          <p:nvPr/>
        </p:nvSpPr>
        <p:spPr bwMode="auto">
          <a:xfrm>
            <a:off x="6800850" y="1849438"/>
            <a:ext cx="138112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55 000 mg</a:t>
            </a:r>
          </a:p>
        </p:txBody>
      </p:sp>
      <p:sp>
        <p:nvSpPr>
          <p:cNvPr id="7190" name="TextovéPole 60"/>
          <p:cNvSpPr txBox="1">
            <a:spLocks noChangeArrowheads="1"/>
          </p:cNvSpPr>
          <p:nvPr/>
        </p:nvSpPr>
        <p:spPr bwMode="auto">
          <a:xfrm>
            <a:off x="6800850" y="2189163"/>
            <a:ext cx="16589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1 000 000 mg</a:t>
            </a:r>
          </a:p>
        </p:txBody>
      </p:sp>
      <p:sp>
        <p:nvSpPr>
          <p:cNvPr id="7191" name="TextovéPole 61"/>
          <p:cNvSpPr txBox="1">
            <a:spLocks noChangeArrowheads="1"/>
          </p:cNvSpPr>
          <p:nvPr/>
        </p:nvSpPr>
        <p:spPr bwMode="auto">
          <a:xfrm>
            <a:off x="6800850" y="2522538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9 000 mg</a:t>
            </a:r>
          </a:p>
        </p:txBody>
      </p:sp>
      <p:sp>
        <p:nvSpPr>
          <p:cNvPr id="7192" name="TextovéPole 62"/>
          <p:cNvSpPr txBox="1">
            <a:spLocks noChangeArrowheads="1"/>
          </p:cNvSpPr>
          <p:nvPr/>
        </p:nvSpPr>
        <p:spPr bwMode="auto">
          <a:xfrm>
            <a:off x="6800850" y="286067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120 000 mg</a:t>
            </a:r>
          </a:p>
        </p:txBody>
      </p:sp>
      <p:sp>
        <p:nvSpPr>
          <p:cNvPr id="7193" name="TextovéPole 25"/>
          <p:cNvSpPr txBox="1">
            <a:spLocks noChangeArrowheads="1"/>
          </p:cNvSpPr>
          <p:nvPr/>
        </p:nvSpPr>
        <p:spPr bwMode="auto">
          <a:xfrm>
            <a:off x="611188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c) na tuny</a:t>
            </a:r>
          </a:p>
        </p:txBody>
      </p:sp>
      <p:sp>
        <p:nvSpPr>
          <p:cNvPr id="7194" name="TextovéPole 26"/>
          <p:cNvSpPr txBox="1">
            <a:spLocks noChangeArrowheads="1"/>
          </p:cNvSpPr>
          <p:nvPr/>
        </p:nvSpPr>
        <p:spPr bwMode="auto">
          <a:xfrm>
            <a:off x="900113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63 000 kg</a:t>
            </a:r>
          </a:p>
        </p:txBody>
      </p:sp>
      <p:sp>
        <p:nvSpPr>
          <p:cNvPr id="7195" name="TextovéPole 27"/>
          <p:cNvSpPr txBox="1">
            <a:spLocks noChangeArrowheads="1"/>
          </p:cNvSpPr>
          <p:nvPr/>
        </p:nvSpPr>
        <p:spPr bwMode="auto">
          <a:xfrm>
            <a:off x="900113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110 q</a:t>
            </a:r>
          </a:p>
        </p:txBody>
      </p:sp>
      <p:sp>
        <p:nvSpPr>
          <p:cNvPr id="7196" name="TextovéPole 28"/>
          <p:cNvSpPr txBox="1">
            <a:spLocks noChangeArrowheads="1"/>
          </p:cNvSpPr>
          <p:nvPr/>
        </p:nvSpPr>
        <p:spPr bwMode="auto">
          <a:xfrm>
            <a:off x="900113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549 q</a:t>
            </a:r>
          </a:p>
        </p:txBody>
      </p:sp>
      <p:sp>
        <p:nvSpPr>
          <p:cNvPr id="7197" name="TextovéPole 29"/>
          <p:cNvSpPr txBox="1">
            <a:spLocks noChangeArrowheads="1"/>
          </p:cNvSpPr>
          <p:nvPr/>
        </p:nvSpPr>
        <p:spPr bwMode="auto">
          <a:xfrm>
            <a:off x="900113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9 000 kg</a:t>
            </a:r>
          </a:p>
        </p:txBody>
      </p:sp>
      <p:sp>
        <p:nvSpPr>
          <p:cNvPr id="7198" name="TextovéPole 68"/>
          <p:cNvSpPr txBox="1">
            <a:spLocks noChangeArrowheads="1"/>
          </p:cNvSpPr>
          <p:nvPr/>
        </p:nvSpPr>
        <p:spPr bwMode="auto">
          <a:xfrm>
            <a:off x="2759075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63 t</a:t>
            </a:r>
          </a:p>
        </p:txBody>
      </p:sp>
      <p:sp>
        <p:nvSpPr>
          <p:cNvPr id="7199" name="TextovéPole 69"/>
          <p:cNvSpPr txBox="1">
            <a:spLocks noChangeArrowheads="1"/>
          </p:cNvSpPr>
          <p:nvPr/>
        </p:nvSpPr>
        <p:spPr bwMode="auto">
          <a:xfrm>
            <a:off x="2759075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11 t</a:t>
            </a:r>
          </a:p>
        </p:txBody>
      </p:sp>
      <p:sp>
        <p:nvSpPr>
          <p:cNvPr id="7200" name="TextovéPole 70"/>
          <p:cNvSpPr txBox="1">
            <a:spLocks noChangeArrowheads="1"/>
          </p:cNvSpPr>
          <p:nvPr/>
        </p:nvSpPr>
        <p:spPr bwMode="auto">
          <a:xfrm>
            <a:off x="2759075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54,9 t</a:t>
            </a:r>
          </a:p>
        </p:txBody>
      </p:sp>
      <p:sp>
        <p:nvSpPr>
          <p:cNvPr id="7201" name="TextovéPole 71"/>
          <p:cNvSpPr txBox="1">
            <a:spLocks noChangeArrowheads="1"/>
          </p:cNvSpPr>
          <p:nvPr/>
        </p:nvSpPr>
        <p:spPr bwMode="auto">
          <a:xfrm>
            <a:off x="2759075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9 t</a:t>
            </a:r>
          </a:p>
        </p:txBody>
      </p:sp>
      <p:sp>
        <p:nvSpPr>
          <p:cNvPr id="7202" name="TextovéPole 34"/>
          <p:cNvSpPr txBox="1">
            <a:spLocks noChangeArrowheads="1"/>
          </p:cNvSpPr>
          <p:nvPr/>
        </p:nvSpPr>
        <p:spPr bwMode="auto">
          <a:xfrm>
            <a:off x="4652963" y="3951288"/>
            <a:ext cx="1873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d) na gramy</a:t>
            </a:r>
          </a:p>
        </p:txBody>
      </p:sp>
      <p:sp>
        <p:nvSpPr>
          <p:cNvPr id="7203" name="TextovéPole 35"/>
          <p:cNvSpPr txBox="1">
            <a:spLocks noChangeArrowheads="1"/>
          </p:cNvSpPr>
          <p:nvPr/>
        </p:nvSpPr>
        <p:spPr bwMode="auto">
          <a:xfrm>
            <a:off x="4941888" y="429101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7 kg</a:t>
            </a:r>
          </a:p>
        </p:txBody>
      </p:sp>
      <p:sp>
        <p:nvSpPr>
          <p:cNvPr id="7204" name="TextovéPole 36"/>
          <p:cNvSpPr txBox="1">
            <a:spLocks noChangeArrowheads="1"/>
          </p:cNvSpPr>
          <p:nvPr/>
        </p:nvSpPr>
        <p:spPr bwMode="auto">
          <a:xfrm>
            <a:off x="4941888" y="4629150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6 dkg</a:t>
            </a:r>
          </a:p>
        </p:txBody>
      </p:sp>
      <p:sp>
        <p:nvSpPr>
          <p:cNvPr id="7205" name="TextovéPole 37"/>
          <p:cNvSpPr txBox="1">
            <a:spLocks noChangeArrowheads="1"/>
          </p:cNvSpPr>
          <p:nvPr/>
        </p:nvSpPr>
        <p:spPr bwMode="auto">
          <a:xfrm>
            <a:off x="4941888" y="4962525"/>
            <a:ext cx="15843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21 000  mg</a:t>
            </a:r>
          </a:p>
        </p:txBody>
      </p:sp>
      <p:sp>
        <p:nvSpPr>
          <p:cNvPr id="7206" name="TextovéPole 38"/>
          <p:cNvSpPr txBox="1">
            <a:spLocks noChangeArrowheads="1"/>
          </p:cNvSpPr>
          <p:nvPr/>
        </p:nvSpPr>
        <p:spPr bwMode="auto">
          <a:xfrm>
            <a:off x="4941888" y="5300663"/>
            <a:ext cx="15843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r"/>
            <a:r>
              <a:rPr lang="cs-CZ" sz="1600" b="1">
                <a:latin typeface="Segoe UI Light" pitchFamily="34" charset="0"/>
              </a:rPr>
              <a:t>88 dkg</a:t>
            </a:r>
          </a:p>
        </p:txBody>
      </p:sp>
      <p:sp>
        <p:nvSpPr>
          <p:cNvPr id="7207" name="TextovéPole 77"/>
          <p:cNvSpPr txBox="1">
            <a:spLocks noChangeArrowheads="1"/>
          </p:cNvSpPr>
          <p:nvPr/>
        </p:nvSpPr>
        <p:spPr bwMode="auto">
          <a:xfrm>
            <a:off x="6800850" y="429101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7000 g</a:t>
            </a:r>
          </a:p>
        </p:txBody>
      </p:sp>
      <p:sp>
        <p:nvSpPr>
          <p:cNvPr id="7208" name="TextovéPole 78"/>
          <p:cNvSpPr txBox="1">
            <a:spLocks noChangeArrowheads="1"/>
          </p:cNvSpPr>
          <p:nvPr/>
        </p:nvSpPr>
        <p:spPr bwMode="auto">
          <a:xfrm>
            <a:off x="6800850" y="4629150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60 g</a:t>
            </a:r>
          </a:p>
        </p:txBody>
      </p:sp>
      <p:sp>
        <p:nvSpPr>
          <p:cNvPr id="7209" name="TextovéPole 79"/>
          <p:cNvSpPr txBox="1">
            <a:spLocks noChangeArrowheads="1"/>
          </p:cNvSpPr>
          <p:nvPr/>
        </p:nvSpPr>
        <p:spPr bwMode="auto">
          <a:xfrm>
            <a:off x="6800850" y="4962525"/>
            <a:ext cx="13811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21 g</a:t>
            </a:r>
          </a:p>
        </p:txBody>
      </p:sp>
      <p:sp>
        <p:nvSpPr>
          <p:cNvPr id="7210" name="TextovéPole 80"/>
          <p:cNvSpPr txBox="1">
            <a:spLocks noChangeArrowheads="1"/>
          </p:cNvSpPr>
          <p:nvPr/>
        </p:nvSpPr>
        <p:spPr bwMode="auto">
          <a:xfrm>
            <a:off x="6800850" y="5300663"/>
            <a:ext cx="13811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Semibold" pitchFamily="34" charset="0"/>
              </a:rPr>
              <a:t>880 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</a:t>
            </a:r>
          </a:p>
        </p:txBody>
      </p:sp>
      <p:sp>
        <p:nvSpPr>
          <p:cNvPr id="3" name="Ovál 2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19446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ceník: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7050" y="1628775"/>
          <a:ext cx="5549900" cy="15692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1753"/>
                <a:gridCol w="720064"/>
                <a:gridCol w="720064"/>
                <a:gridCol w="792070"/>
                <a:gridCol w="761983"/>
                <a:gridCol w="761983"/>
                <a:gridCol w="761983"/>
              </a:tblGrid>
              <a:tr h="370681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2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3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8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10</a:t>
                      </a:r>
                      <a:r>
                        <a:rPr lang="cs-CZ" sz="1600" baseline="0" dirty="0" smtClean="0">
                          <a:latin typeface="Segoe UI Semibold" pitchFamily="34" charset="0"/>
                        </a:rPr>
                        <a:t>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Segoe UI Semibold" pitchFamily="34" charset="0"/>
                        </a:rPr>
                        <a:t>BRAMBORY</a:t>
                      </a:r>
                      <a:endParaRPr lang="cs-CZ" sz="12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12 Kč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Segoe UI Semibold" pitchFamily="34" charset="0"/>
                        </a:rPr>
                        <a:t>JABLKA</a:t>
                      </a:r>
                      <a:endParaRPr lang="cs-CZ" sz="12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50 Kč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Segoe UI Semibold" pitchFamily="34" charset="0"/>
                        </a:rPr>
                        <a:t>BANÁNY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45 Kč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70200" y="2020888"/>
            <a:ext cx="62388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 Kč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03713" y="2024063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18 Kč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87938" y="2020888"/>
            <a:ext cx="7000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30 Kč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88025" y="2020888"/>
            <a:ext cx="7842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48 Kč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600825" y="2020888"/>
            <a:ext cx="7191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60 Kč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813050" y="2387600"/>
            <a:ext cx="7493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10 Kč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475038" y="2387600"/>
            <a:ext cx="8588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20 Kč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291013" y="23891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30 Kč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11838" y="23891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80 Kč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530975" y="2389188"/>
            <a:ext cx="857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100 Kč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819400" y="27574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15 Kč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536950" y="27574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30 Kč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068888" y="27574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75 Kč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811838" y="2757488"/>
            <a:ext cx="80486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120 Kč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543675" y="2757488"/>
            <a:ext cx="8334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solidFill>
                  <a:srgbClr val="FF0000"/>
                </a:solidFill>
                <a:latin typeface="Segoe UI Semibold" pitchFamily="34" charset="0"/>
              </a:rPr>
              <a:t>150 Kč</a:t>
            </a:r>
          </a:p>
        </p:txBody>
      </p:sp>
      <p:sp>
        <p:nvSpPr>
          <p:cNvPr id="8254" name="TextovéPole 2"/>
          <p:cNvSpPr txBox="1">
            <a:spLocks noChangeArrowheads="1"/>
          </p:cNvSpPr>
          <p:nvPr/>
        </p:nvSpPr>
        <p:spPr bwMode="auto">
          <a:xfrm>
            <a:off x="250825" y="40052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179388" y="39592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56" name="TextovéPole 4"/>
          <p:cNvSpPr txBox="1">
            <a:spLocks noChangeArrowheads="1"/>
          </p:cNvSpPr>
          <p:nvPr/>
        </p:nvSpPr>
        <p:spPr bwMode="auto">
          <a:xfrm>
            <a:off x="611188" y="4005263"/>
            <a:ext cx="619283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Slovní úloha:</a:t>
            </a:r>
          </a:p>
        </p:txBody>
      </p:sp>
      <p:sp>
        <p:nvSpPr>
          <p:cNvPr id="8257" name="TextovéPole 4"/>
          <p:cNvSpPr txBox="1">
            <a:spLocks noChangeArrowheads="1"/>
          </p:cNvSpPr>
          <p:nvPr/>
        </p:nvSpPr>
        <p:spPr bwMode="auto">
          <a:xfrm>
            <a:off x="611188" y="4549775"/>
            <a:ext cx="8064500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>
                <a:latin typeface="Segoe UI Light" pitchFamily="34" charset="0"/>
              </a:rPr>
              <a:t>Slon váží 4,5 tuny. Antilopa váží mnohem méně - 250 kg. Lachtan váží o 100 kg více než antilopa. Pštros má o 150 kg méně než antilopa. Žirafa má čtyřikrát více než antilopa a medvěd váží o 4 t méně než slon. Kolik kg váží které zvíře? </a:t>
            </a:r>
          </a:p>
        </p:txBody>
      </p:sp>
      <p:sp>
        <p:nvSpPr>
          <p:cNvPr id="8258" name="TextovéPole 9"/>
          <p:cNvSpPr txBox="1">
            <a:spLocks noChangeArrowheads="1"/>
          </p:cNvSpPr>
          <p:nvPr/>
        </p:nvSpPr>
        <p:spPr bwMode="auto">
          <a:xfrm>
            <a:off x="1116013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SLON</a:t>
            </a:r>
          </a:p>
        </p:txBody>
      </p:sp>
      <p:sp>
        <p:nvSpPr>
          <p:cNvPr id="8259" name="TextovéPole 9"/>
          <p:cNvSpPr txBox="1">
            <a:spLocks noChangeArrowheads="1"/>
          </p:cNvSpPr>
          <p:nvPr/>
        </p:nvSpPr>
        <p:spPr bwMode="auto">
          <a:xfrm>
            <a:off x="1116013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ANTILOPA</a:t>
            </a:r>
          </a:p>
        </p:txBody>
      </p:sp>
      <p:sp>
        <p:nvSpPr>
          <p:cNvPr id="8260" name="TextovéPole 9"/>
          <p:cNvSpPr txBox="1">
            <a:spLocks noChangeArrowheads="1"/>
          </p:cNvSpPr>
          <p:nvPr/>
        </p:nvSpPr>
        <p:spPr bwMode="auto">
          <a:xfrm>
            <a:off x="3529013" y="5661025"/>
            <a:ext cx="11509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LACHTAN</a:t>
            </a:r>
          </a:p>
        </p:txBody>
      </p:sp>
      <p:sp>
        <p:nvSpPr>
          <p:cNvPr id="8261" name="TextovéPole 9"/>
          <p:cNvSpPr txBox="1">
            <a:spLocks noChangeArrowheads="1"/>
          </p:cNvSpPr>
          <p:nvPr/>
        </p:nvSpPr>
        <p:spPr bwMode="auto">
          <a:xfrm>
            <a:off x="3529013" y="6149975"/>
            <a:ext cx="11509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PŠTROS</a:t>
            </a:r>
          </a:p>
        </p:txBody>
      </p:sp>
      <p:sp>
        <p:nvSpPr>
          <p:cNvPr id="8262" name="TextovéPole 9"/>
          <p:cNvSpPr txBox="1">
            <a:spLocks noChangeArrowheads="1"/>
          </p:cNvSpPr>
          <p:nvPr/>
        </p:nvSpPr>
        <p:spPr bwMode="auto">
          <a:xfrm>
            <a:off x="6167438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ŽIRAFA</a:t>
            </a:r>
          </a:p>
        </p:txBody>
      </p:sp>
      <p:sp>
        <p:nvSpPr>
          <p:cNvPr id="8263" name="TextovéPole 9"/>
          <p:cNvSpPr txBox="1">
            <a:spLocks noChangeArrowheads="1"/>
          </p:cNvSpPr>
          <p:nvPr/>
        </p:nvSpPr>
        <p:spPr bwMode="auto">
          <a:xfrm>
            <a:off x="6169025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MEDVĚD</a:t>
            </a:r>
          </a:p>
        </p:txBody>
      </p:sp>
      <p:sp>
        <p:nvSpPr>
          <p:cNvPr id="32" name="TextovéPole 9"/>
          <p:cNvSpPr txBox="1">
            <a:spLocks noChangeArrowheads="1"/>
          </p:cNvSpPr>
          <p:nvPr/>
        </p:nvSpPr>
        <p:spPr bwMode="auto">
          <a:xfrm>
            <a:off x="2243138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4500 kg</a:t>
            </a:r>
          </a:p>
        </p:txBody>
      </p:sp>
      <p:sp>
        <p:nvSpPr>
          <p:cNvPr id="33" name="TextovéPole 9"/>
          <p:cNvSpPr txBox="1">
            <a:spLocks noChangeArrowheads="1"/>
          </p:cNvSpPr>
          <p:nvPr/>
        </p:nvSpPr>
        <p:spPr bwMode="auto">
          <a:xfrm>
            <a:off x="2268538" y="6149975"/>
            <a:ext cx="11509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250 kg</a:t>
            </a:r>
          </a:p>
        </p:txBody>
      </p:sp>
      <p:sp>
        <p:nvSpPr>
          <p:cNvPr id="34" name="TextovéPole 9"/>
          <p:cNvSpPr txBox="1">
            <a:spLocks noChangeArrowheads="1"/>
          </p:cNvSpPr>
          <p:nvPr/>
        </p:nvSpPr>
        <p:spPr bwMode="auto">
          <a:xfrm>
            <a:off x="4679950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350 kg</a:t>
            </a:r>
          </a:p>
        </p:txBody>
      </p:sp>
      <p:sp>
        <p:nvSpPr>
          <p:cNvPr id="35" name="TextovéPole 9"/>
          <p:cNvSpPr txBox="1">
            <a:spLocks noChangeArrowheads="1"/>
          </p:cNvSpPr>
          <p:nvPr/>
        </p:nvSpPr>
        <p:spPr bwMode="auto">
          <a:xfrm>
            <a:off x="4679950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100 kg</a:t>
            </a:r>
          </a:p>
        </p:txBody>
      </p:sp>
      <p:sp>
        <p:nvSpPr>
          <p:cNvPr id="36" name="TextovéPole 9"/>
          <p:cNvSpPr txBox="1">
            <a:spLocks noChangeArrowheads="1"/>
          </p:cNvSpPr>
          <p:nvPr/>
        </p:nvSpPr>
        <p:spPr bwMode="auto">
          <a:xfrm>
            <a:off x="7300913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1000 kg</a:t>
            </a:r>
          </a:p>
        </p:txBody>
      </p:sp>
      <p:sp>
        <p:nvSpPr>
          <p:cNvPr id="37" name="TextovéPole 9"/>
          <p:cNvSpPr txBox="1">
            <a:spLocks noChangeArrowheads="1"/>
          </p:cNvSpPr>
          <p:nvPr/>
        </p:nvSpPr>
        <p:spPr bwMode="auto">
          <a:xfrm>
            <a:off x="7319963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solidFill>
                  <a:srgbClr val="FF0000"/>
                </a:solidFill>
                <a:latin typeface="Segoe UI Light" pitchFamily="34" charset="0"/>
              </a:rPr>
              <a:t>500 kg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0" name="TextovéPole 2"/>
          <p:cNvSpPr txBox="1">
            <a:spLocks noChangeArrowheads="1"/>
          </p:cNvSpPr>
          <p:nvPr/>
        </p:nvSpPr>
        <p:spPr bwMode="auto">
          <a:xfrm>
            <a:off x="250825" y="7413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2</a:t>
            </a:r>
          </a:p>
        </p:txBody>
      </p:sp>
      <p:sp>
        <p:nvSpPr>
          <p:cNvPr id="5" name="Ovál 4"/>
          <p:cNvSpPr/>
          <p:nvPr/>
        </p:nvSpPr>
        <p:spPr>
          <a:xfrm>
            <a:off x="179388" y="6953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2" name="TextovéPole 4"/>
          <p:cNvSpPr txBox="1">
            <a:spLocks noChangeArrowheads="1"/>
          </p:cNvSpPr>
          <p:nvPr/>
        </p:nvSpPr>
        <p:spPr bwMode="auto">
          <a:xfrm>
            <a:off x="611188" y="741363"/>
            <a:ext cx="19446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Doplň ceník:</a:t>
            </a:r>
          </a:p>
        </p:txBody>
      </p:sp>
      <p:sp>
        <p:nvSpPr>
          <p:cNvPr id="9223" name="TextovéPole 2"/>
          <p:cNvSpPr txBox="1">
            <a:spLocks noChangeArrowheads="1"/>
          </p:cNvSpPr>
          <p:nvPr/>
        </p:nvSpPr>
        <p:spPr bwMode="auto">
          <a:xfrm>
            <a:off x="250825" y="4005263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3</a:t>
            </a:r>
          </a:p>
        </p:txBody>
      </p:sp>
      <p:sp>
        <p:nvSpPr>
          <p:cNvPr id="24" name="Ovál 23"/>
          <p:cNvSpPr/>
          <p:nvPr/>
        </p:nvSpPr>
        <p:spPr>
          <a:xfrm>
            <a:off x="179388" y="3959225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225" name="TextovéPole 4"/>
          <p:cNvSpPr txBox="1">
            <a:spLocks noChangeArrowheads="1"/>
          </p:cNvSpPr>
          <p:nvPr/>
        </p:nvSpPr>
        <p:spPr bwMode="auto">
          <a:xfrm>
            <a:off x="611188" y="4005263"/>
            <a:ext cx="619283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Slovní úloha:</a:t>
            </a:r>
          </a:p>
        </p:txBody>
      </p:sp>
      <p:sp>
        <p:nvSpPr>
          <p:cNvPr id="9226" name="TextovéPole 4"/>
          <p:cNvSpPr txBox="1">
            <a:spLocks noChangeArrowheads="1"/>
          </p:cNvSpPr>
          <p:nvPr/>
        </p:nvSpPr>
        <p:spPr bwMode="auto">
          <a:xfrm>
            <a:off x="611188" y="4549775"/>
            <a:ext cx="8064500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>
                <a:latin typeface="Segoe UI Light" pitchFamily="34" charset="0"/>
              </a:rPr>
              <a:t>Slon váží 4,5 tuny. Antilopa váží mnohem méně - 250 kg. Lachtan váží o 100 kg více než antilopa. Pštros má o 150 kg méně než antilopa. Žirafa má čtyřikrát tolik co antilopa a medvěd váží o 4 t méně než slon. Kolik kg váží které zvíře? </a:t>
            </a:r>
          </a:p>
        </p:txBody>
      </p:sp>
      <p:sp>
        <p:nvSpPr>
          <p:cNvPr id="9227" name="TextovéPole 9"/>
          <p:cNvSpPr txBox="1">
            <a:spLocks noChangeArrowheads="1"/>
          </p:cNvSpPr>
          <p:nvPr/>
        </p:nvSpPr>
        <p:spPr bwMode="auto">
          <a:xfrm>
            <a:off x="1116013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SLON</a:t>
            </a:r>
          </a:p>
        </p:txBody>
      </p:sp>
      <p:sp>
        <p:nvSpPr>
          <p:cNvPr id="9228" name="TextovéPole 9"/>
          <p:cNvSpPr txBox="1">
            <a:spLocks noChangeArrowheads="1"/>
          </p:cNvSpPr>
          <p:nvPr/>
        </p:nvSpPr>
        <p:spPr bwMode="auto">
          <a:xfrm>
            <a:off x="1116013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ANTILOPA</a:t>
            </a:r>
          </a:p>
        </p:txBody>
      </p:sp>
      <p:sp>
        <p:nvSpPr>
          <p:cNvPr id="9229" name="TextovéPole 9"/>
          <p:cNvSpPr txBox="1">
            <a:spLocks noChangeArrowheads="1"/>
          </p:cNvSpPr>
          <p:nvPr/>
        </p:nvSpPr>
        <p:spPr bwMode="auto">
          <a:xfrm>
            <a:off x="3529013" y="5661025"/>
            <a:ext cx="11509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LACHTAN</a:t>
            </a:r>
          </a:p>
        </p:txBody>
      </p:sp>
      <p:sp>
        <p:nvSpPr>
          <p:cNvPr id="9230" name="TextovéPole 9"/>
          <p:cNvSpPr txBox="1">
            <a:spLocks noChangeArrowheads="1"/>
          </p:cNvSpPr>
          <p:nvPr/>
        </p:nvSpPr>
        <p:spPr bwMode="auto">
          <a:xfrm>
            <a:off x="3529013" y="6149975"/>
            <a:ext cx="11509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PŠTROS</a:t>
            </a:r>
          </a:p>
        </p:txBody>
      </p:sp>
      <p:sp>
        <p:nvSpPr>
          <p:cNvPr id="9231" name="TextovéPole 9"/>
          <p:cNvSpPr txBox="1">
            <a:spLocks noChangeArrowheads="1"/>
          </p:cNvSpPr>
          <p:nvPr/>
        </p:nvSpPr>
        <p:spPr bwMode="auto">
          <a:xfrm>
            <a:off x="6167438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ŽIRAFA</a:t>
            </a:r>
          </a:p>
        </p:txBody>
      </p:sp>
      <p:sp>
        <p:nvSpPr>
          <p:cNvPr id="9232" name="TextovéPole 9"/>
          <p:cNvSpPr txBox="1">
            <a:spLocks noChangeArrowheads="1"/>
          </p:cNvSpPr>
          <p:nvPr/>
        </p:nvSpPr>
        <p:spPr bwMode="auto">
          <a:xfrm>
            <a:off x="6169025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MEDVĚD</a:t>
            </a:r>
          </a:p>
        </p:txBody>
      </p:sp>
      <p:sp>
        <p:nvSpPr>
          <p:cNvPr id="9233" name="TextovéPole 9"/>
          <p:cNvSpPr txBox="1">
            <a:spLocks noChangeArrowheads="1"/>
          </p:cNvSpPr>
          <p:nvPr/>
        </p:nvSpPr>
        <p:spPr bwMode="auto">
          <a:xfrm>
            <a:off x="2243138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4500 kg</a:t>
            </a:r>
          </a:p>
        </p:txBody>
      </p:sp>
      <p:sp>
        <p:nvSpPr>
          <p:cNvPr id="9234" name="TextovéPole 9"/>
          <p:cNvSpPr txBox="1">
            <a:spLocks noChangeArrowheads="1"/>
          </p:cNvSpPr>
          <p:nvPr/>
        </p:nvSpPr>
        <p:spPr bwMode="auto">
          <a:xfrm>
            <a:off x="2268538" y="6149975"/>
            <a:ext cx="11509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250 kg</a:t>
            </a:r>
          </a:p>
        </p:txBody>
      </p:sp>
      <p:sp>
        <p:nvSpPr>
          <p:cNvPr id="9235" name="TextovéPole 9"/>
          <p:cNvSpPr txBox="1">
            <a:spLocks noChangeArrowheads="1"/>
          </p:cNvSpPr>
          <p:nvPr/>
        </p:nvSpPr>
        <p:spPr bwMode="auto">
          <a:xfrm>
            <a:off x="4679950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350 kg</a:t>
            </a:r>
          </a:p>
        </p:txBody>
      </p:sp>
      <p:sp>
        <p:nvSpPr>
          <p:cNvPr id="9236" name="TextovéPole 9"/>
          <p:cNvSpPr txBox="1">
            <a:spLocks noChangeArrowheads="1"/>
          </p:cNvSpPr>
          <p:nvPr/>
        </p:nvSpPr>
        <p:spPr bwMode="auto">
          <a:xfrm>
            <a:off x="4679950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100 kg</a:t>
            </a:r>
          </a:p>
        </p:txBody>
      </p:sp>
      <p:sp>
        <p:nvSpPr>
          <p:cNvPr id="9237" name="TextovéPole 9"/>
          <p:cNvSpPr txBox="1">
            <a:spLocks noChangeArrowheads="1"/>
          </p:cNvSpPr>
          <p:nvPr/>
        </p:nvSpPr>
        <p:spPr bwMode="auto">
          <a:xfrm>
            <a:off x="7300913" y="566102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1000 kg</a:t>
            </a:r>
          </a:p>
        </p:txBody>
      </p:sp>
      <p:sp>
        <p:nvSpPr>
          <p:cNvPr id="9238" name="TextovéPole 9"/>
          <p:cNvSpPr txBox="1">
            <a:spLocks noChangeArrowheads="1"/>
          </p:cNvSpPr>
          <p:nvPr/>
        </p:nvSpPr>
        <p:spPr bwMode="auto">
          <a:xfrm>
            <a:off x="7319963" y="6149975"/>
            <a:ext cx="115252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500 kg</a:t>
            </a:r>
          </a:p>
        </p:txBody>
      </p:sp>
      <p:graphicFrame>
        <p:nvGraphicFramePr>
          <p:cNvPr id="39" name="Tabulka 38"/>
          <p:cNvGraphicFramePr>
            <a:graphicFrameLocks noGrp="1"/>
          </p:cNvGraphicFramePr>
          <p:nvPr/>
        </p:nvGraphicFramePr>
        <p:xfrm>
          <a:off x="1797050" y="1628775"/>
          <a:ext cx="5549900" cy="15692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1753"/>
                <a:gridCol w="720064"/>
                <a:gridCol w="720064"/>
                <a:gridCol w="792070"/>
                <a:gridCol w="761983"/>
                <a:gridCol w="761983"/>
                <a:gridCol w="761983"/>
              </a:tblGrid>
              <a:tr h="370681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2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3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8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10</a:t>
                      </a:r>
                      <a:r>
                        <a:rPr lang="cs-CZ" sz="1600" baseline="0" dirty="0" smtClean="0">
                          <a:latin typeface="Segoe UI Semibold" pitchFamily="34" charset="0"/>
                        </a:rPr>
                        <a:t> kg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Segoe UI Semibold" pitchFamily="34" charset="0"/>
                        </a:rPr>
                        <a:t>BRAMBORY</a:t>
                      </a:r>
                      <a:endParaRPr lang="cs-CZ" sz="12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12 Kč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Segoe UI Semibold" pitchFamily="34" charset="0"/>
                        </a:rPr>
                        <a:t>JABLKA</a:t>
                      </a:r>
                      <a:endParaRPr lang="cs-CZ" sz="12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50 Kč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65000"/>
                      </a:schemeClr>
                    </a:solidFill>
                  </a:tcPr>
                </a:tc>
              </a:tr>
              <a:tr h="370681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>
                          <a:latin typeface="Segoe UI Semibold" pitchFamily="34" charset="0"/>
                        </a:rPr>
                        <a:t>BANÁNY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Segoe UI Semibold" pitchFamily="34" charset="0"/>
                        </a:rPr>
                        <a:t>45 Kč</a:t>
                      </a:r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latin typeface="Segoe UI Semibold" pitchFamily="34" charset="0"/>
                      </a:endParaRPr>
                    </a:p>
                  </a:txBody>
                  <a:tcPr marL="91438" marR="91438" marT="45700" marB="45700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281" name="TextovéPole 39"/>
          <p:cNvSpPr txBox="1">
            <a:spLocks noChangeArrowheads="1"/>
          </p:cNvSpPr>
          <p:nvPr/>
        </p:nvSpPr>
        <p:spPr bwMode="auto">
          <a:xfrm>
            <a:off x="2870200" y="2020888"/>
            <a:ext cx="62388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6 Kč</a:t>
            </a:r>
          </a:p>
        </p:txBody>
      </p:sp>
      <p:sp>
        <p:nvSpPr>
          <p:cNvPr id="9282" name="TextovéPole 40"/>
          <p:cNvSpPr txBox="1">
            <a:spLocks noChangeArrowheads="1"/>
          </p:cNvSpPr>
          <p:nvPr/>
        </p:nvSpPr>
        <p:spPr bwMode="auto">
          <a:xfrm>
            <a:off x="4303713" y="2024063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18 Kč</a:t>
            </a:r>
          </a:p>
        </p:txBody>
      </p:sp>
      <p:sp>
        <p:nvSpPr>
          <p:cNvPr id="9283" name="TextovéPole 41"/>
          <p:cNvSpPr txBox="1">
            <a:spLocks noChangeArrowheads="1"/>
          </p:cNvSpPr>
          <p:nvPr/>
        </p:nvSpPr>
        <p:spPr bwMode="auto">
          <a:xfrm>
            <a:off x="5087938" y="2020888"/>
            <a:ext cx="700087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30 Kč</a:t>
            </a:r>
          </a:p>
        </p:txBody>
      </p:sp>
      <p:sp>
        <p:nvSpPr>
          <p:cNvPr id="9284" name="TextovéPole 42"/>
          <p:cNvSpPr txBox="1">
            <a:spLocks noChangeArrowheads="1"/>
          </p:cNvSpPr>
          <p:nvPr/>
        </p:nvSpPr>
        <p:spPr bwMode="auto">
          <a:xfrm>
            <a:off x="5788025" y="2020888"/>
            <a:ext cx="7842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48 Kč</a:t>
            </a:r>
          </a:p>
        </p:txBody>
      </p:sp>
      <p:sp>
        <p:nvSpPr>
          <p:cNvPr id="9285" name="TextovéPole 43"/>
          <p:cNvSpPr txBox="1">
            <a:spLocks noChangeArrowheads="1"/>
          </p:cNvSpPr>
          <p:nvPr/>
        </p:nvSpPr>
        <p:spPr bwMode="auto">
          <a:xfrm>
            <a:off x="6600825" y="2020888"/>
            <a:ext cx="7191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60 Kč</a:t>
            </a:r>
          </a:p>
        </p:txBody>
      </p:sp>
      <p:sp>
        <p:nvSpPr>
          <p:cNvPr id="9286" name="TextovéPole 44"/>
          <p:cNvSpPr txBox="1">
            <a:spLocks noChangeArrowheads="1"/>
          </p:cNvSpPr>
          <p:nvPr/>
        </p:nvSpPr>
        <p:spPr bwMode="auto">
          <a:xfrm>
            <a:off x="2813050" y="2387600"/>
            <a:ext cx="749300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10 Kč</a:t>
            </a:r>
          </a:p>
        </p:txBody>
      </p:sp>
      <p:sp>
        <p:nvSpPr>
          <p:cNvPr id="9287" name="TextovéPole 45"/>
          <p:cNvSpPr txBox="1">
            <a:spLocks noChangeArrowheads="1"/>
          </p:cNvSpPr>
          <p:nvPr/>
        </p:nvSpPr>
        <p:spPr bwMode="auto">
          <a:xfrm>
            <a:off x="3475038" y="2387600"/>
            <a:ext cx="858837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20 Kč</a:t>
            </a:r>
          </a:p>
        </p:txBody>
      </p:sp>
      <p:sp>
        <p:nvSpPr>
          <p:cNvPr id="9288" name="TextovéPole 46"/>
          <p:cNvSpPr txBox="1">
            <a:spLocks noChangeArrowheads="1"/>
          </p:cNvSpPr>
          <p:nvPr/>
        </p:nvSpPr>
        <p:spPr bwMode="auto">
          <a:xfrm>
            <a:off x="4291013" y="23891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30 Kč</a:t>
            </a:r>
          </a:p>
        </p:txBody>
      </p:sp>
      <p:sp>
        <p:nvSpPr>
          <p:cNvPr id="9289" name="TextovéPole 47"/>
          <p:cNvSpPr txBox="1">
            <a:spLocks noChangeArrowheads="1"/>
          </p:cNvSpPr>
          <p:nvPr/>
        </p:nvSpPr>
        <p:spPr bwMode="auto">
          <a:xfrm>
            <a:off x="5811838" y="23891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80 Kč</a:t>
            </a:r>
          </a:p>
        </p:txBody>
      </p:sp>
      <p:sp>
        <p:nvSpPr>
          <p:cNvPr id="9290" name="TextovéPole 48"/>
          <p:cNvSpPr txBox="1">
            <a:spLocks noChangeArrowheads="1"/>
          </p:cNvSpPr>
          <p:nvPr/>
        </p:nvSpPr>
        <p:spPr bwMode="auto">
          <a:xfrm>
            <a:off x="6530975" y="2389188"/>
            <a:ext cx="85725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100 Kč</a:t>
            </a:r>
          </a:p>
        </p:txBody>
      </p:sp>
      <p:sp>
        <p:nvSpPr>
          <p:cNvPr id="9291" name="TextovéPole 49"/>
          <p:cNvSpPr txBox="1">
            <a:spLocks noChangeArrowheads="1"/>
          </p:cNvSpPr>
          <p:nvPr/>
        </p:nvSpPr>
        <p:spPr bwMode="auto">
          <a:xfrm>
            <a:off x="2819400" y="27574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15 Kč</a:t>
            </a:r>
          </a:p>
        </p:txBody>
      </p:sp>
      <p:sp>
        <p:nvSpPr>
          <p:cNvPr id="9292" name="TextovéPole 50"/>
          <p:cNvSpPr txBox="1">
            <a:spLocks noChangeArrowheads="1"/>
          </p:cNvSpPr>
          <p:nvPr/>
        </p:nvSpPr>
        <p:spPr bwMode="auto">
          <a:xfrm>
            <a:off x="3536950" y="27574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30 Kč</a:t>
            </a:r>
          </a:p>
        </p:txBody>
      </p:sp>
      <p:sp>
        <p:nvSpPr>
          <p:cNvPr id="9293" name="TextovéPole 51"/>
          <p:cNvSpPr txBox="1">
            <a:spLocks noChangeArrowheads="1"/>
          </p:cNvSpPr>
          <p:nvPr/>
        </p:nvSpPr>
        <p:spPr bwMode="auto">
          <a:xfrm>
            <a:off x="5068888" y="2757488"/>
            <a:ext cx="736600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75 Kč</a:t>
            </a:r>
          </a:p>
        </p:txBody>
      </p:sp>
      <p:sp>
        <p:nvSpPr>
          <p:cNvPr id="9294" name="TextovéPole 52"/>
          <p:cNvSpPr txBox="1">
            <a:spLocks noChangeArrowheads="1"/>
          </p:cNvSpPr>
          <p:nvPr/>
        </p:nvSpPr>
        <p:spPr bwMode="auto">
          <a:xfrm>
            <a:off x="5811838" y="2757488"/>
            <a:ext cx="804862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120 Kč</a:t>
            </a:r>
          </a:p>
        </p:txBody>
      </p:sp>
      <p:sp>
        <p:nvSpPr>
          <p:cNvPr id="9295" name="TextovéPole 53"/>
          <p:cNvSpPr txBox="1">
            <a:spLocks noChangeArrowheads="1"/>
          </p:cNvSpPr>
          <p:nvPr/>
        </p:nvSpPr>
        <p:spPr bwMode="auto">
          <a:xfrm>
            <a:off x="6543675" y="2757488"/>
            <a:ext cx="833438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Semibold" pitchFamily="34" charset="0"/>
              </a:rPr>
              <a:t>150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1"/>
          <p:cNvSpPr txBox="1">
            <a:spLocks noChangeArrowheads="1"/>
          </p:cNvSpPr>
          <p:nvPr/>
        </p:nvSpPr>
        <p:spPr bwMode="auto">
          <a:xfrm>
            <a:off x="2195736" y="1700808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 dirty="0">
                <a:latin typeface="Segoe UI Light" pitchFamily="34" charset="0"/>
              </a:rPr>
              <a:t>Matematika pro 4.ročník (J. </a:t>
            </a:r>
            <a:r>
              <a:rPr lang="cs-CZ" b="1" dirty="0" err="1">
                <a:latin typeface="Segoe UI Light" pitchFamily="34" charset="0"/>
              </a:rPr>
              <a:t>Justová</a:t>
            </a:r>
            <a:r>
              <a:rPr lang="cs-CZ" b="1" dirty="0">
                <a:latin typeface="Segoe UI Light" pitchFamily="34" charset="0"/>
              </a:rPr>
              <a:t>, R. Blažková, K. Matoušková, M. </a:t>
            </a:r>
            <a:r>
              <a:rPr lang="cs-CZ" b="1" dirty="0" err="1">
                <a:latin typeface="Segoe UI Light" pitchFamily="34" charset="0"/>
              </a:rPr>
              <a:t>Vaňurová</a:t>
            </a:r>
            <a:r>
              <a:rPr lang="cs-CZ" b="1" dirty="0">
                <a:latin typeface="Segoe UI Light" pitchFamily="34" charset="0"/>
              </a:rPr>
              <a:t>); nakladatelství Alter</a:t>
            </a:r>
          </a:p>
          <a:p>
            <a:endParaRPr lang="cs-CZ" b="1" dirty="0">
              <a:latin typeface="Segoe UI Light" pitchFamily="34" charset="0"/>
            </a:endParaRPr>
          </a:p>
          <a:p>
            <a:r>
              <a:rPr lang="cs-CZ" dirty="0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b="1" dirty="0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479</TotalTime>
  <Words>648</Words>
  <Application>Microsoft Office PowerPoint</Application>
  <PresentationFormat>Předvádění na obrazovce (4:3)</PresentationFormat>
  <Paragraphs>226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Calibri</vt:lpstr>
      <vt:lpstr>Arial</vt:lpstr>
      <vt:lpstr>Segoe UI Light</vt:lpstr>
      <vt:lpstr>Segoe UI Symbol</vt:lpstr>
      <vt:lpstr>Times New Roman</vt:lpstr>
      <vt:lpstr>Segoe UI Semibold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23</cp:revision>
  <dcterms:created xsi:type="dcterms:W3CDTF">2013-09-11T16:54:47Z</dcterms:created>
  <dcterms:modified xsi:type="dcterms:W3CDTF">2014-03-25T16:21:57Z</dcterms:modified>
</cp:coreProperties>
</file>