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75EA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95C7E-8857-4FF1-B1FF-066F070A4D5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2EC51-BE74-432C-9AD4-FBF46648F7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5ABC4-B28B-4927-A542-D8F2F749054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1D154-D326-462F-B586-436EBAFF4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5F0CD-2563-43A3-AEA8-E721B299880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BC6B8-B5A3-4F86-A253-8FAE010375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9CF6F-80A0-47D3-8642-7D5DD51BECE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DF3B6-4533-4072-B04C-55AF3183A0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F740E-A8F8-43A4-8AF8-7696CCA1FC3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D7C82-E91B-45B1-BB94-1BA6714692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0A70E-23A0-41D4-A161-DEA86FACB42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C8D22-4BB5-498C-B339-F48A96D246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5B01A-F486-4F99-9490-B8BF21147A1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48A36-78BA-40A7-89C9-BC122B877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DA867-30CC-4CCA-AFF8-9C390A82342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AD536-040F-41C5-8DDD-9983238FB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D8BC4-56FC-467D-A8C0-AB20B4CFF41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D74F4-6741-4726-A13F-64598D841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6DDF0-BF07-4D80-91A1-E7507C1C09A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B9213-BA5F-42C8-BE0D-0E00CD0C4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59568-D419-4440-8CAB-3FE0AA422585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EC82D-F342-40AA-A177-B52C67D72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0CBF-F483-43FF-BB22-BBFF30C365D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262F80-071F-41F0-9E1C-8DFD3B21C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1"/>
          <p:cNvSpPr>
            <a:spLocks noChangeArrowheads="1"/>
          </p:cNvSpPr>
          <p:nvPr/>
        </p:nvSpPr>
        <p:spPr bwMode="auto">
          <a:xfrm>
            <a:off x="889000" y="1946275"/>
            <a:ext cx="7561263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VY_42_INOVACE_M.4. Jíl.26_Písemné_sčítání_a_odčítání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5. 9. 2013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čtvrtý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Písemné sčítání a odčítání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vysvětluje postup při písemném sčítání a odčítání. Je 	  	    doplněn o několik příkladů na procvičení.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475EA7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b="1">
                <a:latin typeface="Segoe UI Semibold" pitchFamily="34" charset="0"/>
              </a:rPr>
              <a:t>PÍSEMNÉ SČÍTÁNÍ A ODČÍTÁNÍ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276600" y="2133600"/>
            <a:ext cx="2590800" cy="400050"/>
          </a:xfrm>
          <a:prstGeom prst="rect">
            <a:avLst/>
          </a:prstGeom>
          <a:solidFill>
            <a:srgbClr val="475EA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LEHKÉ NA ZAČÁTEK</a:t>
            </a:r>
          </a:p>
        </p:txBody>
      </p:sp>
      <p:sp>
        <p:nvSpPr>
          <p:cNvPr id="3076" name="TextovéPole 15"/>
          <p:cNvSpPr txBox="1">
            <a:spLocks noChangeArrowheads="1"/>
          </p:cNvSpPr>
          <p:nvPr/>
        </p:nvSpPr>
        <p:spPr bwMode="auto">
          <a:xfrm>
            <a:off x="1820863" y="3148013"/>
            <a:ext cx="561975" cy="8318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4800" b="1">
                <a:latin typeface="Segoe UI Semibold" pitchFamily="34" charset="0"/>
              </a:rPr>
              <a:t>9</a:t>
            </a:r>
          </a:p>
        </p:txBody>
      </p:sp>
      <p:sp>
        <p:nvSpPr>
          <p:cNvPr id="3077" name="TextovéPole 15"/>
          <p:cNvSpPr txBox="1">
            <a:spLocks noChangeArrowheads="1"/>
          </p:cNvSpPr>
          <p:nvPr/>
        </p:nvSpPr>
        <p:spPr bwMode="auto">
          <a:xfrm>
            <a:off x="1820863" y="3908425"/>
            <a:ext cx="561975" cy="83026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4800" b="1">
                <a:latin typeface="Segoe UI Semibold" pitchFamily="34" charset="0"/>
              </a:rPr>
              <a:t>5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1173163" y="4735513"/>
            <a:ext cx="15113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9" name="TextovéPole 15"/>
          <p:cNvSpPr txBox="1">
            <a:spLocks noChangeArrowheads="1"/>
          </p:cNvSpPr>
          <p:nvPr/>
        </p:nvSpPr>
        <p:spPr bwMode="auto">
          <a:xfrm>
            <a:off x="7035800" y="3144838"/>
            <a:ext cx="561975" cy="8318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4800" b="1">
                <a:latin typeface="Segoe UI Semibold" pitchFamily="34" charset="0"/>
              </a:rPr>
              <a:t>9</a:t>
            </a:r>
          </a:p>
        </p:txBody>
      </p:sp>
      <p:sp>
        <p:nvSpPr>
          <p:cNvPr id="3080" name="TextovéPole 15"/>
          <p:cNvSpPr txBox="1">
            <a:spLocks noChangeArrowheads="1"/>
          </p:cNvSpPr>
          <p:nvPr/>
        </p:nvSpPr>
        <p:spPr bwMode="auto">
          <a:xfrm>
            <a:off x="7035800" y="3905250"/>
            <a:ext cx="561975" cy="83026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4800" b="1">
                <a:latin typeface="Segoe UI Semibold" pitchFamily="34" charset="0"/>
              </a:rPr>
              <a:t>5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6388100" y="4733925"/>
            <a:ext cx="151130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465888" y="4321175"/>
            <a:ext cx="361950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1820863" y="4876800"/>
            <a:ext cx="561975" cy="8318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4800" b="1">
                <a:latin typeface="Segoe UI Semibold" pitchFamily="34" charset="0"/>
              </a:rPr>
              <a:t>4</a:t>
            </a:r>
          </a:p>
        </p:txBody>
      </p:sp>
      <p:sp>
        <p:nvSpPr>
          <p:cNvPr id="15" name="TextovéPole 15"/>
          <p:cNvSpPr txBox="1">
            <a:spLocks noChangeArrowheads="1"/>
          </p:cNvSpPr>
          <p:nvPr/>
        </p:nvSpPr>
        <p:spPr bwMode="auto">
          <a:xfrm>
            <a:off x="1366838" y="4876800"/>
            <a:ext cx="561975" cy="8318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4800" b="1">
                <a:latin typeface="Segoe UI Semibold" pitchFamily="34" charset="0"/>
              </a:rPr>
              <a:t>1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035800" y="4868863"/>
            <a:ext cx="561975" cy="8318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4800" b="1">
                <a:latin typeface="Segoe UI Semibold" pitchFamily="34" charset="0"/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466725" y="620713"/>
            <a:ext cx="1657350" cy="401637"/>
          </a:xfrm>
          <a:prstGeom prst="rect">
            <a:avLst/>
          </a:prstGeom>
          <a:solidFill>
            <a:srgbClr val="475EA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SČÍTÁNÍ</a:t>
            </a:r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4054475" y="1674813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6</a:t>
            </a:r>
          </a:p>
        </p:txBody>
      </p:sp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4270375" y="1674813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2</a:t>
            </a:r>
          </a:p>
        </p:txBody>
      </p:sp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4597400" y="1674813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7</a:t>
            </a:r>
          </a:p>
        </p:txBody>
      </p:sp>
      <p:sp>
        <p:nvSpPr>
          <p:cNvPr id="4102" name="TextovéPole 5"/>
          <p:cNvSpPr txBox="1">
            <a:spLocks noChangeArrowheads="1"/>
          </p:cNvSpPr>
          <p:nvPr/>
        </p:nvSpPr>
        <p:spPr bwMode="auto">
          <a:xfrm>
            <a:off x="4813300" y="1674813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8</a:t>
            </a:r>
          </a:p>
        </p:txBody>
      </p:sp>
      <p:sp>
        <p:nvSpPr>
          <p:cNvPr id="4103" name="TextovéPole 6"/>
          <p:cNvSpPr txBox="1">
            <a:spLocks noChangeArrowheads="1"/>
          </p:cNvSpPr>
          <p:nvPr/>
        </p:nvSpPr>
        <p:spPr bwMode="auto">
          <a:xfrm>
            <a:off x="5029200" y="1674813"/>
            <a:ext cx="2174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2</a:t>
            </a:r>
          </a:p>
        </p:txBody>
      </p:sp>
      <p:sp>
        <p:nvSpPr>
          <p:cNvPr id="4104" name="TextovéPole 7"/>
          <p:cNvSpPr txBox="1">
            <a:spLocks noChangeArrowheads="1"/>
          </p:cNvSpPr>
          <p:nvPr/>
        </p:nvSpPr>
        <p:spPr bwMode="auto">
          <a:xfrm>
            <a:off x="4054475" y="2216150"/>
            <a:ext cx="2159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2</a:t>
            </a:r>
          </a:p>
        </p:txBody>
      </p:sp>
      <p:sp>
        <p:nvSpPr>
          <p:cNvPr id="4105" name="TextovéPole 8"/>
          <p:cNvSpPr txBox="1">
            <a:spLocks noChangeArrowheads="1"/>
          </p:cNvSpPr>
          <p:nvPr/>
        </p:nvSpPr>
        <p:spPr bwMode="auto">
          <a:xfrm>
            <a:off x="4270375" y="2216150"/>
            <a:ext cx="2159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1</a:t>
            </a:r>
          </a:p>
        </p:txBody>
      </p:sp>
      <p:sp>
        <p:nvSpPr>
          <p:cNvPr id="4106" name="TextovéPole 9"/>
          <p:cNvSpPr txBox="1">
            <a:spLocks noChangeArrowheads="1"/>
          </p:cNvSpPr>
          <p:nvPr/>
        </p:nvSpPr>
        <p:spPr bwMode="auto">
          <a:xfrm>
            <a:off x="5029200" y="2197100"/>
            <a:ext cx="217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5</a:t>
            </a:r>
          </a:p>
        </p:txBody>
      </p:sp>
      <p:sp>
        <p:nvSpPr>
          <p:cNvPr id="4107" name="TextovéPole 11"/>
          <p:cNvSpPr txBox="1">
            <a:spLocks noChangeArrowheads="1"/>
          </p:cNvSpPr>
          <p:nvPr/>
        </p:nvSpPr>
        <p:spPr bwMode="auto">
          <a:xfrm>
            <a:off x="4813300" y="2197100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4</a:t>
            </a:r>
          </a:p>
        </p:txBody>
      </p:sp>
      <p:sp>
        <p:nvSpPr>
          <p:cNvPr id="4108" name="TextovéPole 12"/>
          <p:cNvSpPr txBox="1">
            <a:spLocks noChangeArrowheads="1"/>
          </p:cNvSpPr>
          <p:nvPr/>
        </p:nvSpPr>
        <p:spPr bwMode="auto">
          <a:xfrm>
            <a:off x="4597400" y="2197100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9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3873500" y="2765425"/>
            <a:ext cx="15113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054475" y="2852738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8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100763" y="1304925"/>
            <a:ext cx="1368425" cy="36988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475EA7"/>
                </a:solidFill>
                <a:latin typeface="Segoe UI Semibold" pitchFamily="34" charset="0"/>
              </a:rPr>
              <a:t>5 + 2 = 7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270375" y="2852738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4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597400" y="2852738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7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813300" y="2852738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2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029200" y="2852738"/>
            <a:ext cx="217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7</a:t>
            </a:r>
          </a:p>
        </p:txBody>
      </p:sp>
      <p:sp>
        <p:nvSpPr>
          <p:cNvPr id="21" name="Ovál 20"/>
          <p:cNvSpPr/>
          <p:nvPr/>
        </p:nvSpPr>
        <p:spPr>
          <a:xfrm>
            <a:off x="5759450" y="1282700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1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481763" y="2365375"/>
            <a:ext cx="1366837" cy="36988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475EA7"/>
                </a:solidFill>
                <a:latin typeface="Segoe UI Semibold" pitchFamily="34" charset="0"/>
              </a:rPr>
              <a:t>4 + 8 = 12</a:t>
            </a:r>
          </a:p>
        </p:txBody>
      </p:sp>
      <p:sp>
        <p:nvSpPr>
          <p:cNvPr id="23" name="Ovál 22"/>
          <p:cNvSpPr/>
          <p:nvPr/>
        </p:nvSpPr>
        <p:spPr>
          <a:xfrm>
            <a:off x="6069013" y="2343150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2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19925" y="2857500"/>
            <a:ext cx="2016125" cy="738188"/>
          </a:xfrm>
          <a:prstGeom prst="rect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>
                <a:latin typeface="Segoe UI Semibold" pitchFamily="34" charset="0"/>
                <a:cs typeface="+mn-cs"/>
              </a:rPr>
              <a:t>POKUD MI VYJDE DVOJCIFERNÉ ČÍSLO, PÍŠU POUZE JEDNOTKY A DESÍTKY SI PAMATUJU DÁLE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686300" y="2511425"/>
            <a:ext cx="215900" cy="20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00">
                <a:latin typeface="Segoe UI Semibold" pitchFamily="34" charset="0"/>
              </a:rPr>
              <a:t>1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3897313" y="3592513"/>
            <a:ext cx="1885950" cy="36988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475EA7"/>
                </a:solidFill>
                <a:latin typeface="Segoe UI Semibold" pitchFamily="34" charset="0"/>
              </a:rPr>
              <a:t>1 + 9 + 7 = 17</a:t>
            </a:r>
          </a:p>
        </p:txBody>
      </p:sp>
      <p:sp>
        <p:nvSpPr>
          <p:cNvPr id="27" name="Ovál 26"/>
          <p:cNvSpPr/>
          <p:nvPr/>
        </p:nvSpPr>
        <p:spPr>
          <a:xfrm>
            <a:off x="3556000" y="3570288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  <a:latin typeface="Segoe UI Semibold" pitchFamily="34" charset="0"/>
              </a:rPr>
              <a:t>3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957763" y="4271963"/>
            <a:ext cx="2016125" cy="577850"/>
          </a:xfrm>
          <a:prstGeom prst="rect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>
                <a:latin typeface="Segoe UI Semibold" pitchFamily="34" charset="0"/>
                <a:cs typeface="+mn-cs"/>
              </a:rPr>
              <a:t>JEDNIČKA, KTEROU SI PAMATUJU Z PŘEDCHOZÍHO SLOUPEČKU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1871663" y="2930525"/>
            <a:ext cx="1885950" cy="3683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475EA7"/>
                </a:solidFill>
                <a:latin typeface="Segoe UI Semibold" pitchFamily="34" charset="0"/>
              </a:rPr>
              <a:t>1 + 1 + 2 = 4</a:t>
            </a:r>
          </a:p>
        </p:txBody>
      </p:sp>
      <p:sp>
        <p:nvSpPr>
          <p:cNvPr id="30" name="Ovál 29"/>
          <p:cNvSpPr/>
          <p:nvPr/>
        </p:nvSpPr>
        <p:spPr>
          <a:xfrm>
            <a:off x="1530350" y="2908300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  <a:latin typeface="Segoe UI Semibold" pitchFamily="34" charset="0"/>
              </a:rPr>
              <a:t>4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378325" y="2511425"/>
            <a:ext cx="215900" cy="20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00">
                <a:latin typeface="Segoe UI Semibold" pitchFamily="34" charset="0"/>
              </a:rPr>
              <a:t>1</a:t>
            </a:r>
          </a:p>
        </p:txBody>
      </p:sp>
      <p:cxnSp>
        <p:nvCxnSpPr>
          <p:cNvPr id="33" name="Přímá spojnice se šipkou 32"/>
          <p:cNvCxnSpPr/>
          <p:nvPr/>
        </p:nvCxnSpPr>
        <p:spPr>
          <a:xfrm flipH="1" flipV="1">
            <a:off x="4113213" y="3962400"/>
            <a:ext cx="915987" cy="309563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814513" y="1489075"/>
            <a:ext cx="1885950" cy="36988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475EA7"/>
                </a:solidFill>
                <a:latin typeface="Segoe UI Semibold" pitchFamily="34" charset="0"/>
              </a:rPr>
              <a:t>2 + 6 = 8</a:t>
            </a:r>
          </a:p>
        </p:txBody>
      </p:sp>
      <p:sp>
        <p:nvSpPr>
          <p:cNvPr id="35" name="Ovál 34"/>
          <p:cNvSpPr/>
          <p:nvPr/>
        </p:nvSpPr>
        <p:spPr>
          <a:xfrm>
            <a:off x="1670050" y="1468438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  <a:latin typeface="Segoe UI Semibold" pitchFamily="34" charset="0"/>
              </a:rPr>
              <a:t>5</a:t>
            </a:r>
          </a:p>
        </p:txBody>
      </p:sp>
      <p:sp>
        <p:nvSpPr>
          <p:cNvPr id="36" name="Ovál 35"/>
          <p:cNvSpPr/>
          <p:nvPr/>
        </p:nvSpPr>
        <p:spPr>
          <a:xfrm>
            <a:off x="466725" y="5699125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Segoe UI Semibold" pitchFamily="34" charset="0"/>
              </a:rPr>
              <a:t>!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979488" y="5735638"/>
            <a:ext cx="8164512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SČÍTÁME VŽDY JEDNOTKY S JEDNOTKAMI, DESÍTKY S DESÍTKAMI  ATD.</a:t>
            </a:r>
          </a:p>
        </p:txBody>
      </p:sp>
      <p:sp>
        <p:nvSpPr>
          <p:cNvPr id="38" name="Ovál 37"/>
          <p:cNvSpPr/>
          <p:nvPr/>
        </p:nvSpPr>
        <p:spPr>
          <a:xfrm>
            <a:off x="466725" y="6307138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Segoe UI Semibold" pitchFamily="34" charset="0"/>
              </a:rPr>
              <a:t>!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979488" y="6343650"/>
            <a:ext cx="6329362" cy="33972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ZAČÍNÁME VŽDY VPRAVO</a:t>
            </a:r>
          </a:p>
        </p:txBody>
      </p:sp>
      <p:sp>
        <p:nvSpPr>
          <p:cNvPr id="42" name="Ovál 41"/>
          <p:cNvSpPr/>
          <p:nvPr/>
        </p:nvSpPr>
        <p:spPr>
          <a:xfrm>
            <a:off x="466725" y="5083175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Segoe UI Semibold" pitchFamily="34" charset="0"/>
              </a:rPr>
              <a:t>!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979488" y="5157788"/>
            <a:ext cx="5018087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ČÍSLA MUSÍME ZAPSAT PŘESNĚ POD SEBE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 animBg="1"/>
      <p:bldP spid="22" grpId="0"/>
      <p:bldP spid="23" grpId="0" animBg="1"/>
      <p:bldP spid="24" grpId="0" animBg="1"/>
      <p:bldP spid="25" grpId="0"/>
      <p:bldP spid="26" grpId="0"/>
      <p:bldP spid="27" grpId="0" animBg="1"/>
      <p:bldP spid="28" grpId="0" animBg="1"/>
      <p:bldP spid="29" grpId="0"/>
      <p:bldP spid="30" grpId="0" animBg="1"/>
      <p:bldP spid="31" grpId="0"/>
      <p:bldP spid="34" grpId="0"/>
      <p:bldP spid="35" grpId="0" animBg="1"/>
      <p:bldP spid="36" grpId="0" animBg="1"/>
      <p:bldP spid="37" grpId="0"/>
      <p:bldP spid="38" grpId="0" animBg="1"/>
      <p:bldP spid="39" grpId="0"/>
      <p:bldP spid="42" grpId="0" animBg="1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466725" y="620713"/>
            <a:ext cx="1657350" cy="401637"/>
          </a:xfrm>
          <a:prstGeom prst="rect">
            <a:avLst/>
          </a:prstGeom>
          <a:solidFill>
            <a:srgbClr val="475EA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ODČÍTÁNÍ</a:t>
            </a: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4054475" y="1674813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6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4270375" y="1674813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2</a:t>
            </a:r>
          </a:p>
        </p:txBody>
      </p:sp>
      <p:sp>
        <p:nvSpPr>
          <p:cNvPr id="5125" name="TextovéPole 4"/>
          <p:cNvSpPr txBox="1">
            <a:spLocks noChangeArrowheads="1"/>
          </p:cNvSpPr>
          <p:nvPr/>
        </p:nvSpPr>
        <p:spPr bwMode="auto">
          <a:xfrm>
            <a:off x="4597400" y="1674813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7</a:t>
            </a:r>
          </a:p>
        </p:txBody>
      </p:sp>
      <p:sp>
        <p:nvSpPr>
          <p:cNvPr id="5126" name="TextovéPole 5"/>
          <p:cNvSpPr txBox="1">
            <a:spLocks noChangeArrowheads="1"/>
          </p:cNvSpPr>
          <p:nvPr/>
        </p:nvSpPr>
        <p:spPr bwMode="auto">
          <a:xfrm>
            <a:off x="4813300" y="1674813"/>
            <a:ext cx="2159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8</a:t>
            </a:r>
          </a:p>
        </p:txBody>
      </p:sp>
      <p:sp>
        <p:nvSpPr>
          <p:cNvPr id="5127" name="TextovéPole 6"/>
          <p:cNvSpPr txBox="1">
            <a:spLocks noChangeArrowheads="1"/>
          </p:cNvSpPr>
          <p:nvPr/>
        </p:nvSpPr>
        <p:spPr bwMode="auto">
          <a:xfrm>
            <a:off x="5029200" y="1674813"/>
            <a:ext cx="2174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2</a:t>
            </a:r>
          </a:p>
        </p:txBody>
      </p:sp>
      <p:sp>
        <p:nvSpPr>
          <p:cNvPr id="5128" name="TextovéPole 7"/>
          <p:cNvSpPr txBox="1">
            <a:spLocks noChangeArrowheads="1"/>
          </p:cNvSpPr>
          <p:nvPr/>
        </p:nvSpPr>
        <p:spPr bwMode="auto">
          <a:xfrm>
            <a:off x="4054475" y="2216150"/>
            <a:ext cx="2159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2</a:t>
            </a:r>
          </a:p>
        </p:txBody>
      </p:sp>
      <p:sp>
        <p:nvSpPr>
          <p:cNvPr id="5129" name="TextovéPole 8"/>
          <p:cNvSpPr txBox="1">
            <a:spLocks noChangeArrowheads="1"/>
          </p:cNvSpPr>
          <p:nvPr/>
        </p:nvSpPr>
        <p:spPr bwMode="auto">
          <a:xfrm>
            <a:off x="4270375" y="2216150"/>
            <a:ext cx="2159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1</a:t>
            </a:r>
          </a:p>
        </p:txBody>
      </p:sp>
      <p:sp>
        <p:nvSpPr>
          <p:cNvPr id="5130" name="TextovéPole 9"/>
          <p:cNvSpPr txBox="1">
            <a:spLocks noChangeArrowheads="1"/>
          </p:cNvSpPr>
          <p:nvPr/>
        </p:nvSpPr>
        <p:spPr bwMode="auto">
          <a:xfrm>
            <a:off x="5029200" y="2197100"/>
            <a:ext cx="217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5</a:t>
            </a:r>
          </a:p>
        </p:txBody>
      </p:sp>
      <p:sp>
        <p:nvSpPr>
          <p:cNvPr id="5131" name="TextovéPole 10"/>
          <p:cNvSpPr txBox="1">
            <a:spLocks noChangeArrowheads="1"/>
          </p:cNvSpPr>
          <p:nvPr/>
        </p:nvSpPr>
        <p:spPr bwMode="auto">
          <a:xfrm>
            <a:off x="4813300" y="2197100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4</a:t>
            </a:r>
          </a:p>
        </p:txBody>
      </p:sp>
      <p:sp>
        <p:nvSpPr>
          <p:cNvPr id="5132" name="TextovéPole 11"/>
          <p:cNvSpPr txBox="1">
            <a:spLocks noChangeArrowheads="1"/>
          </p:cNvSpPr>
          <p:nvPr/>
        </p:nvSpPr>
        <p:spPr bwMode="auto">
          <a:xfrm>
            <a:off x="4597400" y="2197100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9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3873500" y="2765425"/>
            <a:ext cx="15113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054475" y="2852738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4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149975" y="1074738"/>
            <a:ext cx="2720975" cy="86201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Segoe UI Semibold" pitchFamily="34" charset="0"/>
              </a:rPr>
              <a:t>PĚT A KOLIK JE DO DVOU?</a:t>
            </a:r>
          </a:p>
          <a:p>
            <a:pPr algn="ctr"/>
            <a:r>
              <a:rPr lang="cs-CZ" sz="1200" b="1">
                <a:solidFill>
                  <a:srgbClr val="C00000"/>
                </a:solidFill>
                <a:latin typeface="Segoe UI Semibold" pitchFamily="34" charset="0"/>
              </a:rPr>
              <a:t>NELZE</a:t>
            </a:r>
          </a:p>
          <a:p>
            <a:pPr algn="ctr"/>
            <a:r>
              <a:rPr lang="cs-CZ" sz="1200" b="1">
                <a:solidFill>
                  <a:srgbClr val="92D050"/>
                </a:solidFill>
                <a:latin typeface="Segoe UI Semibold" pitchFamily="34" charset="0"/>
              </a:rPr>
              <a:t>PROTO:</a:t>
            </a:r>
            <a:r>
              <a:rPr lang="cs-CZ" sz="1200" b="1">
                <a:latin typeface="Segoe UI Semibold" pitchFamily="34" charset="0"/>
              </a:rPr>
              <a:t> PĚT A KOLIK JE DO DVANÁCTI?  </a:t>
            </a:r>
            <a:r>
              <a:rPr lang="cs-CZ" sz="1400" b="1">
                <a:solidFill>
                  <a:srgbClr val="92D050"/>
                </a:solidFill>
                <a:latin typeface="Segoe UI Semibold" pitchFamily="34" charset="0"/>
              </a:rPr>
              <a:t>7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270375" y="2852738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597400" y="2852738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8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813300" y="2852738"/>
            <a:ext cx="215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3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029200" y="2852738"/>
            <a:ext cx="217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7</a:t>
            </a:r>
          </a:p>
        </p:txBody>
      </p:sp>
      <p:sp>
        <p:nvSpPr>
          <p:cNvPr id="20" name="Ovál 19"/>
          <p:cNvSpPr/>
          <p:nvPr/>
        </p:nvSpPr>
        <p:spPr>
          <a:xfrm>
            <a:off x="5759450" y="1282700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1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246688" y="3606800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tx1"/>
                </a:solidFill>
                <a:latin typeface="Segoe UI Semibold" pitchFamily="34" charset="0"/>
              </a:rPr>
              <a:t>2</a:t>
            </a:r>
            <a:endParaRPr lang="cs-CZ" sz="1400" dirty="0">
              <a:solidFill>
                <a:schemeClr val="tx1"/>
              </a:solidFill>
              <a:latin typeface="Segoe UI Semibold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13513" y="2097088"/>
            <a:ext cx="2016125" cy="414337"/>
          </a:xfrm>
          <a:prstGeom prst="rect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>
                <a:latin typeface="Segoe UI Semibold" pitchFamily="34" charset="0"/>
                <a:cs typeface="+mn-cs"/>
              </a:rPr>
              <a:t>A PŘIPÍŠEME JEDNIČKU DO DALŠÍHO SLOUPEČKU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902200" y="2520950"/>
            <a:ext cx="215900" cy="20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00">
                <a:latin typeface="Segoe UI Semibold" pitchFamily="34" charset="0"/>
              </a:rPr>
              <a:t>1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641600" y="3779838"/>
            <a:ext cx="2092325" cy="10160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Segoe UI Semibold" pitchFamily="34" charset="0"/>
              </a:rPr>
              <a:t>DEVĚT A KOLIK JE DO SEDMI?</a:t>
            </a:r>
          </a:p>
          <a:p>
            <a:pPr algn="ctr"/>
            <a:r>
              <a:rPr lang="cs-CZ" sz="1200" b="1">
                <a:solidFill>
                  <a:srgbClr val="C00000"/>
                </a:solidFill>
                <a:latin typeface="Segoe UI Semibold" pitchFamily="34" charset="0"/>
              </a:rPr>
              <a:t>NELZE</a:t>
            </a:r>
          </a:p>
          <a:p>
            <a:pPr algn="ctr"/>
            <a:r>
              <a:rPr lang="cs-CZ" sz="1200" b="1">
                <a:solidFill>
                  <a:srgbClr val="92D050"/>
                </a:solidFill>
                <a:latin typeface="Segoe UI Semibold" pitchFamily="34" charset="0"/>
              </a:rPr>
              <a:t>PROTO: </a:t>
            </a:r>
            <a:r>
              <a:rPr lang="cs-CZ" sz="1200" b="1">
                <a:latin typeface="Segoe UI Semibold" pitchFamily="34" charset="0"/>
              </a:rPr>
              <a:t>DEVĚT A KOLIK JE DO SEDMNÁCTI?  </a:t>
            </a:r>
            <a:r>
              <a:rPr lang="cs-CZ" sz="1200" b="1">
                <a:solidFill>
                  <a:srgbClr val="92D050"/>
                </a:solidFill>
                <a:latin typeface="Segoe UI Semibold" pitchFamily="34" charset="0"/>
              </a:rPr>
              <a:t>8</a:t>
            </a:r>
          </a:p>
        </p:txBody>
      </p:sp>
      <p:sp>
        <p:nvSpPr>
          <p:cNvPr id="26" name="Ovál 25"/>
          <p:cNvSpPr/>
          <p:nvPr/>
        </p:nvSpPr>
        <p:spPr>
          <a:xfrm>
            <a:off x="2273300" y="3986213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  <a:latin typeface="Segoe UI Semibold" pitchFamily="34" charset="0"/>
              </a:rPr>
              <a:t>3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353300" y="2867025"/>
            <a:ext cx="1746250" cy="739775"/>
          </a:xfrm>
          <a:prstGeom prst="rect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50" b="1" dirty="0">
                <a:latin typeface="Segoe UI Semibold" pitchFamily="34" charset="0"/>
                <a:cs typeface="+mn-cs"/>
              </a:rPr>
              <a:t>JEDNIČKA, KTEROU SI PAMATUJU Z PŘEDCHOZÍHO SLOUPEČKU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736725" y="2692400"/>
            <a:ext cx="1885950" cy="8318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Segoe UI Semibold" pitchFamily="34" charset="0"/>
              </a:rPr>
              <a:t>1 + 1 = 2</a:t>
            </a:r>
          </a:p>
          <a:p>
            <a:pPr algn="ctr"/>
            <a:r>
              <a:rPr lang="cs-CZ" sz="1200" b="1">
                <a:latin typeface="Segoe UI Semibold" pitchFamily="34" charset="0"/>
              </a:rPr>
              <a:t>DVA A KOLIK JE DO DVOU?</a:t>
            </a:r>
          </a:p>
          <a:p>
            <a:pPr algn="ctr"/>
            <a:r>
              <a:rPr lang="cs-CZ" sz="1200" b="1">
                <a:solidFill>
                  <a:srgbClr val="92D050"/>
                </a:solidFill>
                <a:latin typeface="Segoe UI Semibold" pitchFamily="34" charset="0"/>
              </a:rPr>
              <a:t>0</a:t>
            </a:r>
          </a:p>
        </p:txBody>
      </p:sp>
      <p:sp>
        <p:nvSpPr>
          <p:cNvPr id="29" name="Ovál 28"/>
          <p:cNvSpPr/>
          <p:nvPr/>
        </p:nvSpPr>
        <p:spPr>
          <a:xfrm>
            <a:off x="1403350" y="2825750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  <a:latin typeface="Segoe UI Semibold" pitchFamily="34" charset="0"/>
              </a:rPr>
              <a:t>4</a:t>
            </a:r>
          </a:p>
        </p:txBody>
      </p:sp>
      <p:cxnSp>
        <p:nvCxnSpPr>
          <p:cNvPr id="31" name="Přímá spojnice se šipkou 30"/>
          <p:cNvCxnSpPr>
            <a:stCxn id="27" idx="1"/>
            <a:endCxn id="36" idx="0"/>
          </p:cNvCxnSpPr>
          <p:nvPr/>
        </p:nvCxnSpPr>
        <p:spPr>
          <a:xfrm flipH="1">
            <a:off x="6734175" y="3236913"/>
            <a:ext cx="619125" cy="23653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1974850" y="1489075"/>
            <a:ext cx="1885950" cy="64770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Segoe UI Semibold" pitchFamily="34" charset="0"/>
              </a:rPr>
              <a:t>DVA A KOLIK JE DO ŠESTI?</a:t>
            </a:r>
          </a:p>
          <a:p>
            <a:pPr algn="ctr"/>
            <a:r>
              <a:rPr lang="cs-CZ" sz="1200" b="1">
                <a:solidFill>
                  <a:srgbClr val="92D050"/>
                </a:solidFill>
                <a:latin typeface="Segoe UI Semibold" pitchFamily="34" charset="0"/>
              </a:rPr>
              <a:t>4</a:t>
            </a:r>
          </a:p>
        </p:txBody>
      </p:sp>
      <p:sp>
        <p:nvSpPr>
          <p:cNvPr id="33" name="Ovál 32"/>
          <p:cNvSpPr/>
          <p:nvPr/>
        </p:nvSpPr>
        <p:spPr>
          <a:xfrm>
            <a:off x="1670050" y="1468438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>
                <a:solidFill>
                  <a:schemeClr val="tx1"/>
                </a:solidFill>
                <a:latin typeface="Segoe UI Semibold" pitchFamily="34" charset="0"/>
              </a:rPr>
              <a:t>5</a:t>
            </a:r>
          </a:p>
        </p:txBody>
      </p:sp>
      <p:cxnSp>
        <p:nvCxnSpPr>
          <p:cNvPr id="34" name="Přímá spojnice 33"/>
          <p:cNvCxnSpPr/>
          <p:nvPr/>
        </p:nvCxnSpPr>
        <p:spPr>
          <a:xfrm>
            <a:off x="3770313" y="2520950"/>
            <a:ext cx="2079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611813" y="3473450"/>
            <a:ext cx="2244725" cy="67786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Segoe UI Semibold" pitchFamily="34" charset="0"/>
              </a:rPr>
              <a:t>4 + 1 = 5</a:t>
            </a:r>
          </a:p>
          <a:p>
            <a:pPr algn="ctr"/>
            <a:r>
              <a:rPr lang="cs-CZ" sz="1200" b="1">
                <a:latin typeface="Segoe UI Semibold" pitchFamily="34" charset="0"/>
              </a:rPr>
              <a:t>PĚT A KOLIK JE DO OSMI?</a:t>
            </a:r>
          </a:p>
          <a:p>
            <a:pPr algn="ctr"/>
            <a:r>
              <a:rPr lang="cs-CZ" sz="1400" b="1">
                <a:solidFill>
                  <a:srgbClr val="92D050"/>
                </a:solidFill>
                <a:latin typeface="Segoe UI Semibold" pitchFamily="34" charset="0"/>
              </a:rPr>
              <a:t>3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4378325" y="2520950"/>
            <a:ext cx="215900" cy="20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700">
                <a:latin typeface="Segoe UI Semibold" pitchFamily="34" charset="0"/>
              </a:rPr>
              <a:t>1</a:t>
            </a:r>
          </a:p>
        </p:txBody>
      </p:sp>
      <p:sp>
        <p:nvSpPr>
          <p:cNvPr id="40" name="Ovál 39"/>
          <p:cNvSpPr/>
          <p:nvPr/>
        </p:nvSpPr>
        <p:spPr>
          <a:xfrm>
            <a:off x="466725" y="5699125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Segoe UI Semibold" pitchFamily="34" charset="0"/>
              </a:rPr>
              <a:t>!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979488" y="5735638"/>
            <a:ext cx="6877050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ODČÍTÁME VŽDY JEDNOTKY OD JEDNOTEK, STOVKY OD STOVEK ATD.</a:t>
            </a:r>
          </a:p>
        </p:txBody>
      </p:sp>
      <p:sp>
        <p:nvSpPr>
          <p:cNvPr id="42" name="Ovál 41"/>
          <p:cNvSpPr/>
          <p:nvPr/>
        </p:nvSpPr>
        <p:spPr>
          <a:xfrm>
            <a:off x="466725" y="6307138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Segoe UI Semibold" pitchFamily="34" charset="0"/>
              </a:rPr>
              <a:t>!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979488" y="6343650"/>
            <a:ext cx="6329362" cy="33972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POSTUPUJEME ZPRAVA DOLEVA A ODSPODA NAHORU</a:t>
            </a:r>
          </a:p>
        </p:txBody>
      </p:sp>
      <p:sp>
        <p:nvSpPr>
          <p:cNvPr id="44" name="Ovál 43"/>
          <p:cNvSpPr/>
          <p:nvPr/>
        </p:nvSpPr>
        <p:spPr>
          <a:xfrm>
            <a:off x="466725" y="5083175"/>
            <a:ext cx="412750" cy="412750"/>
          </a:xfrm>
          <a:prstGeom prst="ellipse">
            <a:avLst/>
          </a:prstGeom>
          <a:solidFill>
            <a:srgbClr val="475EA7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latin typeface="Segoe UI Semibold" pitchFamily="34" charset="0"/>
              </a:rPr>
              <a:t>!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979488" y="5157788"/>
            <a:ext cx="5018087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ČÍSLA MUSÍME ZAPSAT PŘESNĚ POD SEBE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5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</p:stCondLst>
                      <p:childTnLst>
                        <p:par>
                          <p:cTn id="10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 animBg="1"/>
      <p:bldP spid="22" grpId="0" animBg="1"/>
      <p:bldP spid="23" grpId="0" animBg="1"/>
      <p:bldP spid="24" grpId="0"/>
      <p:bldP spid="25" grpId="0"/>
      <p:bldP spid="26" grpId="0" animBg="1"/>
      <p:bldP spid="27" grpId="0" animBg="1"/>
      <p:bldP spid="28" grpId="0"/>
      <p:bldP spid="29" grpId="0" animBg="1"/>
      <p:bldP spid="32" grpId="0"/>
      <p:bldP spid="33" grpId="0" animBg="1"/>
      <p:bldP spid="36" grpId="0"/>
      <p:bldP spid="39" grpId="0"/>
      <p:bldP spid="40" grpId="0" animBg="1"/>
      <p:bldP spid="41" grpId="0"/>
      <p:bldP spid="42" grpId="0" animBg="1"/>
      <p:bldP spid="43" grpId="0"/>
      <p:bldP spid="44" grpId="0" animBg="1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466725" y="620713"/>
            <a:ext cx="1657350" cy="401637"/>
          </a:xfrm>
          <a:prstGeom prst="rect">
            <a:avLst/>
          </a:prstGeom>
          <a:solidFill>
            <a:srgbClr val="475EA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ZKOUŠKY</a:t>
            </a:r>
          </a:p>
        </p:txBody>
      </p:sp>
      <p:sp>
        <p:nvSpPr>
          <p:cNvPr id="6147" name="TextovéPole 3"/>
          <p:cNvSpPr txBox="1">
            <a:spLocks noChangeArrowheads="1"/>
          </p:cNvSpPr>
          <p:nvPr/>
        </p:nvSpPr>
        <p:spPr bwMode="auto">
          <a:xfrm>
            <a:off x="1319213" y="1509713"/>
            <a:ext cx="1657350" cy="401637"/>
          </a:xfrm>
          <a:prstGeom prst="rect">
            <a:avLst/>
          </a:prstGeom>
          <a:noFill/>
          <a:ln w="57150">
            <a:solidFill>
              <a:srgbClr val="475EA7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SČÍTÁNÍ</a:t>
            </a: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1908175" y="2060575"/>
            <a:ext cx="6048375" cy="5238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emibold" pitchFamily="34" charset="0"/>
              </a:rPr>
              <a:t>ZKOUŠKU PROVÁDÍME POMOCÍ PÍSEMNÉHO ODČÍTÁNÍ. OD VÝSLEDKU ODEČTEME JEDEN ZE SČÍTANCŮ A MUSÍ NÁM VYJÍT TEN DRUHÝ.</a:t>
            </a:r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2976563" y="2987675"/>
            <a:ext cx="10080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62 782</a:t>
            </a:r>
          </a:p>
          <a:p>
            <a:r>
              <a:rPr lang="cs-CZ" sz="1400" b="1">
                <a:latin typeface="Segoe UI Symbol" pitchFamily="34" charset="0"/>
              </a:rPr>
              <a:t>21 945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2843213" y="3509963"/>
            <a:ext cx="94773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541963" y="3352800"/>
            <a:ext cx="762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2" name="TextovéPole 12"/>
          <p:cNvSpPr txBox="1">
            <a:spLocks noChangeArrowheads="1"/>
          </p:cNvSpPr>
          <p:nvPr/>
        </p:nvSpPr>
        <p:spPr bwMode="auto">
          <a:xfrm>
            <a:off x="2976563" y="3509963"/>
            <a:ext cx="10080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84 727</a:t>
            </a:r>
          </a:p>
        </p:txBody>
      </p:sp>
      <p:sp>
        <p:nvSpPr>
          <p:cNvPr id="6153" name="TextovéPole 13"/>
          <p:cNvSpPr txBox="1">
            <a:spLocks noChangeArrowheads="1"/>
          </p:cNvSpPr>
          <p:nvPr/>
        </p:nvSpPr>
        <p:spPr bwMode="auto">
          <a:xfrm>
            <a:off x="5580063" y="2987675"/>
            <a:ext cx="1008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84 727</a:t>
            </a:r>
          </a:p>
          <a:p>
            <a:r>
              <a:rPr lang="cs-CZ" sz="1400" b="1">
                <a:latin typeface="Segoe UI Symbol" pitchFamily="34" charset="0"/>
              </a:rPr>
              <a:t>21 945</a:t>
            </a:r>
          </a:p>
        </p:txBody>
      </p:sp>
      <p:cxnSp>
        <p:nvCxnSpPr>
          <p:cNvPr id="15" name="Přímá spojnice 14"/>
          <p:cNvCxnSpPr/>
          <p:nvPr/>
        </p:nvCxnSpPr>
        <p:spPr>
          <a:xfrm>
            <a:off x="5451475" y="3511550"/>
            <a:ext cx="94615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55" name="TextovéPole 15"/>
          <p:cNvSpPr txBox="1">
            <a:spLocks noChangeArrowheads="1"/>
          </p:cNvSpPr>
          <p:nvPr/>
        </p:nvSpPr>
        <p:spPr bwMode="auto">
          <a:xfrm>
            <a:off x="5580063" y="3511550"/>
            <a:ext cx="10080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62 782</a:t>
            </a:r>
          </a:p>
        </p:txBody>
      </p:sp>
      <p:sp>
        <p:nvSpPr>
          <p:cNvPr id="6156" name="TextovéPole 16"/>
          <p:cNvSpPr txBox="1">
            <a:spLocks noChangeArrowheads="1"/>
          </p:cNvSpPr>
          <p:nvPr/>
        </p:nvSpPr>
        <p:spPr bwMode="auto">
          <a:xfrm>
            <a:off x="4787900" y="3095625"/>
            <a:ext cx="5048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Zk.:</a:t>
            </a:r>
          </a:p>
        </p:txBody>
      </p:sp>
      <p:sp>
        <p:nvSpPr>
          <p:cNvPr id="6157" name="TextovéPole 3"/>
          <p:cNvSpPr txBox="1">
            <a:spLocks noChangeArrowheads="1"/>
          </p:cNvSpPr>
          <p:nvPr/>
        </p:nvSpPr>
        <p:spPr bwMode="auto">
          <a:xfrm>
            <a:off x="1319213" y="4224338"/>
            <a:ext cx="1657350" cy="401637"/>
          </a:xfrm>
          <a:prstGeom prst="rect">
            <a:avLst/>
          </a:prstGeom>
          <a:noFill/>
          <a:ln w="57150">
            <a:solidFill>
              <a:srgbClr val="475EA7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ODČÍTÁNÍ</a:t>
            </a:r>
          </a:p>
        </p:txBody>
      </p:sp>
      <p:sp>
        <p:nvSpPr>
          <p:cNvPr id="6158" name="TextovéPole 18"/>
          <p:cNvSpPr txBox="1">
            <a:spLocks noChangeArrowheads="1"/>
          </p:cNvSpPr>
          <p:nvPr/>
        </p:nvSpPr>
        <p:spPr bwMode="auto">
          <a:xfrm>
            <a:off x="1892300" y="4786313"/>
            <a:ext cx="6048375" cy="5238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emibold" pitchFamily="34" charset="0"/>
              </a:rPr>
              <a:t>ZKOUŠKU PROVÁDÍME POMOCÍ PÍSEMNÉHO SČÍTÁNÍ. K VÝSLEDKU PŘIČTEME MENŠITEL A MUSÍ NÁM VYJÍT MENŠENEC.</a:t>
            </a:r>
          </a:p>
        </p:txBody>
      </p:sp>
      <p:sp>
        <p:nvSpPr>
          <p:cNvPr id="6159" name="TextovéPole 19"/>
          <p:cNvSpPr txBox="1">
            <a:spLocks noChangeArrowheads="1"/>
          </p:cNvSpPr>
          <p:nvPr/>
        </p:nvSpPr>
        <p:spPr bwMode="auto">
          <a:xfrm>
            <a:off x="2962275" y="5713413"/>
            <a:ext cx="10080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62 782</a:t>
            </a:r>
          </a:p>
          <a:p>
            <a:r>
              <a:rPr lang="cs-CZ" sz="1400" b="1">
                <a:latin typeface="Segoe UI Symbol" pitchFamily="34" charset="0"/>
              </a:rPr>
              <a:t>21 945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2828925" y="6235700"/>
            <a:ext cx="9477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1" name="TextovéPole 22"/>
          <p:cNvSpPr txBox="1">
            <a:spLocks noChangeArrowheads="1"/>
          </p:cNvSpPr>
          <p:nvPr/>
        </p:nvSpPr>
        <p:spPr bwMode="auto">
          <a:xfrm>
            <a:off x="2962275" y="6235700"/>
            <a:ext cx="10080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40 837</a:t>
            </a:r>
          </a:p>
        </p:txBody>
      </p:sp>
      <p:sp>
        <p:nvSpPr>
          <p:cNvPr id="6162" name="TextovéPole 23"/>
          <p:cNvSpPr txBox="1">
            <a:spLocks noChangeArrowheads="1"/>
          </p:cNvSpPr>
          <p:nvPr/>
        </p:nvSpPr>
        <p:spPr bwMode="auto">
          <a:xfrm>
            <a:off x="5565775" y="5713413"/>
            <a:ext cx="1008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40 837</a:t>
            </a:r>
          </a:p>
          <a:p>
            <a:r>
              <a:rPr lang="cs-CZ" sz="1400" b="1">
                <a:latin typeface="Segoe UI Symbol" pitchFamily="34" charset="0"/>
              </a:rPr>
              <a:t>21 945</a:t>
            </a:r>
          </a:p>
        </p:txBody>
      </p:sp>
      <p:cxnSp>
        <p:nvCxnSpPr>
          <p:cNvPr id="25" name="Přímá spojnice 24"/>
          <p:cNvCxnSpPr/>
          <p:nvPr/>
        </p:nvCxnSpPr>
        <p:spPr>
          <a:xfrm>
            <a:off x="5435600" y="6237288"/>
            <a:ext cx="94773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4" name="TextovéPole 25"/>
          <p:cNvSpPr txBox="1">
            <a:spLocks noChangeArrowheads="1"/>
          </p:cNvSpPr>
          <p:nvPr/>
        </p:nvSpPr>
        <p:spPr bwMode="auto">
          <a:xfrm>
            <a:off x="5580063" y="6237288"/>
            <a:ext cx="10080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62 782</a:t>
            </a:r>
          </a:p>
        </p:txBody>
      </p:sp>
      <p:sp>
        <p:nvSpPr>
          <p:cNvPr id="6165" name="TextovéPole 26"/>
          <p:cNvSpPr txBox="1">
            <a:spLocks noChangeArrowheads="1"/>
          </p:cNvSpPr>
          <p:nvPr/>
        </p:nvSpPr>
        <p:spPr bwMode="auto">
          <a:xfrm>
            <a:off x="4773613" y="5821363"/>
            <a:ext cx="5032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Zk.:</a:t>
            </a:r>
          </a:p>
        </p:txBody>
      </p:sp>
      <p:cxnSp>
        <p:nvCxnSpPr>
          <p:cNvPr id="28" name="Přímá spojnice 27"/>
          <p:cNvCxnSpPr/>
          <p:nvPr/>
        </p:nvCxnSpPr>
        <p:spPr>
          <a:xfrm flipH="1">
            <a:off x="2911475" y="6073775"/>
            <a:ext cx="68263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611188" y="1127125"/>
            <a:ext cx="21605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Vypočítej příklady:</a:t>
            </a:r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1193800" y="1916113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26</a:t>
            </a:r>
          </a:p>
          <a:p>
            <a:r>
              <a:rPr lang="cs-CZ" sz="1400" b="1">
                <a:latin typeface="Segoe UI Symbol" pitchFamily="34" charset="0"/>
              </a:rPr>
              <a:t>62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1060450" y="2439988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93800" y="2439988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88</a:t>
            </a:r>
          </a:p>
        </p:txBody>
      </p:sp>
      <p:sp>
        <p:nvSpPr>
          <p:cNvPr id="7177" name="TextovéPole 14"/>
          <p:cNvSpPr txBox="1">
            <a:spLocks noChangeArrowheads="1"/>
          </p:cNvSpPr>
          <p:nvPr/>
        </p:nvSpPr>
        <p:spPr bwMode="auto">
          <a:xfrm>
            <a:off x="2700338" y="19161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94</a:t>
            </a:r>
          </a:p>
          <a:p>
            <a:r>
              <a:rPr lang="cs-CZ" sz="1400" b="1">
                <a:latin typeface="Segoe UI Symbol" pitchFamily="34" charset="0"/>
              </a:rPr>
              <a:t>31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2566988" y="2439988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700338" y="24399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63</a:t>
            </a:r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2640013" y="2276475"/>
            <a:ext cx="68262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1" name="TextovéPole 21"/>
          <p:cNvSpPr txBox="1">
            <a:spLocks noChangeArrowheads="1"/>
          </p:cNvSpPr>
          <p:nvPr/>
        </p:nvSpPr>
        <p:spPr bwMode="auto">
          <a:xfrm>
            <a:off x="4356100" y="1916113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29</a:t>
            </a:r>
          </a:p>
          <a:p>
            <a:r>
              <a:rPr lang="cs-CZ" sz="1400" b="1">
                <a:latin typeface="Segoe UI Symbol" pitchFamily="34" charset="0"/>
              </a:rPr>
              <a:t>17</a:t>
            </a:r>
          </a:p>
        </p:txBody>
      </p:sp>
      <p:cxnSp>
        <p:nvCxnSpPr>
          <p:cNvPr id="23" name="Přímá spojnice 22"/>
          <p:cNvCxnSpPr/>
          <p:nvPr/>
        </p:nvCxnSpPr>
        <p:spPr>
          <a:xfrm>
            <a:off x="4222750" y="2439988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356100" y="2439988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12</a:t>
            </a:r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4295775" y="2276475"/>
            <a:ext cx="68263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85" name="TextovéPole 25"/>
          <p:cNvSpPr txBox="1">
            <a:spLocks noChangeArrowheads="1"/>
          </p:cNvSpPr>
          <p:nvPr/>
        </p:nvSpPr>
        <p:spPr bwMode="auto">
          <a:xfrm>
            <a:off x="5795963" y="19161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33</a:t>
            </a:r>
          </a:p>
          <a:p>
            <a:r>
              <a:rPr lang="cs-CZ" sz="1400" b="1">
                <a:latin typeface="Segoe UI Symbol" pitchFamily="34" charset="0"/>
              </a:rPr>
              <a:t>59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5662613" y="2439988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795963" y="24399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92</a:t>
            </a:r>
          </a:p>
        </p:txBody>
      </p:sp>
      <p:sp>
        <p:nvSpPr>
          <p:cNvPr id="7188" name="TextovéPole 29"/>
          <p:cNvSpPr txBox="1">
            <a:spLocks noChangeArrowheads="1"/>
          </p:cNvSpPr>
          <p:nvPr/>
        </p:nvSpPr>
        <p:spPr bwMode="auto">
          <a:xfrm>
            <a:off x="7265988" y="19161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28</a:t>
            </a:r>
          </a:p>
          <a:p>
            <a:r>
              <a:rPr lang="cs-CZ" sz="1400" b="1">
                <a:latin typeface="Segoe UI Symbol" pitchFamily="34" charset="0"/>
              </a:rPr>
              <a:t>43</a:t>
            </a:r>
          </a:p>
        </p:txBody>
      </p:sp>
      <p:cxnSp>
        <p:nvCxnSpPr>
          <p:cNvPr id="31" name="Přímá spojnice 30"/>
          <p:cNvCxnSpPr/>
          <p:nvPr/>
        </p:nvCxnSpPr>
        <p:spPr>
          <a:xfrm>
            <a:off x="7134225" y="2439988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7265988" y="24399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71</a:t>
            </a:r>
          </a:p>
        </p:txBody>
      </p:sp>
      <p:sp>
        <p:nvSpPr>
          <p:cNvPr id="7191" name="TextovéPole 33"/>
          <p:cNvSpPr txBox="1">
            <a:spLocks noChangeArrowheads="1"/>
          </p:cNvSpPr>
          <p:nvPr/>
        </p:nvSpPr>
        <p:spPr bwMode="auto">
          <a:xfrm>
            <a:off x="1193800" y="3554413"/>
            <a:ext cx="5762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289</a:t>
            </a:r>
          </a:p>
          <a:p>
            <a:r>
              <a:rPr lang="cs-CZ" sz="1400" b="1">
                <a:latin typeface="Segoe UI Symbol" pitchFamily="34" charset="0"/>
              </a:rPr>
              <a:t>421</a:t>
            </a:r>
          </a:p>
        </p:txBody>
      </p:sp>
      <p:cxnSp>
        <p:nvCxnSpPr>
          <p:cNvPr id="35" name="Přímá spojnice 34"/>
          <p:cNvCxnSpPr/>
          <p:nvPr/>
        </p:nvCxnSpPr>
        <p:spPr>
          <a:xfrm>
            <a:off x="1060450" y="4076700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1193800" y="4076700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710</a:t>
            </a:r>
          </a:p>
        </p:txBody>
      </p:sp>
      <p:sp>
        <p:nvSpPr>
          <p:cNvPr id="7194" name="TextovéPole 36"/>
          <p:cNvSpPr txBox="1">
            <a:spLocks noChangeArrowheads="1"/>
          </p:cNvSpPr>
          <p:nvPr/>
        </p:nvSpPr>
        <p:spPr bwMode="auto">
          <a:xfrm>
            <a:off x="2700338" y="3554413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554</a:t>
            </a:r>
          </a:p>
          <a:p>
            <a:r>
              <a:rPr lang="cs-CZ" sz="1400" b="1">
                <a:latin typeface="Segoe UI Symbol" pitchFamily="34" charset="0"/>
              </a:rPr>
              <a:t>178</a:t>
            </a:r>
          </a:p>
        </p:txBody>
      </p:sp>
      <p:cxnSp>
        <p:nvCxnSpPr>
          <p:cNvPr id="38" name="Přímá spojnice 37"/>
          <p:cNvCxnSpPr/>
          <p:nvPr/>
        </p:nvCxnSpPr>
        <p:spPr>
          <a:xfrm>
            <a:off x="2566988" y="4076700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2700338" y="4076700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732</a:t>
            </a:r>
          </a:p>
        </p:txBody>
      </p:sp>
      <p:sp>
        <p:nvSpPr>
          <p:cNvPr id="7197" name="TextovéPole 40"/>
          <p:cNvSpPr txBox="1">
            <a:spLocks noChangeArrowheads="1"/>
          </p:cNvSpPr>
          <p:nvPr/>
        </p:nvSpPr>
        <p:spPr bwMode="auto">
          <a:xfrm>
            <a:off x="4356100" y="3554413"/>
            <a:ext cx="5762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761</a:t>
            </a:r>
          </a:p>
          <a:p>
            <a:r>
              <a:rPr lang="cs-CZ" sz="1400" b="1">
                <a:latin typeface="Segoe UI Symbol" pitchFamily="34" charset="0"/>
              </a:rPr>
              <a:t>319</a:t>
            </a:r>
          </a:p>
        </p:txBody>
      </p:sp>
      <p:cxnSp>
        <p:nvCxnSpPr>
          <p:cNvPr id="42" name="Přímá spojnice 41"/>
          <p:cNvCxnSpPr/>
          <p:nvPr/>
        </p:nvCxnSpPr>
        <p:spPr>
          <a:xfrm>
            <a:off x="4222750" y="4076700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4356100" y="4076700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442</a:t>
            </a:r>
          </a:p>
        </p:txBody>
      </p:sp>
      <p:cxnSp>
        <p:nvCxnSpPr>
          <p:cNvPr id="44" name="Přímá spojnice 43"/>
          <p:cNvCxnSpPr/>
          <p:nvPr/>
        </p:nvCxnSpPr>
        <p:spPr>
          <a:xfrm flipH="1">
            <a:off x="4295775" y="3913188"/>
            <a:ext cx="68263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01" name="TextovéPole 44"/>
          <p:cNvSpPr txBox="1">
            <a:spLocks noChangeArrowheads="1"/>
          </p:cNvSpPr>
          <p:nvPr/>
        </p:nvSpPr>
        <p:spPr bwMode="auto">
          <a:xfrm>
            <a:off x="5795963" y="3554413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373</a:t>
            </a:r>
          </a:p>
          <a:p>
            <a:r>
              <a:rPr lang="cs-CZ" sz="1400" b="1">
                <a:latin typeface="Segoe UI Symbol" pitchFamily="34" charset="0"/>
              </a:rPr>
              <a:t>195</a:t>
            </a:r>
          </a:p>
        </p:txBody>
      </p:sp>
      <p:cxnSp>
        <p:nvCxnSpPr>
          <p:cNvPr id="46" name="Přímá spojnice 45"/>
          <p:cNvCxnSpPr/>
          <p:nvPr/>
        </p:nvCxnSpPr>
        <p:spPr>
          <a:xfrm>
            <a:off x="5662613" y="4076700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5795963" y="4076700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178</a:t>
            </a:r>
          </a:p>
        </p:txBody>
      </p:sp>
      <p:cxnSp>
        <p:nvCxnSpPr>
          <p:cNvPr id="48" name="Přímá spojnice 47"/>
          <p:cNvCxnSpPr/>
          <p:nvPr/>
        </p:nvCxnSpPr>
        <p:spPr>
          <a:xfrm flipH="1">
            <a:off x="5737225" y="3913188"/>
            <a:ext cx="66675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05" name="TextovéPole 48"/>
          <p:cNvSpPr txBox="1">
            <a:spLocks noChangeArrowheads="1"/>
          </p:cNvSpPr>
          <p:nvPr/>
        </p:nvSpPr>
        <p:spPr bwMode="auto">
          <a:xfrm>
            <a:off x="7265988" y="3554413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604</a:t>
            </a:r>
          </a:p>
          <a:p>
            <a:r>
              <a:rPr lang="cs-CZ" sz="1400" b="1">
                <a:latin typeface="Segoe UI Symbol" pitchFamily="34" charset="0"/>
              </a:rPr>
              <a:t>207</a:t>
            </a:r>
          </a:p>
        </p:txBody>
      </p:sp>
      <p:cxnSp>
        <p:nvCxnSpPr>
          <p:cNvPr id="50" name="Přímá spojnice 49"/>
          <p:cNvCxnSpPr/>
          <p:nvPr/>
        </p:nvCxnSpPr>
        <p:spPr>
          <a:xfrm>
            <a:off x="7134225" y="407670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>
            <a:spLocks noChangeArrowheads="1"/>
          </p:cNvSpPr>
          <p:nvPr/>
        </p:nvSpPr>
        <p:spPr bwMode="auto">
          <a:xfrm>
            <a:off x="7265988" y="4076700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811</a:t>
            </a:r>
          </a:p>
        </p:txBody>
      </p:sp>
      <p:sp>
        <p:nvSpPr>
          <p:cNvPr id="7208" name="TextovéPole 52"/>
          <p:cNvSpPr txBox="1">
            <a:spLocks noChangeArrowheads="1"/>
          </p:cNvSpPr>
          <p:nvPr/>
        </p:nvSpPr>
        <p:spPr bwMode="auto">
          <a:xfrm>
            <a:off x="1193800" y="5281613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4904</a:t>
            </a:r>
          </a:p>
          <a:p>
            <a:r>
              <a:rPr lang="cs-CZ" sz="1400" b="1">
                <a:latin typeface="Segoe UI Symbol" pitchFamily="34" charset="0"/>
              </a:rPr>
              <a:t>3144</a:t>
            </a:r>
          </a:p>
        </p:txBody>
      </p:sp>
      <p:cxnSp>
        <p:nvCxnSpPr>
          <p:cNvPr id="54" name="Přímá spojnice 53"/>
          <p:cNvCxnSpPr/>
          <p:nvPr/>
        </p:nvCxnSpPr>
        <p:spPr>
          <a:xfrm>
            <a:off x="1060450" y="5805488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>
            <a:spLocks noChangeArrowheads="1"/>
          </p:cNvSpPr>
          <p:nvPr/>
        </p:nvSpPr>
        <p:spPr bwMode="auto">
          <a:xfrm>
            <a:off x="1193800" y="5805488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1760</a:t>
            </a:r>
          </a:p>
        </p:txBody>
      </p:sp>
      <p:cxnSp>
        <p:nvCxnSpPr>
          <p:cNvPr id="56" name="Přímá spojnice 55"/>
          <p:cNvCxnSpPr/>
          <p:nvPr/>
        </p:nvCxnSpPr>
        <p:spPr>
          <a:xfrm flipH="1">
            <a:off x="1133475" y="5641975"/>
            <a:ext cx="68263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12" name="TextovéPole 56"/>
          <p:cNvSpPr txBox="1">
            <a:spLocks noChangeArrowheads="1"/>
          </p:cNvSpPr>
          <p:nvPr/>
        </p:nvSpPr>
        <p:spPr bwMode="auto">
          <a:xfrm>
            <a:off x="2700338" y="52816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6215</a:t>
            </a:r>
          </a:p>
          <a:p>
            <a:r>
              <a:rPr lang="cs-CZ" sz="1400" b="1">
                <a:latin typeface="Segoe UI Symbol" pitchFamily="34" charset="0"/>
              </a:rPr>
              <a:t>  999</a:t>
            </a:r>
          </a:p>
        </p:txBody>
      </p:sp>
      <p:cxnSp>
        <p:nvCxnSpPr>
          <p:cNvPr id="58" name="Přímá spojnice 57"/>
          <p:cNvCxnSpPr/>
          <p:nvPr/>
        </p:nvCxnSpPr>
        <p:spPr>
          <a:xfrm>
            <a:off x="2566988" y="5805488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2700338" y="58054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5216</a:t>
            </a:r>
          </a:p>
        </p:txBody>
      </p:sp>
      <p:cxnSp>
        <p:nvCxnSpPr>
          <p:cNvPr id="60" name="Přímá spojnice 59"/>
          <p:cNvCxnSpPr/>
          <p:nvPr/>
        </p:nvCxnSpPr>
        <p:spPr>
          <a:xfrm flipH="1">
            <a:off x="2640013" y="5641975"/>
            <a:ext cx="68262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16" name="TextovéPole 60"/>
          <p:cNvSpPr txBox="1">
            <a:spLocks noChangeArrowheads="1"/>
          </p:cNvSpPr>
          <p:nvPr/>
        </p:nvSpPr>
        <p:spPr bwMode="auto">
          <a:xfrm>
            <a:off x="4356100" y="5281613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7357</a:t>
            </a:r>
          </a:p>
          <a:p>
            <a:r>
              <a:rPr lang="cs-CZ" sz="1400" b="1">
                <a:latin typeface="Segoe UI Symbol" pitchFamily="34" charset="0"/>
              </a:rPr>
              <a:t>1662</a:t>
            </a:r>
          </a:p>
        </p:txBody>
      </p:sp>
      <p:cxnSp>
        <p:nvCxnSpPr>
          <p:cNvPr id="62" name="Přímá spojnice 61"/>
          <p:cNvCxnSpPr/>
          <p:nvPr/>
        </p:nvCxnSpPr>
        <p:spPr>
          <a:xfrm>
            <a:off x="4222750" y="5805488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4356100" y="5805488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9019</a:t>
            </a:r>
          </a:p>
        </p:txBody>
      </p:sp>
      <p:sp>
        <p:nvSpPr>
          <p:cNvPr id="7219" name="TextovéPole 64"/>
          <p:cNvSpPr txBox="1">
            <a:spLocks noChangeArrowheads="1"/>
          </p:cNvSpPr>
          <p:nvPr/>
        </p:nvSpPr>
        <p:spPr bwMode="auto">
          <a:xfrm>
            <a:off x="5795963" y="52816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4392</a:t>
            </a:r>
          </a:p>
          <a:p>
            <a:r>
              <a:rPr lang="cs-CZ" sz="1400" b="1">
                <a:latin typeface="Segoe UI Symbol" pitchFamily="34" charset="0"/>
              </a:rPr>
              <a:t>3804</a:t>
            </a:r>
          </a:p>
        </p:txBody>
      </p:sp>
      <p:cxnSp>
        <p:nvCxnSpPr>
          <p:cNvPr id="66" name="Přímá spojnice 65"/>
          <p:cNvCxnSpPr/>
          <p:nvPr/>
        </p:nvCxnSpPr>
        <p:spPr>
          <a:xfrm>
            <a:off x="5662613" y="5805488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5795963" y="58054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 588</a:t>
            </a:r>
          </a:p>
        </p:txBody>
      </p:sp>
      <p:cxnSp>
        <p:nvCxnSpPr>
          <p:cNvPr id="68" name="Přímá spojnice 67"/>
          <p:cNvCxnSpPr/>
          <p:nvPr/>
        </p:nvCxnSpPr>
        <p:spPr>
          <a:xfrm flipH="1">
            <a:off x="5737225" y="5641975"/>
            <a:ext cx="66675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23" name="TextovéPole 68"/>
          <p:cNvSpPr txBox="1">
            <a:spLocks noChangeArrowheads="1"/>
          </p:cNvSpPr>
          <p:nvPr/>
        </p:nvSpPr>
        <p:spPr bwMode="auto">
          <a:xfrm>
            <a:off x="7265988" y="52816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3027</a:t>
            </a:r>
          </a:p>
          <a:p>
            <a:r>
              <a:rPr lang="cs-CZ" sz="1400" b="1">
                <a:latin typeface="Segoe UI Symbol" pitchFamily="34" charset="0"/>
              </a:rPr>
              <a:t>5113</a:t>
            </a:r>
          </a:p>
        </p:txBody>
      </p:sp>
      <p:cxnSp>
        <p:nvCxnSpPr>
          <p:cNvPr id="70" name="Přímá spojnice 69"/>
          <p:cNvCxnSpPr/>
          <p:nvPr/>
        </p:nvCxnSpPr>
        <p:spPr>
          <a:xfrm>
            <a:off x="7134225" y="5805488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7265988" y="58054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0000"/>
                </a:solidFill>
                <a:latin typeface="Segoe UI Symbol" pitchFamily="34" charset="0"/>
              </a:rPr>
              <a:t>8140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24" grpId="0"/>
      <p:bldP spid="28" grpId="0"/>
      <p:bldP spid="32" grpId="0"/>
      <p:bldP spid="36" grpId="0"/>
      <p:bldP spid="39" grpId="0"/>
      <p:bldP spid="43" grpId="0"/>
      <p:bldP spid="47" grpId="0"/>
      <p:bldP spid="51" grpId="0"/>
      <p:bldP spid="55" grpId="0"/>
      <p:bldP spid="59" grpId="0"/>
      <p:bldP spid="63" grpId="0"/>
      <p:bldP spid="67" grpId="0"/>
      <p:bldP spid="7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611188" y="1127125"/>
            <a:ext cx="216058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Vypočítej příklady:</a:t>
            </a:r>
          </a:p>
        </p:txBody>
      </p:sp>
      <p:sp>
        <p:nvSpPr>
          <p:cNvPr id="8197" name="TextovéPole 5"/>
          <p:cNvSpPr txBox="1">
            <a:spLocks noChangeArrowheads="1"/>
          </p:cNvSpPr>
          <p:nvPr/>
        </p:nvSpPr>
        <p:spPr bwMode="auto">
          <a:xfrm>
            <a:off x="1193800" y="1916113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26</a:t>
            </a:r>
          </a:p>
          <a:p>
            <a:r>
              <a:rPr lang="cs-CZ" sz="1400" b="1">
                <a:latin typeface="Segoe UI Symbol" pitchFamily="34" charset="0"/>
              </a:rPr>
              <a:t>62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1060450" y="2439988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9" name="TextovéPole 7"/>
          <p:cNvSpPr txBox="1">
            <a:spLocks noChangeArrowheads="1"/>
          </p:cNvSpPr>
          <p:nvPr/>
        </p:nvSpPr>
        <p:spPr bwMode="auto">
          <a:xfrm>
            <a:off x="1193800" y="2439988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88</a:t>
            </a:r>
          </a:p>
        </p:txBody>
      </p:sp>
      <p:sp>
        <p:nvSpPr>
          <p:cNvPr id="8200" name="TextovéPole 8"/>
          <p:cNvSpPr txBox="1">
            <a:spLocks noChangeArrowheads="1"/>
          </p:cNvSpPr>
          <p:nvPr/>
        </p:nvSpPr>
        <p:spPr bwMode="auto">
          <a:xfrm>
            <a:off x="2700338" y="19161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94</a:t>
            </a:r>
          </a:p>
          <a:p>
            <a:r>
              <a:rPr lang="cs-CZ" sz="1400" b="1">
                <a:latin typeface="Segoe UI Symbol" pitchFamily="34" charset="0"/>
              </a:rPr>
              <a:t>31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2566988" y="2439988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2" name="TextovéPole 10"/>
          <p:cNvSpPr txBox="1">
            <a:spLocks noChangeArrowheads="1"/>
          </p:cNvSpPr>
          <p:nvPr/>
        </p:nvSpPr>
        <p:spPr bwMode="auto">
          <a:xfrm>
            <a:off x="2700338" y="24399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63</a:t>
            </a:r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2640013" y="2276475"/>
            <a:ext cx="68262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4" name="TextovéPole 12"/>
          <p:cNvSpPr txBox="1">
            <a:spLocks noChangeArrowheads="1"/>
          </p:cNvSpPr>
          <p:nvPr/>
        </p:nvSpPr>
        <p:spPr bwMode="auto">
          <a:xfrm>
            <a:off x="4356100" y="1916113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29</a:t>
            </a:r>
          </a:p>
          <a:p>
            <a:r>
              <a:rPr lang="cs-CZ" sz="1400" b="1">
                <a:latin typeface="Segoe UI Symbol" pitchFamily="34" charset="0"/>
              </a:rPr>
              <a:t>17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4222750" y="2439988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6" name="TextovéPole 14"/>
          <p:cNvSpPr txBox="1">
            <a:spLocks noChangeArrowheads="1"/>
          </p:cNvSpPr>
          <p:nvPr/>
        </p:nvSpPr>
        <p:spPr bwMode="auto">
          <a:xfrm>
            <a:off x="4356100" y="2439988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12</a:t>
            </a:r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4295775" y="2276475"/>
            <a:ext cx="68263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8" name="TextovéPole 16"/>
          <p:cNvSpPr txBox="1">
            <a:spLocks noChangeArrowheads="1"/>
          </p:cNvSpPr>
          <p:nvPr/>
        </p:nvSpPr>
        <p:spPr bwMode="auto">
          <a:xfrm>
            <a:off x="5795963" y="19161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33</a:t>
            </a:r>
          </a:p>
          <a:p>
            <a:r>
              <a:rPr lang="cs-CZ" sz="1400" b="1">
                <a:latin typeface="Segoe UI Symbol" pitchFamily="34" charset="0"/>
              </a:rPr>
              <a:t>59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5662613" y="2439988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0" name="TextovéPole 18"/>
          <p:cNvSpPr txBox="1">
            <a:spLocks noChangeArrowheads="1"/>
          </p:cNvSpPr>
          <p:nvPr/>
        </p:nvSpPr>
        <p:spPr bwMode="auto">
          <a:xfrm>
            <a:off x="5795963" y="24399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92</a:t>
            </a:r>
          </a:p>
        </p:txBody>
      </p:sp>
      <p:sp>
        <p:nvSpPr>
          <p:cNvPr id="8211" name="TextovéPole 19"/>
          <p:cNvSpPr txBox="1">
            <a:spLocks noChangeArrowheads="1"/>
          </p:cNvSpPr>
          <p:nvPr/>
        </p:nvSpPr>
        <p:spPr bwMode="auto">
          <a:xfrm>
            <a:off x="7265988" y="19161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28</a:t>
            </a:r>
          </a:p>
          <a:p>
            <a:r>
              <a:rPr lang="cs-CZ" sz="1400" b="1">
                <a:latin typeface="Segoe UI Symbol" pitchFamily="34" charset="0"/>
              </a:rPr>
              <a:t>43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7134225" y="2439988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3" name="TextovéPole 21"/>
          <p:cNvSpPr txBox="1">
            <a:spLocks noChangeArrowheads="1"/>
          </p:cNvSpPr>
          <p:nvPr/>
        </p:nvSpPr>
        <p:spPr bwMode="auto">
          <a:xfrm>
            <a:off x="7265988" y="24399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71</a:t>
            </a:r>
          </a:p>
        </p:txBody>
      </p:sp>
      <p:sp>
        <p:nvSpPr>
          <p:cNvPr id="8214" name="TextovéPole 22"/>
          <p:cNvSpPr txBox="1">
            <a:spLocks noChangeArrowheads="1"/>
          </p:cNvSpPr>
          <p:nvPr/>
        </p:nvSpPr>
        <p:spPr bwMode="auto">
          <a:xfrm>
            <a:off x="1193800" y="3554413"/>
            <a:ext cx="5762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289</a:t>
            </a:r>
          </a:p>
          <a:p>
            <a:r>
              <a:rPr lang="cs-CZ" sz="1400" b="1">
                <a:latin typeface="Segoe UI Symbol" pitchFamily="34" charset="0"/>
              </a:rPr>
              <a:t>421</a:t>
            </a:r>
          </a:p>
        </p:txBody>
      </p:sp>
      <p:cxnSp>
        <p:nvCxnSpPr>
          <p:cNvPr id="24" name="Přímá spojnice 23"/>
          <p:cNvCxnSpPr/>
          <p:nvPr/>
        </p:nvCxnSpPr>
        <p:spPr>
          <a:xfrm>
            <a:off x="1060450" y="4076700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6" name="TextovéPole 24"/>
          <p:cNvSpPr txBox="1">
            <a:spLocks noChangeArrowheads="1"/>
          </p:cNvSpPr>
          <p:nvPr/>
        </p:nvSpPr>
        <p:spPr bwMode="auto">
          <a:xfrm>
            <a:off x="1193800" y="4076700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710</a:t>
            </a:r>
          </a:p>
        </p:txBody>
      </p:sp>
      <p:sp>
        <p:nvSpPr>
          <p:cNvPr id="8217" name="TextovéPole 25"/>
          <p:cNvSpPr txBox="1">
            <a:spLocks noChangeArrowheads="1"/>
          </p:cNvSpPr>
          <p:nvPr/>
        </p:nvSpPr>
        <p:spPr bwMode="auto">
          <a:xfrm>
            <a:off x="2700338" y="3554413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554</a:t>
            </a:r>
          </a:p>
          <a:p>
            <a:r>
              <a:rPr lang="cs-CZ" sz="1400" b="1">
                <a:latin typeface="Segoe UI Symbol" pitchFamily="34" charset="0"/>
              </a:rPr>
              <a:t>178</a:t>
            </a:r>
          </a:p>
        </p:txBody>
      </p:sp>
      <p:cxnSp>
        <p:nvCxnSpPr>
          <p:cNvPr id="27" name="Přímá spojnice 26"/>
          <p:cNvCxnSpPr/>
          <p:nvPr/>
        </p:nvCxnSpPr>
        <p:spPr>
          <a:xfrm>
            <a:off x="2566988" y="4076700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19" name="TextovéPole 27"/>
          <p:cNvSpPr txBox="1">
            <a:spLocks noChangeArrowheads="1"/>
          </p:cNvSpPr>
          <p:nvPr/>
        </p:nvSpPr>
        <p:spPr bwMode="auto">
          <a:xfrm>
            <a:off x="2700338" y="4076700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732</a:t>
            </a:r>
          </a:p>
        </p:txBody>
      </p:sp>
      <p:sp>
        <p:nvSpPr>
          <p:cNvPr id="8220" name="TextovéPole 28"/>
          <p:cNvSpPr txBox="1">
            <a:spLocks noChangeArrowheads="1"/>
          </p:cNvSpPr>
          <p:nvPr/>
        </p:nvSpPr>
        <p:spPr bwMode="auto">
          <a:xfrm>
            <a:off x="4356100" y="3554413"/>
            <a:ext cx="5762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761</a:t>
            </a:r>
          </a:p>
          <a:p>
            <a:r>
              <a:rPr lang="cs-CZ" sz="1400" b="1">
                <a:latin typeface="Segoe UI Symbol" pitchFamily="34" charset="0"/>
              </a:rPr>
              <a:t>319</a:t>
            </a:r>
          </a:p>
        </p:txBody>
      </p:sp>
      <p:cxnSp>
        <p:nvCxnSpPr>
          <p:cNvPr id="30" name="Přímá spojnice 29"/>
          <p:cNvCxnSpPr/>
          <p:nvPr/>
        </p:nvCxnSpPr>
        <p:spPr>
          <a:xfrm>
            <a:off x="4222750" y="4076700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22" name="TextovéPole 30"/>
          <p:cNvSpPr txBox="1">
            <a:spLocks noChangeArrowheads="1"/>
          </p:cNvSpPr>
          <p:nvPr/>
        </p:nvSpPr>
        <p:spPr bwMode="auto">
          <a:xfrm>
            <a:off x="4356100" y="4076700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442</a:t>
            </a:r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4295775" y="3913188"/>
            <a:ext cx="68263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24" name="TextovéPole 32"/>
          <p:cNvSpPr txBox="1">
            <a:spLocks noChangeArrowheads="1"/>
          </p:cNvSpPr>
          <p:nvPr/>
        </p:nvSpPr>
        <p:spPr bwMode="auto">
          <a:xfrm>
            <a:off x="5795963" y="3554413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373</a:t>
            </a:r>
          </a:p>
          <a:p>
            <a:r>
              <a:rPr lang="cs-CZ" sz="1400" b="1">
                <a:latin typeface="Segoe UI Symbol" pitchFamily="34" charset="0"/>
              </a:rPr>
              <a:t>195</a:t>
            </a:r>
          </a:p>
        </p:txBody>
      </p:sp>
      <p:cxnSp>
        <p:nvCxnSpPr>
          <p:cNvPr id="34" name="Přímá spojnice 33"/>
          <p:cNvCxnSpPr/>
          <p:nvPr/>
        </p:nvCxnSpPr>
        <p:spPr>
          <a:xfrm>
            <a:off x="5662613" y="4076700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26" name="TextovéPole 34"/>
          <p:cNvSpPr txBox="1">
            <a:spLocks noChangeArrowheads="1"/>
          </p:cNvSpPr>
          <p:nvPr/>
        </p:nvSpPr>
        <p:spPr bwMode="auto">
          <a:xfrm>
            <a:off x="5795963" y="4076700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178</a:t>
            </a:r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5737225" y="3913188"/>
            <a:ext cx="66675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28" name="TextovéPole 36"/>
          <p:cNvSpPr txBox="1">
            <a:spLocks noChangeArrowheads="1"/>
          </p:cNvSpPr>
          <p:nvPr/>
        </p:nvSpPr>
        <p:spPr bwMode="auto">
          <a:xfrm>
            <a:off x="7265988" y="3554413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604</a:t>
            </a:r>
          </a:p>
          <a:p>
            <a:r>
              <a:rPr lang="cs-CZ" sz="1400" b="1">
                <a:latin typeface="Segoe UI Symbol" pitchFamily="34" charset="0"/>
              </a:rPr>
              <a:t>207</a:t>
            </a:r>
          </a:p>
        </p:txBody>
      </p:sp>
      <p:cxnSp>
        <p:nvCxnSpPr>
          <p:cNvPr id="38" name="Přímá spojnice 37"/>
          <p:cNvCxnSpPr/>
          <p:nvPr/>
        </p:nvCxnSpPr>
        <p:spPr>
          <a:xfrm>
            <a:off x="7134225" y="4076700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30" name="TextovéPole 38"/>
          <p:cNvSpPr txBox="1">
            <a:spLocks noChangeArrowheads="1"/>
          </p:cNvSpPr>
          <p:nvPr/>
        </p:nvSpPr>
        <p:spPr bwMode="auto">
          <a:xfrm>
            <a:off x="7265988" y="4076700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811</a:t>
            </a:r>
          </a:p>
        </p:txBody>
      </p:sp>
      <p:sp>
        <p:nvSpPr>
          <p:cNvPr id="8231" name="TextovéPole 39"/>
          <p:cNvSpPr txBox="1">
            <a:spLocks noChangeArrowheads="1"/>
          </p:cNvSpPr>
          <p:nvPr/>
        </p:nvSpPr>
        <p:spPr bwMode="auto">
          <a:xfrm>
            <a:off x="1193800" y="5281613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4904</a:t>
            </a:r>
          </a:p>
          <a:p>
            <a:r>
              <a:rPr lang="cs-CZ" sz="1400" b="1">
                <a:latin typeface="Segoe UI Symbol" pitchFamily="34" charset="0"/>
              </a:rPr>
              <a:t>3144</a:t>
            </a:r>
          </a:p>
        </p:txBody>
      </p:sp>
      <p:cxnSp>
        <p:nvCxnSpPr>
          <p:cNvPr id="41" name="Přímá spojnice 40"/>
          <p:cNvCxnSpPr/>
          <p:nvPr/>
        </p:nvCxnSpPr>
        <p:spPr>
          <a:xfrm>
            <a:off x="1060450" y="5805488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33" name="TextovéPole 41"/>
          <p:cNvSpPr txBox="1">
            <a:spLocks noChangeArrowheads="1"/>
          </p:cNvSpPr>
          <p:nvPr/>
        </p:nvSpPr>
        <p:spPr bwMode="auto">
          <a:xfrm>
            <a:off x="1193800" y="5805488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1760</a:t>
            </a:r>
          </a:p>
        </p:txBody>
      </p:sp>
      <p:cxnSp>
        <p:nvCxnSpPr>
          <p:cNvPr id="43" name="Přímá spojnice 42"/>
          <p:cNvCxnSpPr/>
          <p:nvPr/>
        </p:nvCxnSpPr>
        <p:spPr>
          <a:xfrm flipH="1">
            <a:off x="1133475" y="5641975"/>
            <a:ext cx="68263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35" name="TextovéPole 43"/>
          <p:cNvSpPr txBox="1">
            <a:spLocks noChangeArrowheads="1"/>
          </p:cNvSpPr>
          <p:nvPr/>
        </p:nvSpPr>
        <p:spPr bwMode="auto">
          <a:xfrm>
            <a:off x="2700338" y="52816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6215</a:t>
            </a:r>
          </a:p>
          <a:p>
            <a:r>
              <a:rPr lang="cs-CZ" sz="1400" b="1">
                <a:latin typeface="Segoe UI Symbol" pitchFamily="34" charset="0"/>
              </a:rPr>
              <a:t>  999</a:t>
            </a:r>
          </a:p>
        </p:txBody>
      </p:sp>
      <p:cxnSp>
        <p:nvCxnSpPr>
          <p:cNvPr id="45" name="Přímá spojnice 44"/>
          <p:cNvCxnSpPr/>
          <p:nvPr/>
        </p:nvCxnSpPr>
        <p:spPr>
          <a:xfrm>
            <a:off x="2566988" y="5805488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37" name="TextovéPole 45"/>
          <p:cNvSpPr txBox="1">
            <a:spLocks noChangeArrowheads="1"/>
          </p:cNvSpPr>
          <p:nvPr/>
        </p:nvSpPr>
        <p:spPr bwMode="auto">
          <a:xfrm>
            <a:off x="2700338" y="58054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5216</a:t>
            </a:r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2640013" y="5641975"/>
            <a:ext cx="68262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39" name="TextovéPole 47"/>
          <p:cNvSpPr txBox="1">
            <a:spLocks noChangeArrowheads="1"/>
          </p:cNvSpPr>
          <p:nvPr/>
        </p:nvSpPr>
        <p:spPr bwMode="auto">
          <a:xfrm>
            <a:off x="4356100" y="5281613"/>
            <a:ext cx="576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7357</a:t>
            </a:r>
          </a:p>
          <a:p>
            <a:r>
              <a:rPr lang="cs-CZ" sz="1400" b="1">
                <a:latin typeface="Segoe UI Symbol" pitchFamily="34" charset="0"/>
              </a:rPr>
              <a:t>1662</a:t>
            </a:r>
          </a:p>
        </p:txBody>
      </p:sp>
      <p:cxnSp>
        <p:nvCxnSpPr>
          <p:cNvPr id="49" name="Přímá spojnice 48"/>
          <p:cNvCxnSpPr/>
          <p:nvPr/>
        </p:nvCxnSpPr>
        <p:spPr>
          <a:xfrm>
            <a:off x="4222750" y="5805488"/>
            <a:ext cx="709613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41" name="TextovéPole 49"/>
          <p:cNvSpPr txBox="1">
            <a:spLocks noChangeArrowheads="1"/>
          </p:cNvSpPr>
          <p:nvPr/>
        </p:nvSpPr>
        <p:spPr bwMode="auto">
          <a:xfrm>
            <a:off x="4356100" y="5805488"/>
            <a:ext cx="576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9019</a:t>
            </a:r>
          </a:p>
        </p:txBody>
      </p:sp>
      <p:sp>
        <p:nvSpPr>
          <p:cNvPr id="8242" name="TextovéPole 50"/>
          <p:cNvSpPr txBox="1">
            <a:spLocks noChangeArrowheads="1"/>
          </p:cNvSpPr>
          <p:nvPr/>
        </p:nvSpPr>
        <p:spPr bwMode="auto">
          <a:xfrm>
            <a:off x="5795963" y="52816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4392</a:t>
            </a:r>
          </a:p>
          <a:p>
            <a:r>
              <a:rPr lang="cs-CZ" sz="1400" b="1">
                <a:latin typeface="Segoe UI Symbol" pitchFamily="34" charset="0"/>
              </a:rPr>
              <a:t>3804</a:t>
            </a:r>
          </a:p>
        </p:txBody>
      </p:sp>
      <p:cxnSp>
        <p:nvCxnSpPr>
          <p:cNvPr id="52" name="Přímá spojnice 51"/>
          <p:cNvCxnSpPr/>
          <p:nvPr/>
        </p:nvCxnSpPr>
        <p:spPr>
          <a:xfrm>
            <a:off x="5662613" y="5805488"/>
            <a:ext cx="7096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44" name="TextovéPole 52"/>
          <p:cNvSpPr txBox="1">
            <a:spLocks noChangeArrowheads="1"/>
          </p:cNvSpPr>
          <p:nvPr/>
        </p:nvSpPr>
        <p:spPr bwMode="auto">
          <a:xfrm>
            <a:off x="5795963" y="58054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 588</a:t>
            </a:r>
          </a:p>
        </p:txBody>
      </p:sp>
      <p:cxnSp>
        <p:nvCxnSpPr>
          <p:cNvPr id="54" name="Přímá spojnice 53"/>
          <p:cNvCxnSpPr/>
          <p:nvPr/>
        </p:nvCxnSpPr>
        <p:spPr>
          <a:xfrm flipH="1">
            <a:off x="5737225" y="5641975"/>
            <a:ext cx="66675" cy="317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46" name="TextovéPole 54"/>
          <p:cNvSpPr txBox="1">
            <a:spLocks noChangeArrowheads="1"/>
          </p:cNvSpPr>
          <p:nvPr/>
        </p:nvSpPr>
        <p:spPr bwMode="auto">
          <a:xfrm>
            <a:off x="7265988" y="5281613"/>
            <a:ext cx="5762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3027</a:t>
            </a:r>
          </a:p>
          <a:p>
            <a:r>
              <a:rPr lang="cs-CZ" sz="1400" b="1">
                <a:latin typeface="Segoe UI Symbol" pitchFamily="34" charset="0"/>
              </a:rPr>
              <a:t>5113</a:t>
            </a:r>
          </a:p>
        </p:txBody>
      </p:sp>
      <p:cxnSp>
        <p:nvCxnSpPr>
          <p:cNvPr id="56" name="Přímá spojnice 55"/>
          <p:cNvCxnSpPr/>
          <p:nvPr/>
        </p:nvCxnSpPr>
        <p:spPr>
          <a:xfrm>
            <a:off x="7134225" y="5805488"/>
            <a:ext cx="708025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48" name="TextovéPole 56"/>
          <p:cNvSpPr txBox="1">
            <a:spLocks noChangeArrowheads="1"/>
          </p:cNvSpPr>
          <p:nvPr/>
        </p:nvSpPr>
        <p:spPr bwMode="auto">
          <a:xfrm>
            <a:off x="7265988" y="5805488"/>
            <a:ext cx="5762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Segoe UI Symbol" pitchFamily="34" charset="0"/>
              </a:rPr>
              <a:t>8140</a:t>
            </a:r>
          </a:p>
        </p:txBody>
      </p:sp>
      <p:sp>
        <p:nvSpPr>
          <p:cNvPr id="8249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2"/>
          <p:cNvSpPr txBox="1">
            <a:spLocks noChangeArrowheads="1"/>
          </p:cNvSpPr>
          <p:nvPr/>
        </p:nvSpPr>
        <p:spPr bwMode="auto">
          <a:xfrm>
            <a:off x="250825" y="54768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3" name="Ovál 2"/>
          <p:cNvSpPr/>
          <p:nvPr/>
        </p:nvSpPr>
        <p:spPr>
          <a:xfrm>
            <a:off x="179388" y="50165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611188" y="547688"/>
            <a:ext cx="2376487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Posčítej zboží – písemně:</a:t>
            </a:r>
          </a:p>
        </p:txBody>
      </p:sp>
      <p:pic>
        <p:nvPicPr>
          <p:cNvPr id="2" name="Picture 2" descr="C:\Users\anna\AppData\Local\Microsoft\Windows\Temporary Internet Files\Content.IE5\GB177HJM\MC9002399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475EA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8038" y="1736757"/>
            <a:ext cx="783035" cy="89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anna\AppData\Local\Microsoft\Windows\Temporary Internet Files\Content.IE5\S9FJFPJE\MC90030009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475EA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8106" y="2213846"/>
            <a:ext cx="553200" cy="597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223" name="TextovéPole 4"/>
          <p:cNvSpPr txBox="1">
            <a:spLocks noChangeArrowheads="1"/>
          </p:cNvSpPr>
          <p:nvPr/>
        </p:nvSpPr>
        <p:spPr bwMode="auto">
          <a:xfrm>
            <a:off x="922338" y="2613025"/>
            <a:ext cx="7921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29 Kč</a:t>
            </a:r>
          </a:p>
        </p:txBody>
      </p:sp>
      <p:pic>
        <p:nvPicPr>
          <p:cNvPr id="8198" name="Picture 6" descr="C:\Users\anna\AppData\Local\Microsoft\Windows\Temporary Internet Files\Content.IE5\JNPN0UO4\MC900113476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475EA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90199"/>
            <a:ext cx="1159981" cy="236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225" name="TextovéPole 10"/>
          <p:cNvSpPr txBox="1">
            <a:spLocks noChangeArrowheads="1"/>
          </p:cNvSpPr>
          <p:nvPr/>
        </p:nvSpPr>
        <p:spPr bwMode="auto">
          <a:xfrm>
            <a:off x="3856038" y="3587750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499 Kč</a:t>
            </a:r>
          </a:p>
        </p:txBody>
      </p:sp>
      <p:pic>
        <p:nvPicPr>
          <p:cNvPr id="13" name="Picture 7" descr="C:\Users\anna\AppData\Local\Microsoft\Windows\Temporary Internet Files\Content.IE5\S9FJFPJE\MC90044023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475EA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10043" y="3736008"/>
            <a:ext cx="1032545" cy="88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anna\AppData\Local\Microsoft\Windows\Temporary Internet Files\Content.IE5\S9FJFPJE\MC900440231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475EA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7866" y="3799632"/>
            <a:ext cx="1032545" cy="88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228" name="TextovéPole 13"/>
          <p:cNvSpPr txBox="1">
            <a:spLocks noChangeArrowheads="1"/>
          </p:cNvSpPr>
          <p:nvPr/>
        </p:nvSpPr>
        <p:spPr bwMode="auto">
          <a:xfrm>
            <a:off x="2017713" y="4633913"/>
            <a:ext cx="10080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729 Kč</a:t>
            </a:r>
          </a:p>
        </p:txBody>
      </p:sp>
      <p:pic>
        <p:nvPicPr>
          <p:cNvPr id="8200" name="Picture 8" descr="C:\Users\anna\AppData\Local\Microsoft\Windows\Temporary Internet Files\Content.IE5\S9FJFPJE\MC900239169[1].wmf"/>
          <p:cNvPicPr>
            <a:picLocks noChangeAspect="1" noChangeArrowheads="1"/>
          </p:cNvPicPr>
          <p:nvPr/>
        </p:nvPicPr>
        <p:blipFill>
          <a:blip r:embed="rId6" cstate="print">
            <a:duotone>
              <a:prstClr val="black"/>
              <a:srgbClr val="475EA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72738"/>
            <a:ext cx="1173045" cy="1355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230" name="TextovéPole 15"/>
          <p:cNvSpPr txBox="1">
            <a:spLocks noChangeArrowheads="1"/>
          </p:cNvSpPr>
          <p:nvPr/>
        </p:nvSpPr>
        <p:spPr bwMode="auto">
          <a:xfrm>
            <a:off x="5049838" y="5759450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45 Kč</a:t>
            </a:r>
          </a:p>
        </p:txBody>
      </p:sp>
      <p:pic>
        <p:nvPicPr>
          <p:cNvPr id="5" name="Picture 9" descr="C:\Users\anna\AppData\Local\Microsoft\Windows\Temporary Internet Files\Content.IE5\S9FJFPJE\MC900239905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rgbClr val="475EA7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182" y="4687584"/>
            <a:ext cx="783705" cy="112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232" name="TextovéPole 17"/>
          <p:cNvSpPr txBox="1">
            <a:spLocks noChangeArrowheads="1"/>
          </p:cNvSpPr>
          <p:nvPr/>
        </p:nvSpPr>
        <p:spPr bwMode="auto">
          <a:xfrm>
            <a:off x="912813" y="5640388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83 Kč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235825" y="2174875"/>
            <a:ext cx="1008063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2000">
                <a:solidFill>
                  <a:srgbClr val="FF0000"/>
                </a:solidFill>
                <a:latin typeface="Segoe UI Semibold" pitchFamily="34" charset="0"/>
              </a:rPr>
              <a:t>29</a:t>
            </a:r>
          </a:p>
          <a:p>
            <a:pPr algn="r"/>
            <a:r>
              <a:rPr lang="cs-CZ" sz="2000">
                <a:solidFill>
                  <a:srgbClr val="FF0000"/>
                </a:solidFill>
                <a:latin typeface="Segoe UI Semibold" pitchFamily="34" charset="0"/>
              </a:rPr>
              <a:t>499</a:t>
            </a:r>
          </a:p>
          <a:p>
            <a:pPr algn="r"/>
            <a:r>
              <a:rPr lang="cs-CZ" sz="2000">
                <a:solidFill>
                  <a:srgbClr val="FF0000"/>
                </a:solidFill>
                <a:latin typeface="Segoe UI Semibold" pitchFamily="34" charset="0"/>
              </a:rPr>
              <a:t>729</a:t>
            </a:r>
          </a:p>
          <a:p>
            <a:pPr algn="r"/>
            <a:r>
              <a:rPr lang="cs-CZ" sz="2000">
                <a:solidFill>
                  <a:srgbClr val="FF0000"/>
                </a:solidFill>
                <a:latin typeface="Segoe UI Semibold" pitchFamily="34" charset="0"/>
              </a:rPr>
              <a:t>83</a:t>
            </a:r>
          </a:p>
          <a:p>
            <a:pPr algn="r"/>
            <a:r>
              <a:rPr lang="cs-CZ" sz="2000">
                <a:solidFill>
                  <a:srgbClr val="FF0000"/>
                </a:solidFill>
                <a:latin typeface="Segoe UI Semibold" pitchFamily="34" charset="0"/>
              </a:rPr>
              <a:t>45</a:t>
            </a:r>
          </a:p>
        </p:txBody>
      </p:sp>
      <p:cxnSp>
        <p:nvCxnSpPr>
          <p:cNvPr id="21" name="Přímá spojnice 20"/>
          <p:cNvCxnSpPr/>
          <p:nvPr/>
        </p:nvCxnSpPr>
        <p:spPr>
          <a:xfrm>
            <a:off x="7380288" y="3798888"/>
            <a:ext cx="1008062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7235825" y="3825875"/>
            <a:ext cx="1008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2000">
                <a:solidFill>
                  <a:srgbClr val="FF0000"/>
                </a:solidFill>
                <a:latin typeface="Segoe UI Semibold" pitchFamily="34" charset="0"/>
              </a:rPr>
              <a:t>1385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244" name="TextovéPole 2"/>
          <p:cNvSpPr txBox="1">
            <a:spLocks noChangeArrowheads="1"/>
          </p:cNvSpPr>
          <p:nvPr/>
        </p:nvSpPr>
        <p:spPr bwMode="auto">
          <a:xfrm>
            <a:off x="250825" y="54768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 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50165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46" name="TextovéPole 4"/>
          <p:cNvSpPr txBox="1">
            <a:spLocks noChangeArrowheads="1"/>
          </p:cNvSpPr>
          <p:nvPr/>
        </p:nvSpPr>
        <p:spPr bwMode="auto">
          <a:xfrm>
            <a:off x="611188" y="547688"/>
            <a:ext cx="2376487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Posčítej zboží – písemně:</a:t>
            </a:r>
          </a:p>
        </p:txBody>
      </p:sp>
      <p:pic>
        <p:nvPicPr>
          <p:cNvPr id="10247" name="Picture 2" descr="C:\Users\anna\AppData\Local\Microsoft\Windows\Temporary Internet Files\Content.IE5\GB177HJM\MC900239923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908050" y="1736725"/>
            <a:ext cx="782638" cy="89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3" descr="C:\Users\anna\AppData\Local\Microsoft\Windows\Temporary Internet Files\Content.IE5\S9FJFPJE\MC900300097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1638300" y="2214563"/>
            <a:ext cx="552450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9" name="TextovéPole 8"/>
          <p:cNvSpPr txBox="1">
            <a:spLocks noChangeArrowheads="1"/>
          </p:cNvSpPr>
          <p:nvPr/>
        </p:nvSpPr>
        <p:spPr bwMode="auto">
          <a:xfrm>
            <a:off x="922338" y="2613025"/>
            <a:ext cx="7921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29 Kč</a:t>
            </a:r>
          </a:p>
        </p:txBody>
      </p:sp>
      <p:pic>
        <p:nvPicPr>
          <p:cNvPr id="10250" name="Picture 6" descr="C:\Users\anna\AppData\Local\Microsoft\Windows\Temporary Internet Files\Content.IE5\JNPN0UO4\MC900113476[1].wmf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3779838" y="1190625"/>
            <a:ext cx="1160462" cy="236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1" name="TextovéPole 10"/>
          <p:cNvSpPr txBox="1">
            <a:spLocks noChangeArrowheads="1"/>
          </p:cNvSpPr>
          <p:nvPr/>
        </p:nvSpPr>
        <p:spPr bwMode="auto">
          <a:xfrm>
            <a:off x="3856038" y="3587750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499 Kč</a:t>
            </a:r>
          </a:p>
        </p:txBody>
      </p:sp>
      <p:pic>
        <p:nvPicPr>
          <p:cNvPr id="10252" name="Picture 7" descr="C:\Users\anna\AppData\Local\Microsoft\Windows\Temporary Internet Files\Content.IE5\S9FJFPJE\MC900440231[1].wmf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>
            <a:off x="2609850" y="3735388"/>
            <a:ext cx="1033463" cy="88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3" name="Picture 7" descr="C:\Users\anna\AppData\Local\Microsoft\Windows\Temporary Internet Files\Content.IE5\S9FJFPJE\MC900440231[1].wmf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>
            <a:off x="2217738" y="3798888"/>
            <a:ext cx="1033462" cy="88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4" name="TextovéPole 13"/>
          <p:cNvSpPr txBox="1">
            <a:spLocks noChangeArrowheads="1"/>
          </p:cNvSpPr>
          <p:nvPr/>
        </p:nvSpPr>
        <p:spPr bwMode="auto">
          <a:xfrm>
            <a:off x="2017713" y="4633913"/>
            <a:ext cx="100806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729 Kč</a:t>
            </a:r>
          </a:p>
        </p:txBody>
      </p:sp>
      <p:pic>
        <p:nvPicPr>
          <p:cNvPr id="10255" name="Picture 8" descr="C:\Users\anna\AppData\Local\Microsoft\Windows\Temporary Internet Files\Content.IE5\S9FJFPJE\MC900239169[1].wmf"/>
          <p:cNvPicPr>
            <a:picLocks noChangeAspect="1" noChangeArrowheads="1"/>
          </p:cNvPicPr>
          <p:nvPr/>
        </p:nvPicPr>
        <p:blipFill>
          <a:blip r:embed="rId6" cstate="print">
            <a:grayscl/>
          </a:blip>
          <a:srcRect/>
          <a:stretch>
            <a:fillRect/>
          </a:stretch>
        </p:blipFill>
        <p:spPr bwMode="auto">
          <a:xfrm>
            <a:off x="4500563" y="4572000"/>
            <a:ext cx="1173162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6" name="TextovéPole 15"/>
          <p:cNvSpPr txBox="1">
            <a:spLocks noChangeArrowheads="1"/>
          </p:cNvSpPr>
          <p:nvPr/>
        </p:nvSpPr>
        <p:spPr bwMode="auto">
          <a:xfrm>
            <a:off x="5049838" y="5759450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45 Kč</a:t>
            </a:r>
          </a:p>
        </p:txBody>
      </p:sp>
      <p:pic>
        <p:nvPicPr>
          <p:cNvPr id="10257" name="Picture 9" descr="C:\Users\anna\AppData\Local\Microsoft\Windows\Temporary Internet Files\Content.IE5\S9FJFPJE\MC900239905[1].wmf"/>
          <p:cNvPicPr>
            <a:picLocks noChangeAspect="1" noChangeArrowheads="1"/>
          </p:cNvPicPr>
          <p:nvPr/>
        </p:nvPicPr>
        <p:blipFill>
          <a:blip r:embed="rId7" cstate="print">
            <a:grayscl/>
          </a:blip>
          <a:srcRect/>
          <a:stretch>
            <a:fillRect/>
          </a:stretch>
        </p:blipFill>
        <p:spPr bwMode="auto">
          <a:xfrm>
            <a:off x="422275" y="4687888"/>
            <a:ext cx="784225" cy="112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8" name="TextovéPole 17"/>
          <p:cNvSpPr txBox="1">
            <a:spLocks noChangeArrowheads="1"/>
          </p:cNvSpPr>
          <p:nvPr/>
        </p:nvSpPr>
        <p:spPr bwMode="auto">
          <a:xfrm>
            <a:off x="912813" y="5640388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83 Kč</a:t>
            </a:r>
          </a:p>
        </p:txBody>
      </p:sp>
      <p:sp>
        <p:nvSpPr>
          <p:cNvPr id="10259" name="TextovéPole 18"/>
          <p:cNvSpPr txBox="1">
            <a:spLocks noChangeArrowheads="1"/>
          </p:cNvSpPr>
          <p:nvPr/>
        </p:nvSpPr>
        <p:spPr bwMode="auto">
          <a:xfrm>
            <a:off x="7235825" y="2174875"/>
            <a:ext cx="1008063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2000">
                <a:latin typeface="Segoe UI Semibold" pitchFamily="34" charset="0"/>
              </a:rPr>
              <a:t>29</a:t>
            </a:r>
          </a:p>
          <a:p>
            <a:pPr algn="r"/>
            <a:r>
              <a:rPr lang="cs-CZ" sz="2000">
                <a:latin typeface="Segoe UI Semibold" pitchFamily="34" charset="0"/>
              </a:rPr>
              <a:t>499</a:t>
            </a:r>
          </a:p>
          <a:p>
            <a:pPr algn="r"/>
            <a:r>
              <a:rPr lang="cs-CZ" sz="2000">
                <a:latin typeface="Segoe UI Semibold" pitchFamily="34" charset="0"/>
              </a:rPr>
              <a:t>729</a:t>
            </a:r>
          </a:p>
          <a:p>
            <a:pPr algn="r"/>
            <a:r>
              <a:rPr lang="cs-CZ" sz="2000">
                <a:latin typeface="Segoe UI Semibold" pitchFamily="34" charset="0"/>
              </a:rPr>
              <a:t>83</a:t>
            </a:r>
          </a:p>
          <a:p>
            <a:pPr algn="r"/>
            <a:r>
              <a:rPr lang="cs-CZ" sz="2000">
                <a:latin typeface="Segoe UI Semibold" pitchFamily="34" charset="0"/>
              </a:rPr>
              <a:t>45</a:t>
            </a:r>
          </a:p>
        </p:txBody>
      </p:sp>
      <p:cxnSp>
        <p:nvCxnSpPr>
          <p:cNvPr id="20" name="Přímá spojnice 19"/>
          <p:cNvCxnSpPr/>
          <p:nvPr/>
        </p:nvCxnSpPr>
        <p:spPr>
          <a:xfrm>
            <a:off x="7380288" y="3798888"/>
            <a:ext cx="100806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61" name="TextovéPole 20"/>
          <p:cNvSpPr txBox="1">
            <a:spLocks noChangeArrowheads="1"/>
          </p:cNvSpPr>
          <p:nvPr/>
        </p:nvSpPr>
        <p:spPr bwMode="auto">
          <a:xfrm>
            <a:off x="7235825" y="3825875"/>
            <a:ext cx="1008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2000">
                <a:latin typeface="Segoe UI Semibold" pitchFamily="34" charset="0"/>
              </a:rPr>
              <a:t>1385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21"/>
          <p:cNvSpPr txBox="1">
            <a:spLocks noChangeArrowheads="1"/>
          </p:cNvSpPr>
          <p:nvPr/>
        </p:nvSpPr>
        <p:spPr bwMode="auto">
          <a:xfrm>
            <a:off x="2123728" y="1074664"/>
            <a:ext cx="4953000" cy="2308324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 dirty="0">
                <a:latin typeface="Segoe UI Light" pitchFamily="34" charset="0"/>
              </a:rPr>
              <a:t>Matematika pro 4.ročník (J. </a:t>
            </a:r>
            <a:r>
              <a:rPr lang="cs-CZ" b="1" dirty="0" err="1">
                <a:latin typeface="Segoe UI Light" pitchFamily="34" charset="0"/>
              </a:rPr>
              <a:t>Justová</a:t>
            </a:r>
            <a:r>
              <a:rPr lang="cs-CZ" b="1" dirty="0">
                <a:latin typeface="Segoe UI Light" pitchFamily="34" charset="0"/>
              </a:rPr>
              <a:t>, R. Blažková, K. Matoušková, M. </a:t>
            </a:r>
            <a:r>
              <a:rPr lang="cs-CZ" b="1" dirty="0" err="1">
                <a:latin typeface="Segoe UI Light" pitchFamily="34" charset="0"/>
              </a:rPr>
              <a:t>Vaňurová</a:t>
            </a:r>
            <a:r>
              <a:rPr lang="cs-CZ" b="1" dirty="0">
                <a:latin typeface="Segoe UI Light" pitchFamily="34" charset="0"/>
              </a:rPr>
              <a:t>); nakladatelství Alter</a:t>
            </a:r>
          </a:p>
          <a:p>
            <a:endParaRPr lang="cs-CZ" b="1" dirty="0">
              <a:latin typeface="Segoe UI Light" pitchFamily="34" charset="0"/>
            </a:endParaRPr>
          </a:p>
          <a:p>
            <a:r>
              <a:rPr lang="cs-CZ" dirty="0">
                <a:latin typeface="Segoe UI Light" pitchFamily="34" charset="0"/>
              </a:rPr>
              <a:t>Všechny použité obrázky a aktivity jsou vytvořeny pomocí nástrojů a galerie Microsoft </a:t>
            </a:r>
            <a:r>
              <a:rPr lang="cs-CZ" dirty="0" smtClean="0">
                <a:latin typeface="Segoe UI Light" pitchFamily="34" charset="0"/>
              </a:rPr>
              <a:t>PowerPoint – www.office.</a:t>
            </a:r>
            <a:r>
              <a:rPr lang="cs-CZ" smtClean="0">
                <a:latin typeface="Segoe UI Light" pitchFamily="34" charset="0"/>
              </a:rPr>
              <a:t>microsoft.com</a:t>
            </a:r>
            <a:endParaRPr lang="cs-CZ" dirty="0">
              <a:latin typeface="Segoe UI Light" pitchFamily="34" charset="0"/>
            </a:endParaRPr>
          </a:p>
          <a:p>
            <a:endParaRPr lang="cs-CZ" b="1" dirty="0">
              <a:latin typeface="Segoe UI Light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571</Words>
  <Application>Microsoft Office PowerPoint</Application>
  <PresentationFormat>Předvádění na obrazovce (4:3)</PresentationFormat>
  <Paragraphs>247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7" baseType="lpstr">
      <vt:lpstr>Calibri</vt:lpstr>
      <vt:lpstr>Arial</vt:lpstr>
      <vt:lpstr>Segoe UI Light</vt:lpstr>
      <vt:lpstr>Segoe UI Symbol</vt:lpstr>
      <vt:lpstr>Times New Roman</vt:lpstr>
      <vt:lpstr>Segoe UI Semibold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19</cp:revision>
  <dcterms:created xsi:type="dcterms:W3CDTF">2013-11-09T16:05:50Z</dcterms:created>
  <dcterms:modified xsi:type="dcterms:W3CDTF">2014-03-25T16:15:50Z</dcterms:modified>
</cp:coreProperties>
</file>