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E298"/>
    <a:srgbClr val="5FB2D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BDEA2-E5BD-4A83-8DE1-6729EEADDDA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41CAA-02ED-4927-9DED-BF38BE29F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39D0C-E1A2-4999-B749-022E2C0A5B4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EB2FA-FE7E-48A5-BE5E-A5A5DB1C32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5AD4D-2E1B-4797-8870-C3FC94B0977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431A0-F8E8-4A98-88A7-A9E3C98899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9F6FF-D341-47FF-8784-BFB2F5202609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88C6E-E440-4C52-8B64-B297D811C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48E9D-A060-4D9A-A642-9E8C9EF005D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BBD77-D317-40C0-A749-81021D7291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9E9A8-6A3F-4982-A120-16C4AD30FEA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B32B3-07B9-4242-85FC-946B47A72A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9A307-5B21-47A6-A080-3C2EA25C03E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831F5-1155-4E1D-8541-03DA7E2B3B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6D65E-C7BF-4D16-98DD-4CCFC14F5F3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FE8C0-2B62-498A-9E04-EA45BBB66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F2124-5CCA-43CD-8322-22466AE5539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6BFFC-3F7C-45B5-8C5B-0043E0119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A5E5B-7F3C-4EB2-8767-72C0BF1AC61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AB61A-65CF-4E17-8EFF-43727C89E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765A7-A725-4EB9-9F05-B34FD453580D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ADF04-7631-4CC9-9FAE-87ABFB0AB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D2EFD4-7A3F-48CA-A49D-46B56A6842E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669DF3-2A04-48EF-ACDB-F3BAA6A70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1"/>
          <p:cNvSpPr>
            <a:spLocks noChangeArrowheads="1"/>
          </p:cNvSpPr>
          <p:nvPr/>
        </p:nvSpPr>
        <p:spPr bwMode="auto">
          <a:xfrm>
            <a:off x="889000" y="1946275"/>
            <a:ext cx="7931150" cy="430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 5.Jíl.27_Počítání_s_desetinnými_čísly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6. 9. 2013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pátý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Počítání s </a:t>
            </a:r>
            <a:r>
              <a:rPr lang="cs-CZ" dirty="0" smtClean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desetinnými čísly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ukazuje postupy při sčítání a odčítání desetinných čísel a to i 	    písemně.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554037"/>
          </a:xfrm>
          <a:prstGeom prst="rect">
            <a:avLst/>
          </a:prstGeom>
          <a:solidFill>
            <a:srgbClr val="54E298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 b="1">
                <a:latin typeface="Segoe UI Semibold" pitchFamily="34" charset="0"/>
              </a:rPr>
              <a:t>POČÍTÁNÍ S DESETINNÝMI ČÍSLY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157538" y="1628775"/>
            <a:ext cx="2879725" cy="614363"/>
          </a:xfrm>
          <a:prstGeom prst="rect">
            <a:avLst/>
          </a:prstGeom>
          <a:solidFill>
            <a:srgbClr val="54E298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DESETINNÁ ČÍSLA</a:t>
            </a:r>
          </a:p>
          <a:p>
            <a:pPr algn="ctr"/>
            <a:r>
              <a:rPr lang="cs-CZ" sz="1400" b="1">
                <a:latin typeface="Segoe UI Semibold" pitchFamily="34" charset="0"/>
              </a:rPr>
              <a:t>-OPAKOVÁNÍ-</a:t>
            </a:r>
          </a:p>
        </p:txBody>
      </p:sp>
      <p:sp>
        <p:nvSpPr>
          <p:cNvPr id="3076" name="TextovéPole 15"/>
          <p:cNvSpPr txBox="1">
            <a:spLocks noChangeArrowheads="1"/>
          </p:cNvSpPr>
          <p:nvPr/>
        </p:nvSpPr>
        <p:spPr bwMode="auto">
          <a:xfrm>
            <a:off x="622300" y="2760663"/>
            <a:ext cx="4454525" cy="307975"/>
          </a:xfrm>
          <a:prstGeom prst="rect">
            <a:avLst/>
          </a:prstGeom>
          <a:noFill/>
          <a:ln w="28575">
            <a:solidFill>
              <a:srgbClr val="54E298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CO JE DESETINNÝ ZLOMEK? VYBER JE Z NABÍDKY:</a:t>
            </a:r>
          </a:p>
        </p:txBody>
      </p:sp>
      <p:sp>
        <p:nvSpPr>
          <p:cNvPr id="7" name="TextovéPole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115616" y="3429000"/>
            <a:ext cx="494046" cy="612732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18458" y="3429000"/>
            <a:ext cx="365805" cy="610936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19901" y="3432120"/>
            <a:ext cx="494046" cy="612732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324977" y="3429000"/>
            <a:ext cx="750526" cy="612732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184384" y="3429000"/>
            <a:ext cx="494046" cy="612796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96336" y="3432120"/>
            <a:ext cx="365805" cy="610936"/>
          </a:xfrm>
          <a:prstGeom prst="rect">
            <a:avLst/>
          </a:prstGeom>
          <a:blipFill rotWithShape="1">
            <a:blip r:embed="rId7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444208" y="3427434"/>
            <a:ext cx="365805" cy="612732"/>
          </a:xfrm>
          <a:prstGeom prst="rect">
            <a:avLst/>
          </a:prstGeom>
          <a:blipFill rotWithShape="1">
            <a:blip r:embed="rId8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4" name="Ovál 13"/>
          <p:cNvSpPr/>
          <p:nvPr/>
        </p:nvSpPr>
        <p:spPr>
          <a:xfrm>
            <a:off x="1000125" y="3265488"/>
            <a:ext cx="725488" cy="944562"/>
          </a:xfrm>
          <a:prstGeom prst="ellipse">
            <a:avLst/>
          </a:prstGeom>
          <a:noFill/>
          <a:ln w="28575">
            <a:solidFill>
              <a:srgbClr val="54E2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37050" y="3260725"/>
            <a:ext cx="725488" cy="944563"/>
          </a:xfrm>
          <a:prstGeom prst="ellipse">
            <a:avLst/>
          </a:prstGeom>
          <a:noFill/>
          <a:ln w="28575">
            <a:solidFill>
              <a:srgbClr val="54E2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86" name="TextovéPole 15"/>
          <p:cNvSpPr txBox="1">
            <a:spLocks noChangeArrowheads="1"/>
          </p:cNvSpPr>
          <p:nvPr/>
        </p:nvSpPr>
        <p:spPr bwMode="auto">
          <a:xfrm>
            <a:off x="622300" y="4940300"/>
            <a:ext cx="2667000" cy="307975"/>
          </a:xfrm>
          <a:prstGeom prst="rect">
            <a:avLst/>
          </a:prstGeom>
          <a:noFill/>
          <a:ln w="28575">
            <a:solidFill>
              <a:srgbClr val="54E298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POROVNEJ DESETINNÁ ČÍSLA:</a:t>
            </a:r>
          </a:p>
        </p:txBody>
      </p:sp>
      <p:sp>
        <p:nvSpPr>
          <p:cNvPr id="3087" name="TextovéPole 15"/>
          <p:cNvSpPr txBox="1">
            <a:spLocks noChangeArrowheads="1"/>
          </p:cNvSpPr>
          <p:nvPr/>
        </p:nvSpPr>
        <p:spPr bwMode="auto">
          <a:xfrm>
            <a:off x="971550" y="5789613"/>
            <a:ext cx="619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0,9</a:t>
            </a:r>
          </a:p>
        </p:txBody>
      </p:sp>
      <p:sp>
        <p:nvSpPr>
          <p:cNvPr id="3088" name="TextovéPole 15"/>
          <p:cNvSpPr txBox="1">
            <a:spLocks noChangeArrowheads="1"/>
          </p:cNvSpPr>
          <p:nvPr/>
        </p:nvSpPr>
        <p:spPr bwMode="auto">
          <a:xfrm>
            <a:off x="1898650" y="5789613"/>
            <a:ext cx="5588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0,09</a:t>
            </a:r>
          </a:p>
        </p:txBody>
      </p:sp>
      <p:sp>
        <p:nvSpPr>
          <p:cNvPr id="19" name="TextovéPole 15"/>
          <p:cNvSpPr txBox="1">
            <a:spLocks noChangeArrowheads="1"/>
          </p:cNvSpPr>
          <p:nvPr/>
        </p:nvSpPr>
        <p:spPr bwMode="auto">
          <a:xfrm>
            <a:off x="1658938" y="5789613"/>
            <a:ext cx="2032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4E298"/>
                </a:solidFill>
                <a:latin typeface="Segoe UI Light" pitchFamily="34" charset="0"/>
              </a:rPr>
              <a:t>&gt;</a:t>
            </a:r>
          </a:p>
        </p:txBody>
      </p:sp>
      <p:sp>
        <p:nvSpPr>
          <p:cNvPr id="3090" name="TextovéPole 15"/>
          <p:cNvSpPr txBox="1">
            <a:spLocks noChangeArrowheads="1"/>
          </p:cNvSpPr>
          <p:nvPr/>
        </p:nvSpPr>
        <p:spPr bwMode="auto">
          <a:xfrm>
            <a:off x="3773488" y="5805488"/>
            <a:ext cx="619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2,55</a:t>
            </a:r>
          </a:p>
        </p:txBody>
      </p:sp>
      <p:sp>
        <p:nvSpPr>
          <p:cNvPr id="3091" name="TextovéPole 15"/>
          <p:cNvSpPr txBox="1">
            <a:spLocks noChangeArrowheads="1"/>
          </p:cNvSpPr>
          <p:nvPr/>
        </p:nvSpPr>
        <p:spPr bwMode="auto">
          <a:xfrm>
            <a:off x="4700588" y="5805488"/>
            <a:ext cx="5588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2,5</a:t>
            </a:r>
          </a:p>
        </p:txBody>
      </p:sp>
      <p:sp>
        <p:nvSpPr>
          <p:cNvPr id="22" name="TextovéPole 15"/>
          <p:cNvSpPr txBox="1">
            <a:spLocks noChangeArrowheads="1"/>
          </p:cNvSpPr>
          <p:nvPr/>
        </p:nvSpPr>
        <p:spPr bwMode="auto">
          <a:xfrm>
            <a:off x="4460875" y="5805488"/>
            <a:ext cx="2032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4E298"/>
                </a:solidFill>
                <a:latin typeface="Segoe UI Light" pitchFamily="34" charset="0"/>
              </a:rPr>
              <a:t>&gt;</a:t>
            </a:r>
          </a:p>
        </p:txBody>
      </p:sp>
      <p:sp>
        <p:nvSpPr>
          <p:cNvPr id="3093" name="TextovéPole 15"/>
          <p:cNvSpPr txBox="1">
            <a:spLocks noChangeArrowheads="1"/>
          </p:cNvSpPr>
          <p:nvPr/>
        </p:nvSpPr>
        <p:spPr bwMode="auto">
          <a:xfrm>
            <a:off x="6669088" y="5821363"/>
            <a:ext cx="619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1,60</a:t>
            </a:r>
          </a:p>
        </p:txBody>
      </p:sp>
      <p:sp>
        <p:nvSpPr>
          <p:cNvPr id="3094" name="TextovéPole 15"/>
          <p:cNvSpPr txBox="1">
            <a:spLocks noChangeArrowheads="1"/>
          </p:cNvSpPr>
          <p:nvPr/>
        </p:nvSpPr>
        <p:spPr bwMode="auto">
          <a:xfrm>
            <a:off x="7596188" y="5821363"/>
            <a:ext cx="5588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1,6</a:t>
            </a:r>
          </a:p>
        </p:txBody>
      </p:sp>
      <p:sp>
        <p:nvSpPr>
          <p:cNvPr id="25" name="TextovéPole 15"/>
          <p:cNvSpPr txBox="1">
            <a:spLocks noChangeArrowheads="1"/>
          </p:cNvSpPr>
          <p:nvPr/>
        </p:nvSpPr>
        <p:spPr bwMode="auto">
          <a:xfrm>
            <a:off x="7356475" y="5821363"/>
            <a:ext cx="2032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4E298"/>
                </a:solidFill>
                <a:latin typeface="Segoe UI Light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9" grpId="0"/>
      <p:bldP spid="22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468313" y="636588"/>
            <a:ext cx="1655762" cy="369887"/>
          </a:xfrm>
          <a:prstGeom prst="rect">
            <a:avLst/>
          </a:prstGeom>
          <a:solidFill>
            <a:srgbClr val="54E298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SČÍTÁNÍ</a:t>
            </a:r>
          </a:p>
        </p:txBody>
      </p:sp>
      <p:sp>
        <p:nvSpPr>
          <p:cNvPr id="4099" name="TextovéPole 15"/>
          <p:cNvSpPr txBox="1">
            <a:spLocks noChangeArrowheads="1"/>
          </p:cNvSpPr>
          <p:nvPr/>
        </p:nvSpPr>
        <p:spPr bwMode="auto">
          <a:xfrm>
            <a:off x="3502025" y="1736725"/>
            <a:ext cx="1727200" cy="4000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 b="1">
                <a:latin typeface="Segoe UI Semibold" pitchFamily="34" charset="0"/>
              </a:rPr>
              <a:t>1,7  +  0,9  =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411413" y="3251200"/>
            <a:ext cx="432117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1" name="TextovéPole 15"/>
          <p:cNvSpPr txBox="1">
            <a:spLocks noChangeArrowheads="1"/>
          </p:cNvSpPr>
          <p:nvPr/>
        </p:nvSpPr>
        <p:spPr bwMode="auto">
          <a:xfrm>
            <a:off x="2195513" y="3000375"/>
            <a:ext cx="4318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0</a:t>
            </a:r>
          </a:p>
        </p:txBody>
      </p:sp>
      <p:sp>
        <p:nvSpPr>
          <p:cNvPr id="4102" name="TextovéPole 17"/>
          <p:cNvSpPr txBox="1">
            <a:spLocks noChangeArrowheads="1"/>
          </p:cNvSpPr>
          <p:nvPr/>
        </p:nvSpPr>
        <p:spPr bwMode="auto">
          <a:xfrm>
            <a:off x="3563938" y="3338513"/>
            <a:ext cx="576262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1,0</a:t>
            </a:r>
          </a:p>
        </p:txBody>
      </p:sp>
      <p:sp>
        <p:nvSpPr>
          <p:cNvPr id="4103" name="TextovéPole 19"/>
          <p:cNvSpPr txBox="1">
            <a:spLocks noChangeArrowheads="1"/>
          </p:cNvSpPr>
          <p:nvPr/>
        </p:nvSpPr>
        <p:spPr bwMode="auto">
          <a:xfrm>
            <a:off x="5003800" y="3338513"/>
            <a:ext cx="576263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2,0</a:t>
            </a:r>
          </a:p>
        </p:txBody>
      </p:sp>
      <p:sp>
        <p:nvSpPr>
          <p:cNvPr id="4104" name="TextovéPole 21"/>
          <p:cNvSpPr txBox="1">
            <a:spLocks noChangeArrowheads="1"/>
          </p:cNvSpPr>
          <p:nvPr/>
        </p:nvSpPr>
        <p:spPr bwMode="auto">
          <a:xfrm>
            <a:off x="6443663" y="3317875"/>
            <a:ext cx="576262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3,0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2987675" y="3173413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843213" y="3173413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555875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700338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276600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995738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851275" y="3109913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708400" y="316230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419475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563938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140200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859338" y="3168650"/>
            <a:ext cx="0" cy="142875"/>
          </a:xfrm>
          <a:prstGeom prst="line">
            <a:avLst/>
          </a:prstGeom>
          <a:ln w="19050">
            <a:solidFill>
              <a:srgbClr val="54E29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716463" y="316230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284663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427538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003800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724525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580063" y="316230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435600" y="316230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148263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867400" y="318135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588125" y="318135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443663" y="317658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300788" y="317658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156325" y="3171825"/>
            <a:ext cx="0" cy="142875"/>
          </a:xfrm>
          <a:prstGeom prst="line">
            <a:avLst/>
          </a:prstGeom>
          <a:ln w="19050">
            <a:solidFill>
              <a:srgbClr val="54E29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132138" y="309403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575175" y="312578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292725" y="311308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011863" y="3128963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6732588" y="311308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435225" y="311308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4572000" y="3338513"/>
            <a:ext cx="576263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4E298"/>
                </a:solidFill>
                <a:latin typeface="Segoe UI Semibold" pitchFamily="34" charset="0"/>
              </a:rPr>
              <a:t>1,7</a:t>
            </a: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5867400" y="3338513"/>
            <a:ext cx="576263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4E298"/>
                </a:solidFill>
                <a:latin typeface="Segoe UI Semibold" pitchFamily="34" charset="0"/>
              </a:rPr>
              <a:t>2,6</a:t>
            </a:r>
          </a:p>
        </p:txBody>
      </p:sp>
      <p:sp>
        <p:nvSpPr>
          <p:cNvPr id="78" name="Volný tvar 77"/>
          <p:cNvSpPr/>
          <p:nvPr/>
        </p:nvSpPr>
        <p:spPr>
          <a:xfrm>
            <a:off x="4873625" y="2963863"/>
            <a:ext cx="1301750" cy="142875"/>
          </a:xfrm>
          <a:custGeom>
            <a:avLst/>
            <a:gdLst>
              <a:gd name="connsiteX0" fmla="*/ 0 w 1301675"/>
              <a:gd name="connsiteY0" fmla="*/ 143913 h 143913"/>
              <a:gd name="connsiteX1" fmla="*/ 376518 w 1301675"/>
              <a:gd name="connsiteY1" fmla="*/ 14821 h 143913"/>
              <a:gd name="connsiteX2" fmla="*/ 1097280 w 1301675"/>
              <a:gd name="connsiteY2" fmla="*/ 14821 h 143913"/>
              <a:gd name="connsiteX3" fmla="*/ 1301675 w 1301675"/>
              <a:gd name="connsiteY3" fmla="*/ 122397 h 14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01675" h="143913">
                <a:moveTo>
                  <a:pt x="0" y="143913"/>
                </a:moveTo>
                <a:cubicBezTo>
                  <a:pt x="96819" y="90124"/>
                  <a:pt x="193638" y="36336"/>
                  <a:pt x="376518" y="14821"/>
                </a:cubicBezTo>
                <a:cubicBezTo>
                  <a:pt x="559398" y="-6694"/>
                  <a:pt x="943087" y="-3108"/>
                  <a:pt x="1097280" y="14821"/>
                </a:cubicBezTo>
                <a:cubicBezTo>
                  <a:pt x="1251473" y="32750"/>
                  <a:pt x="1276574" y="77573"/>
                  <a:pt x="1301675" y="122397"/>
                </a:cubicBezTo>
              </a:path>
            </a:pathLst>
          </a:custGeom>
          <a:noFill/>
          <a:ln>
            <a:solidFill>
              <a:srgbClr val="54E2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9" name="TextovéPole 78"/>
          <p:cNvSpPr txBox="1">
            <a:spLocks noChangeArrowheads="1"/>
          </p:cNvSpPr>
          <p:nvPr/>
        </p:nvSpPr>
        <p:spPr bwMode="auto">
          <a:xfrm>
            <a:off x="5229225" y="2611438"/>
            <a:ext cx="70167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4E298"/>
                </a:solidFill>
                <a:latin typeface="Segoe UI Semibold" pitchFamily="34" charset="0"/>
              </a:rPr>
              <a:t>+ 0,9</a:t>
            </a:r>
          </a:p>
        </p:txBody>
      </p:sp>
      <p:sp>
        <p:nvSpPr>
          <p:cNvPr id="80" name="TextovéPole 15"/>
          <p:cNvSpPr txBox="1">
            <a:spLocks noChangeArrowheads="1"/>
          </p:cNvSpPr>
          <p:nvPr/>
        </p:nvSpPr>
        <p:spPr bwMode="auto">
          <a:xfrm>
            <a:off x="5175250" y="1736725"/>
            <a:ext cx="755650" cy="4000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 b="1">
                <a:solidFill>
                  <a:srgbClr val="54E298"/>
                </a:solidFill>
                <a:latin typeface="Segoe UI Semibold" pitchFamily="34" charset="0"/>
              </a:rPr>
              <a:t>2,6</a:t>
            </a:r>
          </a:p>
        </p:txBody>
      </p:sp>
      <p:sp>
        <p:nvSpPr>
          <p:cNvPr id="4141" name="TextovéPole 9"/>
          <p:cNvSpPr txBox="1">
            <a:spLocks noChangeArrowheads="1"/>
          </p:cNvSpPr>
          <p:nvPr/>
        </p:nvSpPr>
        <p:spPr bwMode="auto">
          <a:xfrm>
            <a:off x="950913" y="4446588"/>
            <a:ext cx="7248525" cy="584200"/>
          </a:xfrm>
          <a:prstGeom prst="rect">
            <a:avLst/>
          </a:prstGeom>
          <a:solidFill>
            <a:srgbClr val="54E298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SČÍTÁME VŽDY DESETINY S DESETINAMI, SETINY SE SETINAMI ATD…</a:t>
            </a:r>
          </a:p>
          <a:p>
            <a:pPr algn="ctr"/>
            <a:r>
              <a:rPr lang="cs-CZ" sz="1600">
                <a:latin typeface="Segoe UI Semibold" pitchFamily="34" charset="0"/>
              </a:rPr>
              <a:t>V SOUČTU NESMÍME ZAPOMENOUT VYZNAČIT DESETINNOU ČÁRKU!!</a:t>
            </a:r>
          </a:p>
        </p:txBody>
      </p:sp>
      <p:cxnSp>
        <p:nvCxnSpPr>
          <p:cNvPr id="83" name="Přímá spojnice 82"/>
          <p:cNvCxnSpPr/>
          <p:nvPr/>
        </p:nvCxnSpPr>
        <p:spPr>
          <a:xfrm flipV="1">
            <a:off x="6188075" y="2963863"/>
            <a:ext cx="19050" cy="130175"/>
          </a:xfrm>
          <a:prstGeom prst="line">
            <a:avLst/>
          </a:prstGeom>
          <a:ln w="19050">
            <a:solidFill>
              <a:srgbClr val="54E29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6034088" y="3082925"/>
            <a:ext cx="152400" cy="0"/>
          </a:xfrm>
          <a:prstGeom prst="line">
            <a:avLst/>
          </a:prstGeom>
          <a:ln w="19050">
            <a:solidFill>
              <a:srgbClr val="54E29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12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28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29" dur="1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79" grpId="0"/>
      <p:bldP spid="8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468313" y="636588"/>
            <a:ext cx="2159000" cy="369887"/>
          </a:xfrm>
          <a:prstGeom prst="rect">
            <a:avLst/>
          </a:prstGeom>
          <a:solidFill>
            <a:srgbClr val="54E298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PÍSEMNÉ SČÍTÁNÍ</a:t>
            </a:r>
          </a:p>
        </p:txBody>
      </p:sp>
      <p:sp>
        <p:nvSpPr>
          <p:cNvPr id="5123" name="TextovéPole 15"/>
          <p:cNvSpPr txBox="1">
            <a:spLocks noChangeArrowheads="1"/>
          </p:cNvSpPr>
          <p:nvPr/>
        </p:nvSpPr>
        <p:spPr bwMode="auto">
          <a:xfrm>
            <a:off x="4000500" y="1522413"/>
            <a:ext cx="1143000" cy="83026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1,76</a:t>
            </a:r>
          </a:p>
          <a:p>
            <a:pPr algn="ctr"/>
            <a:r>
              <a:rPr lang="cs-CZ" sz="2400" b="1">
                <a:latin typeface="Segoe UI Semibold" pitchFamily="34" charset="0"/>
              </a:rPr>
              <a:t>0,45</a:t>
            </a:r>
          </a:p>
        </p:txBody>
      </p:sp>
      <p:sp>
        <p:nvSpPr>
          <p:cNvPr id="5124" name="TextovéPole 15"/>
          <p:cNvSpPr txBox="1">
            <a:spLocks noChangeArrowheads="1"/>
          </p:cNvSpPr>
          <p:nvPr/>
        </p:nvSpPr>
        <p:spPr bwMode="auto">
          <a:xfrm>
            <a:off x="4000500" y="2360613"/>
            <a:ext cx="1143000" cy="46196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solidFill>
                  <a:srgbClr val="54E298"/>
                </a:solidFill>
                <a:latin typeface="Segoe UI Semibold" pitchFamily="34" charset="0"/>
              </a:rPr>
              <a:t>2,21</a:t>
            </a: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4000500" y="2355850"/>
            <a:ext cx="1152525" cy="47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72200" y="1752600"/>
            <a:ext cx="1368425" cy="36988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54E298"/>
                </a:solidFill>
                <a:latin typeface="Segoe UI Semibold" pitchFamily="34" charset="0"/>
              </a:rPr>
              <a:t>5 + 6 = 11</a:t>
            </a:r>
          </a:p>
        </p:txBody>
      </p:sp>
      <p:sp>
        <p:nvSpPr>
          <p:cNvPr id="9" name="Ovál 8"/>
          <p:cNvSpPr/>
          <p:nvPr/>
        </p:nvSpPr>
        <p:spPr>
          <a:xfrm>
            <a:off x="5830888" y="1730375"/>
            <a:ext cx="412750" cy="412750"/>
          </a:xfrm>
          <a:prstGeom prst="ellipse">
            <a:avLst/>
          </a:prstGeom>
          <a:solidFill>
            <a:srgbClr val="54E29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1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512050" y="1782763"/>
            <a:ext cx="695325" cy="307975"/>
          </a:xfrm>
          <a:prstGeom prst="rect">
            <a:avLst/>
          </a:prstGeom>
          <a:solidFill>
            <a:srgbClr val="54E298"/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b="1" dirty="0" smtClean="0">
                <a:latin typeface="Segoe UI Semibold" pitchFamily="34" charset="0"/>
              </a:rPr>
              <a:t>1</a:t>
            </a:r>
            <a:r>
              <a:rPr lang="cs-CZ" sz="1400" b="1" dirty="0" smtClean="0">
                <a:latin typeface="Segoe UI Semibold" pitchFamily="34" charset="0"/>
              </a:rPr>
              <a:t> </a:t>
            </a:r>
            <a:r>
              <a:rPr lang="cs-CZ" sz="1050" b="1" dirty="0" smtClean="0">
                <a:latin typeface="Segoe UI Semibold" pitchFamily="34" charset="0"/>
              </a:rPr>
              <a:t>DÁLE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976688" y="3213100"/>
            <a:ext cx="1854200" cy="36988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54E298"/>
                </a:solidFill>
                <a:latin typeface="Segoe UI Semibold" pitchFamily="34" charset="0"/>
              </a:rPr>
              <a:t>1 + 4 + 7 = 12</a:t>
            </a:r>
          </a:p>
        </p:txBody>
      </p:sp>
      <p:sp>
        <p:nvSpPr>
          <p:cNvPr id="14" name="Ovál 13"/>
          <p:cNvSpPr/>
          <p:nvPr/>
        </p:nvSpPr>
        <p:spPr>
          <a:xfrm>
            <a:off x="3635375" y="3190875"/>
            <a:ext cx="412750" cy="412750"/>
          </a:xfrm>
          <a:prstGeom prst="ellipse">
            <a:avLst/>
          </a:prstGeom>
          <a:solidFill>
            <a:srgbClr val="54E29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2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95975" y="3243263"/>
            <a:ext cx="695325" cy="307975"/>
          </a:xfrm>
          <a:prstGeom prst="rect">
            <a:avLst/>
          </a:prstGeom>
          <a:solidFill>
            <a:srgbClr val="54E298"/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b="1" dirty="0" smtClean="0">
                <a:latin typeface="Segoe UI Semibold" pitchFamily="34" charset="0"/>
              </a:rPr>
              <a:t>1</a:t>
            </a:r>
            <a:r>
              <a:rPr lang="cs-CZ" sz="1400" b="1" dirty="0" smtClean="0">
                <a:latin typeface="Segoe UI Semibold" pitchFamily="34" charset="0"/>
              </a:rPr>
              <a:t> </a:t>
            </a:r>
            <a:r>
              <a:rPr lang="cs-CZ" sz="1050" b="1" dirty="0" smtClean="0">
                <a:latin typeface="Segoe UI Semibold" pitchFamily="34" charset="0"/>
              </a:rPr>
              <a:t>DÁLE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578350" y="2160588"/>
            <a:ext cx="215900" cy="20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700">
                <a:latin typeface="Segoe UI Semibold" pitchFamily="34" charset="0"/>
              </a:rPr>
              <a:t>1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354513" y="2160588"/>
            <a:ext cx="215900" cy="20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700">
                <a:latin typeface="Segoe UI Semibold" pitchFamily="34" charset="0"/>
              </a:rPr>
              <a:t>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914525" y="1746250"/>
            <a:ext cx="1720850" cy="3683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54E298"/>
                </a:solidFill>
                <a:latin typeface="Segoe UI Semibold" pitchFamily="34" charset="0"/>
              </a:rPr>
              <a:t>1 + 0 + 1 = 2</a:t>
            </a:r>
          </a:p>
        </p:txBody>
      </p:sp>
      <p:sp>
        <p:nvSpPr>
          <p:cNvPr id="19" name="Ovál 18"/>
          <p:cNvSpPr/>
          <p:nvPr/>
        </p:nvSpPr>
        <p:spPr>
          <a:xfrm>
            <a:off x="1573213" y="1724025"/>
            <a:ext cx="412750" cy="412750"/>
          </a:xfrm>
          <a:prstGeom prst="ellipse">
            <a:avLst/>
          </a:prstGeom>
          <a:solidFill>
            <a:srgbClr val="54E29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3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5136" name="TextovéPole 9"/>
          <p:cNvSpPr txBox="1">
            <a:spLocks noChangeArrowheads="1"/>
          </p:cNvSpPr>
          <p:nvPr/>
        </p:nvSpPr>
        <p:spPr bwMode="auto">
          <a:xfrm>
            <a:off x="950913" y="4365625"/>
            <a:ext cx="7248525" cy="1076325"/>
          </a:xfrm>
          <a:prstGeom prst="rect">
            <a:avLst/>
          </a:prstGeom>
          <a:solidFill>
            <a:srgbClr val="54E298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>
                <a:latin typeface="Segoe UI Semibold" pitchFamily="34" charset="0"/>
              </a:rPr>
              <a:t>PŘI PÍSEMNÉM SČÍTÁNÍ ZAPISUJEME ČÍSLA POD SEBE TAK, ABY BYLY STEJNÉ ŘÁDY POD SEBOU (desetiny pod desetinami apod.)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600">
                <a:latin typeface="Segoe UI Semibold" pitchFamily="34" charset="0"/>
              </a:rPr>
              <a:t>PAK POČÍTÁME STEJNĚ JAKO PŘI SČÍTÁNÍ PŘIROZENÝCH ČÍSEL.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600">
                <a:latin typeface="Segoe UI Semibold" pitchFamily="34" charset="0"/>
              </a:rPr>
              <a:t>V SOUČTU NESMÍME ZAPOMENOUT NAPSAT DESETINNOU ČÁRKU!!!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3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 animBg="1"/>
      <p:bldP spid="13" grpId="0"/>
      <p:bldP spid="14" grpId="0" animBg="1"/>
      <p:bldP spid="15" grpId="0" animBg="1"/>
      <p:bldP spid="16" grpId="0"/>
      <p:bldP spid="17" grpId="0"/>
      <p:bldP spid="18" grpId="0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468313" y="636588"/>
            <a:ext cx="1655762" cy="369887"/>
          </a:xfrm>
          <a:prstGeom prst="rect">
            <a:avLst/>
          </a:prstGeom>
          <a:solidFill>
            <a:srgbClr val="54E298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ODČÍTÁNÍ</a:t>
            </a:r>
          </a:p>
        </p:txBody>
      </p:sp>
      <p:sp>
        <p:nvSpPr>
          <p:cNvPr id="6147" name="TextovéPole 15"/>
          <p:cNvSpPr txBox="1">
            <a:spLocks noChangeArrowheads="1"/>
          </p:cNvSpPr>
          <p:nvPr/>
        </p:nvSpPr>
        <p:spPr bwMode="auto">
          <a:xfrm>
            <a:off x="3502025" y="1676400"/>
            <a:ext cx="1727200" cy="5222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 b="1">
                <a:latin typeface="Segoe UI Semibold" pitchFamily="34" charset="0"/>
              </a:rPr>
              <a:t>2,8  </a:t>
            </a:r>
            <a:r>
              <a:rPr lang="cs-CZ" sz="2800" b="1">
                <a:latin typeface="Segoe UI Semibold" pitchFamily="34" charset="0"/>
              </a:rPr>
              <a:t>-</a:t>
            </a:r>
            <a:r>
              <a:rPr lang="cs-CZ" sz="2000" b="1">
                <a:latin typeface="Segoe UI Semibold" pitchFamily="34" charset="0"/>
              </a:rPr>
              <a:t>  1,1  =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2411413" y="3251200"/>
            <a:ext cx="432117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2195513" y="3000375"/>
            <a:ext cx="4318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0</a:t>
            </a:r>
          </a:p>
        </p:txBody>
      </p:sp>
      <p:sp>
        <p:nvSpPr>
          <p:cNvPr id="6150" name="TextovéPole 5"/>
          <p:cNvSpPr txBox="1">
            <a:spLocks noChangeArrowheads="1"/>
          </p:cNvSpPr>
          <p:nvPr/>
        </p:nvSpPr>
        <p:spPr bwMode="auto">
          <a:xfrm>
            <a:off x="3563938" y="3338513"/>
            <a:ext cx="576262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1,0</a:t>
            </a:r>
          </a:p>
        </p:txBody>
      </p:sp>
      <p:sp>
        <p:nvSpPr>
          <p:cNvPr id="6151" name="TextovéPole 6"/>
          <p:cNvSpPr txBox="1">
            <a:spLocks noChangeArrowheads="1"/>
          </p:cNvSpPr>
          <p:nvPr/>
        </p:nvSpPr>
        <p:spPr bwMode="auto">
          <a:xfrm>
            <a:off x="5003800" y="3338513"/>
            <a:ext cx="576263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2,0</a:t>
            </a:r>
          </a:p>
        </p:txBody>
      </p:sp>
      <p:sp>
        <p:nvSpPr>
          <p:cNvPr id="6152" name="TextovéPole 7"/>
          <p:cNvSpPr txBox="1">
            <a:spLocks noChangeArrowheads="1"/>
          </p:cNvSpPr>
          <p:nvPr/>
        </p:nvSpPr>
        <p:spPr bwMode="auto">
          <a:xfrm>
            <a:off x="6443663" y="3317875"/>
            <a:ext cx="576262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3,0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2987675" y="3173413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43213" y="3173413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555875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700338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276600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95738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851275" y="3109913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708400" y="316230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419475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63938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140200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59338" y="3168650"/>
            <a:ext cx="0" cy="142875"/>
          </a:xfrm>
          <a:prstGeom prst="line">
            <a:avLst/>
          </a:prstGeom>
          <a:ln w="19050">
            <a:solidFill>
              <a:srgbClr val="54E29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716463" y="316230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284663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427538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03800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724525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580063" y="316230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435600" y="316230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148263" y="315753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867400" y="318135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588125" y="3181350"/>
            <a:ext cx="0" cy="1444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42038" y="3168650"/>
            <a:ext cx="0" cy="1428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300788" y="3176588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429375" y="3178175"/>
            <a:ext cx="0" cy="144463"/>
          </a:xfrm>
          <a:prstGeom prst="line">
            <a:avLst/>
          </a:prstGeom>
          <a:ln w="19050">
            <a:solidFill>
              <a:srgbClr val="54E29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132138" y="309403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575175" y="312578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292725" y="311308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011863" y="3128963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732588" y="311308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435225" y="3113088"/>
            <a:ext cx="0" cy="271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4572000" y="3338513"/>
            <a:ext cx="576263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4E298"/>
                </a:solidFill>
                <a:latin typeface="Segoe UI Semibold" pitchFamily="34" charset="0"/>
              </a:rPr>
              <a:t>1,7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6142038" y="3338513"/>
            <a:ext cx="576262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4E298"/>
                </a:solidFill>
                <a:latin typeface="Segoe UI Semibold" pitchFamily="34" charset="0"/>
              </a:rPr>
              <a:t>2,8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5229225" y="2581275"/>
            <a:ext cx="701675" cy="4000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solidFill>
                  <a:srgbClr val="54E298"/>
                </a:solidFill>
                <a:latin typeface="Segoe UI Semibold" pitchFamily="34" charset="0"/>
              </a:rPr>
              <a:t>- </a:t>
            </a:r>
            <a:r>
              <a:rPr lang="cs-CZ" sz="1600" b="1">
                <a:solidFill>
                  <a:srgbClr val="54E298"/>
                </a:solidFill>
                <a:latin typeface="Segoe UI Semibold" pitchFamily="34" charset="0"/>
              </a:rPr>
              <a:t>1,1</a:t>
            </a:r>
          </a:p>
        </p:txBody>
      </p:sp>
      <p:sp>
        <p:nvSpPr>
          <p:cNvPr id="44" name="TextovéPole 15"/>
          <p:cNvSpPr txBox="1">
            <a:spLocks noChangeArrowheads="1"/>
          </p:cNvSpPr>
          <p:nvPr/>
        </p:nvSpPr>
        <p:spPr bwMode="auto">
          <a:xfrm>
            <a:off x="5175250" y="1736725"/>
            <a:ext cx="755650" cy="4000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 b="1">
                <a:solidFill>
                  <a:srgbClr val="54E298"/>
                </a:solidFill>
                <a:latin typeface="Segoe UI Semibold" pitchFamily="34" charset="0"/>
              </a:rPr>
              <a:t>1,7</a:t>
            </a:r>
          </a:p>
        </p:txBody>
      </p:sp>
      <p:sp>
        <p:nvSpPr>
          <p:cNvPr id="6188" name="TextovéPole 9"/>
          <p:cNvSpPr txBox="1">
            <a:spLocks noChangeArrowheads="1"/>
          </p:cNvSpPr>
          <p:nvPr/>
        </p:nvSpPr>
        <p:spPr bwMode="auto">
          <a:xfrm>
            <a:off x="950913" y="4446588"/>
            <a:ext cx="7248525" cy="584200"/>
          </a:xfrm>
          <a:prstGeom prst="rect">
            <a:avLst/>
          </a:prstGeom>
          <a:solidFill>
            <a:srgbClr val="54E298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ODČÍTÁME VŽDY DESETINY OD DESETIN, SETINY OD SETIN ATD…</a:t>
            </a:r>
          </a:p>
          <a:p>
            <a:pPr algn="ctr"/>
            <a:r>
              <a:rPr lang="cs-CZ" sz="1600">
                <a:latin typeface="Segoe UI Semibold" pitchFamily="34" charset="0"/>
              </a:rPr>
              <a:t>V ROZDÍLU NESMÍME ZAPOMENOUT VYZNAČIT DESETINNOU ČÁRKU!!</a:t>
            </a:r>
          </a:p>
        </p:txBody>
      </p:sp>
      <p:cxnSp>
        <p:nvCxnSpPr>
          <p:cNvPr id="46" name="Přímá spojnice 45"/>
          <p:cNvCxnSpPr/>
          <p:nvPr/>
        </p:nvCxnSpPr>
        <p:spPr>
          <a:xfrm flipV="1">
            <a:off x="4868863" y="2959100"/>
            <a:ext cx="36512" cy="166688"/>
          </a:xfrm>
          <a:prstGeom prst="line">
            <a:avLst/>
          </a:prstGeom>
          <a:ln w="19050">
            <a:solidFill>
              <a:srgbClr val="54E29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4868863" y="3124200"/>
            <a:ext cx="153987" cy="0"/>
          </a:xfrm>
          <a:prstGeom prst="line">
            <a:avLst/>
          </a:prstGeom>
          <a:ln w="19050">
            <a:solidFill>
              <a:srgbClr val="54E29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Volný tvar 49"/>
          <p:cNvSpPr/>
          <p:nvPr/>
        </p:nvSpPr>
        <p:spPr>
          <a:xfrm>
            <a:off x="4873625" y="2970213"/>
            <a:ext cx="1538288" cy="128587"/>
          </a:xfrm>
          <a:custGeom>
            <a:avLst/>
            <a:gdLst>
              <a:gd name="connsiteX0" fmla="*/ 1538344 w 1538344"/>
              <a:gd name="connsiteY0" fmla="*/ 128009 h 128009"/>
              <a:gd name="connsiteX1" fmla="*/ 1204857 w 1538344"/>
              <a:gd name="connsiteY1" fmla="*/ 20433 h 128009"/>
              <a:gd name="connsiteX2" fmla="*/ 451821 w 1538344"/>
              <a:gd name="connsiteY2" fmla="*/ 9675 h 128009"/>
              <a:gd name="connsiteX3" fmla="*/ 0 w 1538344"/>
              <a:gd name="connsiteY3" fmla="*/ 128009 h 128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38344" h="128009">
                <a:moveTo>
                  <a:pt x="1538344" y="128009"/>
                </a:moveTo>
                <a:cubicBezTo>
                  <a:pt x="1462144" y="84082"/>
                  <a:pt x="1385944" y="40155"/>
                  <a:pt x="1204857" y="20433"/>
                </a:cubicBezTo>
                <a:cubicBezTo>
                  <a:pt x="1023770" y="711"/>
                  <a:pt x="652630" y="-8254"/>
                  <a:pt x="451821" y="9675"/>
                </a:cubicBezTo>
                <a:cubicBezTo>
                  <a:pt x="251012" y="27604"/>
                  <a:pt x="125506" y="77806"/>
                  <a:pt x="0" y="128009"/>
                </a:cubicBezTo>
              </a:path>
            </a:pathLst>
          </a:custGeom>
          <a:noFill/>
          <a:ln>
            <a:solidFill>
              <a:srgbClr val="54E2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75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3" grpId="0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468313" y="636588"/>
            <a:ext cx="2303462" cy="369887"/>
          </a:xfrm>
          <a:prstGeom prst="rect">
            <a:avLst/>
          </a:prstGeom>
          <a:solidFill>
            <a:srgbClr val="54E298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PÍSEMNÉ ODČÍTÁNÍ</a:t>
            </a:r>
          </a:p>
        </p:txBody>
      </p:sp>
      <p:sp>
        <p:nvSpPr>
          <p:cNvPr id="7171" name="TextovéPole 15"/>
          <p:cNvSpPr txBox="1">
            <a:spLocks noChangeArrowheads="1"/>
          </p:cNvSpPr>
          <p:nvPr/>
        </p:nvSpPr>
        <p:spPr bwMode="auto">
          <a:xfrm>
            <a:off x="4000500" y="1522413"/>
            <a:ext cx="1143000" cy="83026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4,83</a:t>
            </a:r>
          </a:p>
          <a:p>
            <a:pPr algn="ctr"/>
            <a:r>
              <a:rPr lang="cs-CZ" sz="2400" b="1">
                <a:latin typeface="Segoe UI Semibold" pitchFamily="34" charset="0"/>
              </a:rPr>
              <a:t>1,69</a:t>
            </a:r>
          </a:p>
        </p:txBody>
      </p:sp>
      <p:sp>
        <p:nvSpPr>
          <p:cNvPr id="7172" name="TextovéPole 15"/>
          <p:cNvSpPr txBox="1">
            <a:spLocks noChangeArrowheads="1"/>
          </p:cNvSpPr>
          <p:nvPr/>
        </p:nvSpPr>
        <p:spPr bwMode="auto">
          <a:xfrm>
            <a:off x="4000500" y="2360613"/>
            <a:ext cx="1143000" cy="46196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solidFill>
                  <a:srgbClr val="54E298"/>
                </a:solidFill>
                <a:latin typeface="Segoe UI Semibold" pitchFamily="34" charset="0"/>
              </a:rPr>
              <a:t>3,14</a:t>
            </a: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4000500" y="2355850"/>
            <a:ext cx="1152525" cy="47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5556250" y="1722438"/>
            <a:ext cx="412750" cy="412750"/>
          </a:xfrm>
          <a:prstGeom prst="ellipse">
            <a:avLst/>
          </a:prstGeom>
          <a:solidFill>
            <a:srgbClr val="54E29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1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908800" y="2290763"/>
            <a:ext cx="695325" cy="307975"/>
          </a:xfrm>
          <a:prstGeom prst="rect">
            <a:avLst/>
          </a:prstGeom>
          <a:solidFill>
            <a:srgbClr val="54E298"/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b="1" dirty="0" smtClean="0">
                <a:latin typeface="Segoe UI Semibold" pitchFamily="34" charset="0"/>
              </a:rPr>
              <a:t>1</a:t>
            </a:r>
            <a:r>
              <a:rPr lang="cs-CZ" sz="1400" b="1" dirty="0" smtClean="0">
                <a:latin typeface="Segoe UI Semibold" pitchFamily="34" charset="0"/>
              </a:rPr>
              <a:t> </a:t>
            </a:r>
            <a:r>
              <a:rPr lang="cs-CZ" sz="1050" b="1" dirty="0" smtClean="0">
                <a:latin typeface="Segoe UI Semibold" pitchFamily="34" charset="0"/>
              </a:rPr>
              <a:t>DÁLE</a:t>
            </a:r>
          </a:p>
        </p:txBody>
      </p:sp>
      <p:sp>
        <p:nvSpPr>
          <p:cNvPr id="10" name="Ovál 9"/>
          <p:cNvSpPr/>
          <p:nvPr/>
        </p:nvSpPr>
        <p:spPr>
          <a:xfrm>
            <a:off x="3635375" y="3190875"/>
            <a:ext cx="412750" cy="412750"/>
          </a:xfrm>
          <a:prstGeom prst="ellipse">
            <a:avLst/>
          </a:prstGeom>
          <a:solidFill>
            <a:srgbClr val="54E29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2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578350" y="2160588"/>
            <a:ext cx="215900" cy="20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700">
                <a:latin typeface="Segoe UI Semibold" pitchFamily="34" charset="0"/>
              </a:rPr>
              <a:t>1</a:t>
            </a:r>
          </a:p>
        </p:txBody>
      </p:sp>
      <p:sp>
        <p:nvSpPr>
          <p:cNvPr id="15" name="Ovál 14"/>
          <p:cNvSpPr/>
          <p:nvPr/>
        </p:nvSpPr>
        <p:spPr>
          <a:xfrm>
            <a:off x="1414463" y="1722438"/>
            <a:ext cx="412750" cy="412750"/>
          </a:xfrm>
          <a:prstGeom prst="ellipse">
            <a:avLst/>
          </a:prstGeom>
          <a:solidFill>
            <a:srgbClr val="54E29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3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7179" name="TextovéPole 9"/>
          <p:cNvSpPr txBox="1">
            <a:spLocks noChangeArrowheads="1"/>
          </p:cNvSpPr>
          <p:nvPr/>
        </p:nvSpPr>
        <p:spPr bwMode="auto">
          <a:xfrm>
            <a:off x="950913" y="4365625"/>
            <a:ext cx="7248525" cy="1076325"/>
          </a:xfrm>
          <a:prstGeom prst="rect">
            <a:avLst/>
          </a:prstGeom>
          <a:solidFill>
            <a:srgbClr val="54E298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>
                <a:latin typeface="Segoe UI Semibold" pitchFamily="34" charset="0"/>
              </a:rPr>
              <a:t>PŘI PÍSEMNÉM ODČÍTÁNÍ ZAPISUJEME ČÍSLA POD SEBE TAK, ABY BYLY STEJNÉ ŘÁDY POD SEBOU (desetiny pod desetinami apod.)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600">
                <a:latin typeface="Segoe UI Semibold" pitchFamily="34" charset="0"/>
              </a:rPr>
              <a:t>PAK POČÍTÁME STEJNĚ JAKO PŘI ODČÍTÁNÍ PŘIROZENÝCH ČÍSEL.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600">
                <a:latin typeface="Segoe UI Semibold" pitchFamily="34" charset="0"/>
              </a:rPr>
              <a:t>V ROZDÍLU NESMÍME ZAPOMENOUT NAPSAT DESETINNOU ČÁRKU!!!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95975" y="1730375"/>
            <a:ext cx="2720975" cy="49212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Segoe UI Semibold" pitchFamily="34" charset="0"/>
              </a:rPr>
              <a:t>DEVĚT A KOLIK JE DO TŘINÁCTI?</a:t>
            </a:r>
          </a:p>
          <a:p>
            <a:pPr algn="ctr"/>
            <a:r>
              <a:rPr lang="cs-CZ" sz="1400" b="1">
                <a:solidFill>
                  <a:srgbClr val="54E298"/>
                </a:solidFill>
                <a:latin typeface="Segoe UI Semibold" pitchFamily="34" charset="0"/>
              </a:rPr>
              <a:t>4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848100" y="3059113"/>
            <a:ext cx="2720975" cy="6762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Segoe UI Semibold" pitchFamily="34" charset="0"/>
              </a:rPr>
              <a:t>6 + 1 = 7</a:t>
            </a:r>
          </a:p>
          <a:p>
            <a:pPr algn="ctr"/>
            <a:r>
              <a:rPr lang="cs-CZ" sz="1200" b="1">
                <a:latin typeface="Segoe UI Semibold" pitchFamily="34" charset="0"/>
              </a:rPr>
              <a:t>SEDM A KOLIK JE DO OSMI?</a:t>
            </a:r>
          </a:p>
          <a:p>
            <a:pPr algn="ctr"/>
            <a:r>
              <a:rPr lang="cs-CZ" sz="1400" b="1">
                <a:solidFill>
                  <a:srgbClr val="54E298"/>
                </a:solidFill>
                <a:latin typeface="Segoe UI Semibold" pitchFamily="34" charset="0"/>
              </a:rPr>
              <a:t>1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1620838" y="1722438"/>
            <a:ext cx="2720975" cy="49212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Segoe UI Semibold" pitchFamily="34" charset="0"/>
              </a:rPr>
              <a:t>JEDNA A KOLIK JE DO ČTYŘ?</a:t>
            </a:r>
          </a:p>
          <a:p>
            <a:pPr algn="ctr"/>
            <a:r>
              <a:rPr lang="cs-CZ" sz="1400" b="1">
                <a:solidFill>
                  <a:srgbClr val="54E298"/>
                </a:solidFill>
                <a:latin typeface="Segoe UI Semibold" pitchFamily="34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2" grpId="0"/>
      <p:bldP spid="15" grpId="0" animBg="1"/>
      <p:bldP spid="17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611188" y="1127125"/>
            <a:ext cx="25209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Počítej zpaměti:</a:t>
            </a:r>
          </a:p>
        </p:txBody>
      </p:sp>
      <p:sp>
        <p:nvSpPr>
          <p:cNvPr id="8198" name="TextovéPole 4"/>
          <p:cNvSpPr txBox="1">
            <a:spLocks noChangeArrowheads="1"/>
          </p:cNvSpPr>
          <p:nvPr/>
        </p:nvSpPr>
        <p:spPr bwMode="auto">
          <a:xfrm>
            <a:off x="827088" y="1708150"/>
            <a:ext cx="13684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0,4 + 1,1 = </a:t>
            </a:r>
          </a:p>
        </p:txBody>
      </p:sp>
      <p:sp>
        <p:nvSpPr>
          <p:cNvPr id="8199" name="TextovéPole 4"/>
          <p:cNvSpPr txBox="1">
            <a:spLocks noChangeArrowheads="1"/>
          </p:cNvSpPr>
          <p:nvPr/>
        </p:nvSpPr>
        <p:spPr bwMode="auto">
          <a:xfrm>
            <a:off x="827088" y="2178050"/>
            <a:ext cx="13684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3,3 + 3,2 = </a:t>
            </a:r>
          </a:p>
        </p:txBody>
      </p:sp>
      <p:sp>
        <p:nvSpPr>
          <p:cNvPr id="8200" name="TextovéPole 4"/>
          <p:cNvSpPr txBox="1">
            <a:spLocks noChangeArrowheads="1"/>
          </p:cNvSpPr>
          <p:nvPr/>
        </p:nvSpPr>
        <p:spPr bwMode="auto">
          <a:xfrm>
            <a:off x="827088" y="2647950"/>
            <a:ext cx="13684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2,9 + 1,5 = </a:t>
            </a:r>
          </a:p>
        </p:txBody>
      </p:sp>
      <p:sp>
        <p:nvSpPr>
          <p:cNvPr id="8201" name="TextovéPole 4"/>
          <p:cNvSpPr txBox="1">
            <a:spLocks noChangeArrowheads="1"/>
          </p:cNvSpPr>
          <p:nvPr/>
        </p:nvSpPr>
        <p:spPr bwMode="auto">
          <a:xfrm>
            <a:off x="3513138" y="1708150"/>
            <a:ext cx="13668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0,8 - 0,1 = </a:t>
            </a:r>
          </a:p>
        </p:txBody>
      </p:sp>
      <p:sp>
        <p:nvSpPr>
          <p:cNvPr id="8202" name="TextovéPole 4"/>
          <p:cNvSpPr txBox="1">
            <a:spLocks noChangeArrowheads="1"/>
          </p:cNvSpPr>
          <p:nvPr/>
        </p:nvSpPr>
        <p:spPr bwMode="auto">
          <a:xfrm>
            <a:off x="3513138" y="2178050"/>
            <a:ext cx="13668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4,8 - 2,1 = </a:t>
            </a:r>
          </a:p>
        </p:txBody>
      </p:sp>
      <p:sp>
        <p:nvSpPr>
          <p:cNvPr id="8203" name="TextovéPole 4"/>
          <p:cNvSpPr txBox="1">
            <a:spLocks noChangeArrowheads="1"/>
          </p:cNvSpPr>
          <p:nvPr/>
        </p:nvSpPr>
        <p:spPr bwMode="auto">
          <a:xfrm>
            <a:off x="3513138" y="2647950"/>
            <a:ext cx="1366837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1,5 - 0,6 = </a:t>
            </a:r>
          </a:p>
        </p:txBody>
      </p:sp>
      <p:sp>
        <p:nvSpPr>
          <p:cNvPr id="8204" name="TextovéPole 11"/>
          <p:cNvSpPr txBox="1">
            <a:spLocks noChangeArrowheads="1"/>
          </p:cNvSpPr>
          <p:nvPr/>
        </p:nvSpPr>
        <p:spPr bwMode="auto">
          <a:xfrm>
            <a:off x="250825" y="3498850"/>
            <a:ext cx="2889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13" name="Ovál 12"/>
          <p:cNvSpPr/>
          <p:nvPr/>
        </p:nvSpPr>
        <p:spPr>
          <a:xfrm>
            <a:off x="179388" y="3452813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06" name="TextovéPole 13"/>
          <p:cNvSpPr txBox="1">
            <a:spLocks noChangeArrowheads="1"/>
          </p:cNvSpPr>
          <p:nvPr/>
        </p:nvSpPr>
        <p:spPr bwMode="auto">
          <a:xfrm>
            <a:off x="611188" y="3500438"/>
            <a:ext cx="25209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Počítej písemně:</a:t>
            </a:r>
          </a:p>
        </p:txBody>
      </p:sp>
      <p:sp>
        <p:nvSpPr>
          <p:cNvPr id="8207" name="TextovéPole 5"/>
          <p:cNvSpPr txBox="1">
            <a:spLocks noChangeArrowheads="1"/>
          </p:cNvSpPr>
          <p:nvPr/>
        </p:nvSpPr>
        <p:spPr bwMode="auto">
          <a:xfrm>
            <a:off x="1166813" y="4200525"/>
            <a:ext cx="577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1,6</a:t>
            </a:r>
          </a:p>
          <a:p>
            <a:r>
              <a:rPr lang="cs-CZ" sz="1400" b="1">
                <a:latin typeface="Segoe UI Symbol" pitchFamily="34" charset="0"/>
              </a:rPr>
              <a:t>6,3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1033463" y="4724400"/>
            <a:ext cx="711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66813" y="4724400"/>
            <a:ext cx="577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7,9</a:t>
            </a:r>
          </a:p>
        </p:txBody>
      </p:sp>
      <p:sp>
        <p:nvSpPr>
          <p:cNvPr id="8210" name="TextovéPole 14"/>
          <p:cNvSpPr txBox="1">
            <a:spLocks noChangeArrowheads="1"/>
          </p:cNvSpPr>
          <p:nvPr/>
        </p:nvSpPr>
        <p:spPr bwMode="auto">
          <a:xfrm>
            <a:off x="2674938" y="420052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8,4</a:t>
            </a:r>
          </a:p>
          <a:p>
            <a:r>
              <a:rPr lang="cs-CZ" sz="1400" b="1">
                <a:latin typeface="Segoe UI Symbol" pitchFamily="34" charset="0"/>
              </a:rPr>
              <a:t>1,2</a:t>
            </a:r>
          </a:p>
        </p:txBody>
      </p:sp>
      <p:cxnSp>
        <p:nvCxnSpPr>
          <p:cNvPr id="19" name="Přímá spojnice 18"/>
          <p:cNvCxnSpPr/>
          <p:nvPr/>
        </p:nvCxnSpPr>
        <p:spPr>
          <a:xfrm>
            <a:off x="2541588" y="472440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674938" y="472440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7,2</a:t>
            </a:r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2614613" y="4560888"/>
            <a:ext cx="66675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4" name="TextovéPole 21"/>
          <p:cNvSpPr txBox="1">
            <a:spLocks noChangeArrowheads="1"/>
          </p:cNvSpPr>
          <p:nvPr/>
        </p:nvSpPr>
        <p:spPr bwMode="auto">
          <a:xfrm>
            <a:off x="4329113" y="4200525"/>
            <a:ext cx="577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2,9</a:t>
            </a:r>
          </a:p>
          <a:p>
            <a:r>
              <a:rPr lang="cs-CZ" sz="1400" b="1">
                <a:latin typeface="Segoe UI Symbol" pitchFamily="34" charset="0"/>
              </a:rPr>
              <a:t>1,7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4195763" y="4724400"/>
            <a:ext cx="711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329113" y="4724400"/>
            <a:ext cx="577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1,2</a:t>
            </a:r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4268788" y="4560888"/>
            <a:ext cx="69850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8" name="TextovéPole 25"/>
          <p:cNvSpPr txBox="1">
            <a:spLocks noChangeArrowheads="1"/>
          </p:cNvSpPr>
          <p:nvPr/>
        </p:nvSpPr>
        <p:spPr bwMode="auto">
          <a:xfrm>
            <a:off x="5770563" y="420052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3,3</a:t>
            </a:r>
          </a:p>
          <a:p>
            <a:r>
              <a:rPr lang="cs-CZ" sz="1400" b="1">
                <a:latin typeface="Segoe UI Symbol" pitchFamily="34" charset="0"/>
              </a:rPr>
              <a:t>5,9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5637213" y="472440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770563" y="472440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9,2</a:t>
            </a:r>
          </a:p>
        </p:txBody>
      </p:sp>
      <p:sp>
        <p:nvSpPr>
          <p:cNvPr id="8221" name="TextovéPole 29"/>
          <p:cNvSpPr txBox="1">
            <a:spLocks noChangeArrowheads="1"/>
          </p:cNvSpPr>
          <p:nvPr/>
        </p:nvSpPr>
        <p:spPr bwMode="auto">
          <a:xfrm>
            <a:off x="7240588" y="420052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4,2</a:t>
            </a:r>
          </a:p>
          <a:p>
            <a:r>
              <a:rPr lang="cs-CZ" sz="1400" b="1">
                <a:latin typeface="Segoe UI Symbol" pitchFamily="34" charset="0"/>
              </a:rPr>
              <a:t>2,9</a:t>
            </a:r>
          </a:p>
        </p:txBody>
      </p:sp>
      <p:cxnSp>
        <p:nvCxnSpPr>
          <p:cNvPr id="30" name="Přímá spojnice 29"/>
          <p:cNvCxnSpPr/>
          <p:nvPr/>
        </p:nvCxnSpPr>
        <p:spPr>
          <a:xfrm>
            <a:off x="7107238" y="472440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7240588" y="472440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7,1</a:t>
            </a:r>
          </a:p>
        </p:txBody>
      </p:sp>
      <p:sp>
        <p:nvSpPr>
          <p:cNvPr id="8224" name="TextovéPole 5"/>
          <p:cNvSpPr txBox="1">
            <a:spLocks noChangeArrowheads="1"/>
          </p:cNvSpPr>
          <p:nvPr/>
        </p:nvSpPr>
        <p:spPr bwMode="auto">
          <a:xfrm>
            <a:off x="1166813" y="5641975"/>
            <a:ext cx="577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0,6</a:t>
            </a:r>
          </a:p>
          <a:p>
            <a:r>
              <a:rPr lang="cs-CZ" sz="1400" b="1">
                <a:latin typeface="Segoe UI Symbol" pitchFamily="34" charset="0"/>
              </a:rPr>
              <a:t>1,1</a:t>
            </a:r>
          </a:p>
        </p:txBody>
      </p:sp>
      <p:cxnSp>
        <p:nvCxnSpPr>
          <p:cNvPr id="33" name="Přímá spojnice 32"/>
          <p:cNvCxnSpPr/>
          <p:nvPr/>
        </p:nvCxnSpPr>
        <p:spPr>
          <a:xfrm>
            <a:off x="1033463" y="6165850"/>
            <a:ext cx="711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166813" y="6165850"/>
            <a:ext cx="577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1,7</a:t>
            </a:r>
          </a:p>
        </p:txBody>
      </p:sp>
      <p:sp>
        <p:nvSpPr>
          <p:cNvPr id="8227" name="TextovéPole 14"/>
          <p:cNvSpPr txBox="1">
            <a:spLocks noChangeArrowheads="1"/>
          </p:cNvSpPr>
          <p:nvPr/>
        </p:nvSpPr>
        <p:spPr bwMode="auto">
          <a:xfrm>
            <a:off x="2674938" y="564197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9,4</a:t>
            </a:r>
          </a:p>
          <a:p>
            <a:r>
              <a:rPr lang="cs-CZ" sz="1400" b="1">
                <a:latin typeface="Segoe UI Symbol" pitchFamily="34" charset="0"/>
              </a:rPr>
              <a:t>6,9</a:t>
            </a:r>
          </a:p>
        </p:txBody>
      </p:sp>
      <p:cxnSp>
        <p:nvCxnSpPr>
          <p:cNvPr id="36" name="Přímá spojnice 35"/>
          <p:cNvCxnSpPr/>
          <p:nvPr/>
        </p:nvCxnSpPr>
        <p:spPr>
          <a:xfrm>
            <a:off x="2541588" y="616585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2674938" y="616585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2,3</a:t>
            </a: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2614613" y="6002338"/>
            <a:ext cx="66675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31" name="TextovéPole 21"/>
          <p:cNvSpPr txBox="1">
            <a:spLocks noChangeArrowheads="1"/>
          </p:cNvSpPr>
          <p:nvPr/>
        </p:nvSpPr>
        <p:spPr bwMode="auto">
          <a:xfrm>
            <a:off x="4329113" y="5641975"/>
            <a:ext cx="577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2,2</a:t>
            </a:r>
          </a:p>
          <a:p>
            <a:r>
              <a:rPr lang="cs-CZ" sz="1400" b="1">
                <a:latin typeface="Segoe UI Symbol" pitchFamily="34" charset="0"/>
              </a:rPr>
              <a:t>0,7</a:t>
            </a:r>
          </a:p>
        </p:txBody>
      </p:sp>
      <p:cxnSp>
        <p:nvCxnSpPr>
          <p:cNvPr id="40" name="Přímá spojnice 39"/>
          <p:cNvCxnSpPr/>
          <p:nvPr/>
        </p:nvCxnSpPr>
        <p:spPr>
          <a:xfrm>
            <a:off x="4195763" y="6165850"/>
            <a:ext cx="711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4329113" y="6165850"/>
            <a:ext cx="577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1,5</a:t>
            </a:r>
          </a:p>
        </p:txBody>
      </p:sp>
      <p:cxnSp>
        <p:nvCxnSpPr>
          <p:cNvPr id="42" name="Přímá spojnice 41"/>
          <p:cNvCxnSpPr/>
          <p:nvPr/>
        </p:nvCxnSpPr>
        <p:spPr>
          <a:xfrm flipH="1">
            <a:off x="4268788" y="6002338"/>
            <a:ext cx="69850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35" name="TextovéPole 25"/>
          <p:cNvSpPr txBox="1">
            <a:spLocks noChangeArrowheads="1"/>
          </p:cNvSpPr>
          <p:nvPr/>
        </p:nvSpPr>
        <p:spPr bwMode="auto">
          <a:xfrm>
            <a:off x="5770563" y="564197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0,3</a:t>
            </a:r>
          </a:p>
          <a:p>
            <a:r>
              <a:rPr lang="cs-CZ" sz="1400" b="1">
                <a:latin typeface="Segoe UI Symbol" pitchFamily="34" charset="0"/>
              </a:rPr>
              <a:t>8,6</a:t>
            </a:r>
          </a:p>
        </p:txBody>
      </p:sp>
      <p:cxnSp>
        <p:nvCxnSpPr>
          <p:cNvPr id="44" name="Přímá spojnice 43"/>
          <p:cNvCxnSpPr/>
          <p:nvPr/>
        </p:nvCxnSpPr>
        <p:spPr>
          <a:xfrm>
            <a:off x="5637213" y="616585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5770563" y="616585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8,9</a:t>
            </a:r>
          </a:p>
        </p:txBody>
      </p:sp>
      <p:sp>
        <p:nvSpPr>
          <p:cNvPr id="8238" name="TextovéPole 29"/>
          <p:cNvSpPr txBox="1">
            <a:spLocks noChangeArrowheads="1"/>
          </p:cNvSpPr>
          <p:nvPr/>
        </p:nvSpPr>
        <p:spPr bwMode="auto">
          <a:xfrm>
            <a:off x="7240588" y="5641975"/>
            <a:ext cx="574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2,8</a:t>
            </a:r>
          </a:p>
          <a:p>
            <a:r>
              <a:rPr lang="cs-CZ" sz="1400" b="1">
                <a:latin typeface="Segoe UI Symbol" pitchFamily="34" charset="0"/>
              </a:rPr>
              <a:t>4,3</a:t>
            </a:r>
          </a:p>
        </p:txBody>
      </p:sp>
      <p:cxnSp>
        <p:nvCxnSpPr>
          <p:cNvPr id="47" name="Přímá spojnice 46"/>
          <p:cNvCxnSpPr/>
          <p:nvPr/>
        </p:nvCxnSpPr>
        <p:spPr>
          <a:xfrm>
            <a:off x="7107238" y="616585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>
            <a:spLocks noChangeArrowheads="1"/>
          </p:cNvSpPr>
          <p:nvPr/>
        </p:nvSpPr>
        <p:spPr bwMode="auto">
          <a:xfrm>
            <a:off x="7240588" y="616585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7,1</a:t>
            </a:r>
          </a:p>
        </p:txBody>
      </p:sp>
      <p:sp>
        <p:nvSpPr>
          <p:cNvPr id="8241" name="TextovéPole 4"/>
          <p:cNvSpPr txBox="1">
            <a:spLocks noChangeArrowheads="1"/>
          </p:cNvSpPr>
          <p:nvPr/>
        </p:nvSpPr>
        <p:spPr bwMode="auto">
          <a:xfrm>
            <a:off x="6172200" y="1681163"/>
            <a:ext cx="13668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5,6 - 2,6 = </a:t>
            </a:r>
          </a:p>
        </p:txBody>
      </p:sp>
      <p:sp>
        <p:nvSpPr>
          <p:cNvPr id="8242" name="TextovéPole 4"/>
          <p:cNvSpPr txBox="1">
            <a:spLocks noChangeArrowheads="1"/>
          </p:cNvSpPr>
          <p:nvPr/>
        </p:nvSpPr>
        <p:spPr bwMode="auto">
          <a:xfrm>
            <a:off x="6172200" y="2151063"/>
            <a:ext cx="13668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1,8 + 1,2 = </a:t>
            </a:r>
          </a:p>
        </p:txBody>
      </p:sp>
      <p:sp>
        <p:nvSpPr>
          <p:cNvPr id="8243" name="TextovéPole 4"/>
          <p:cNvSpPr txBox="1">
            <a:spLocks noChangeArrowheads="1"/>
          </p:cNvSpPr>
          <p:nvPr/>
        </p:nvSpPr>
        <p:spPr bwMode="auto">
          <a:xfrm>
            <a:off x="6172200" y="2620963"/>
            <a:ext cx="13668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3,5 - 2,1 = </a:t>
            </a: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1963738" y="1708150"/>
            <a:ext cx="5778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ymbol" pitchFamily="34" charset="0"/>
              </a:rPr>
              <a:t>1,5</a:t>
            </a:r>
          </a:p>
        </p:txBody>
      </p:sp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1963738" y="2178050"/>
            <a:ext cx="5762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ymbol" pitchFamily="34" charset="0"/>
              </a:rPr>
              <a:t>6,5</a:t>
            </a: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1963738" y="2647950"/>
            <a:ext cx="5762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ymbol" pitchFamily="34" charset="0"/>
              </a:rPr>
              <a:t>4,4</a:t>
            </a: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4608513" y="1708150"/>
            <a:ext cx="5762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ymbol" pitchFamily="34" charset="0"/>
              </a:rPr>
              <a:t>0,7</a:t>
            </a: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4608513" y="2178050"/>
            <a:ext cx="5762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ymbol" pitchFamily="34" charset="0"/>
              </a:rPr>
              <a:t>2,7</a:t>
            </a: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4608513" y="2647950"/>
            <a:ext cx="5762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ymbol" pitchFamily="34" charset="0"/>
              </a:rPr>
              <a:t>0,9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7240588" y="1681163"/>
            <a:ext cx="5762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ymbol" pitchFamily="34" charset="0"/>
              </a:rPr>
              <a:t>3,0</a:t>
            </a: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7240588" y="2151063"/>
            <a:ext cx="5762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ymbol" pitchFamily="34" charset="0"/>
              </a:rPr>
              <a:t>3,0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7239000" y="2620963"/>
            <a:ext cx="5762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ymbol" pitchFamily="34" charset="0"/>
              </a:rPr>
              <a:t>1,4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24" grpId="0"/>
      <p:bldP spid="28" grpId="0"/>
      <p:bldP spid="31" grpId="0"/>
      <p:bldP spid="34" grpId="0"/>
      <p:bldP spid="37" grpId="0"/>
      <p:bldP spid="41" grpId="0"/>
      <p:bldP spid="45" grpId="0"/>
      <p:bldP spid="48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0" name="TextovéPole 4"/>
          <p:cNvSpPr txBox="1">
            <a:spLocks noChangeArrowheads="1"/>
          </p:cNvSpPr>
          <p:nvPr/>
        </p:nvSpPr>
        <p:spPr bwMode="auto">
          <a:xfrm>
            <a:off x="611188" y="1127125"/>
            <a:ext cx="25209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Počítej zpaměti:</a:t>
            </a:r>
          </a:p>
        </p:txBody>
      </p:sp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827088" y="1708150"/>
            <a:ext cx="13684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0,4 + 1,1 = </a:t>
            </a:r>
          </a:p>
        </p:txBody>
      </p:sp>
      <p:sp>
        <p:nvSpPr>
          <p:cNvPr id="9222" name="TextovéPole 4"/>
          <p:cNvSpPr txBox="1">
            <a:spLocks noChangeArrowheads="1"/>
          </p:cNvSpPr>
          <p:nvPr/>
        </p:nvSpPr>
        <p:spPr bwMode="auto">
          <a:xfrm>
            <a:off x="827088" y="2178050"/>
            <a:ext cx="13684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3,3 + 3,2 = </a:t>
            </a:r>
          </a:p>
        </p:txBody>
      </p:sp>
      <p:sp>
        <p:nvSpPr>
          <p:cNvPr id="9223" name="TextovéPole 4"/>
          <p:cNvSpPr txBox="1">
            <a:spLocks noChangeArrowheads="1"/>
          </p:cNvSpPr>
          <p:nvPr/>
        </p:nvSpPr>
        <p:spPr bwMode="auto">
          <a:xfrm>
            <a:off x="827088" y="2647950"/>
            <a:ext cx="13684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2,9 + 1,5 = </a:t>
            </a:r>
          </a:p>
        </p:txBody>
      </p:sp>
      <p:sp>
        <p:nvSpPr>
          <p:cNvPr id="9224" name="TextovéPole 4"/>
          <p:cNvSpPr txBox="1">
            <a:spLocks noChangeArrowheads="1"/>
          </p:cNvSpPr>
          <p:nvPr/>
        </p:nvSpPr>
        <p:spPr bwMode="auto">
          <a:xfrm>
            <a:off x="3513138" y="1708150"/>
            <a:ext cx="13668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0,8 - 0,1 = </a:t>
            </a:r>
          </a:p>
        </p:txBody>
      </p:sp>
      <p:sp>
        <p:nvSpPr>
          <p:cNvPr id="9225" name="TextovéPole 4"/>
          <p:cNvSpPr txBox="1">
            <a:spLocks noChangeArrowheads="1"/>
          </p:cNvSpPr>
          <p:nvPr/>
        </p:nvSpPr>
        <p:spPr bwMode="auto">
          <a:xfrm>
            <a:off x="3513138" y="2178050"/>
            <a:ext cx="13668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4,8 - 2,1 = </a:t>
            </a:r>
          </a:p>
        </p:txBody>
      </p:sp>
      <p:sp>
        <p:nvSpPr>
          <p:cNvPr id="9226" name="TextovéPole 4"/>
          <p:cNvSpPr txBox="1">
            <a:spLocks noChangeArrowheads="1"/>
          </p:cNvSpPr>
          <p:nvPr/>
        </p:nvSpPr>
        <p:spPr bwMode="auto">
          <a:xfrm>
            <a:off x="3513138" y="2647950"/>
            <a:ext cx="1366837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1,5 - 0,6 = </a:t>
            </a:r>
          </a:p>
        </p:txBody>
      </p:sp>
      <p:sp>
        <p:nvSpPr>
          <p:cNvPr id="9227" name="TextovéPole 11"/>
          <p:cNvSpPr txBox="1">
            <a:spLocks noChangeArrowheads="1"/>
          </p:cNvSpPr>
          <p:nvPr/>
        </p:nvSpPr>
        <p:spPr bwMode="auto">
          <a:xfrm>
            <a:off x="250825" y="3498850"/>
            <a:ext cx="2889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13" name="Ovál 12"/>
          <p:cNvSpPr/>
          <p:nvPr/>
        </p:nvSpPr>
        <p:spPr>
          <a:xfrm>
            <a:off x="179388" y="3452813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9" name="TextovéPole 13"/>
          <p:cNvSpPr txBox="1">
            <a:spLocks noChangeArrowheads="1"/>
          </p:cNvSpPr>
          <p:nvPr/>
        </p:nvSpPr>
        <p:spPr bwMode="auto">
          <a:xfrm>
            <a:off x="611188" y="3500438"/>
            <a:ext cx="25209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Počítej písemně:</a:t>
            </a:r>
          </a:p>
        </p:txBody>
      </p:sp>
      <p:sp>
        <p:nvSpPr>
          <p:cNvPr id="9230" name="TextovéPole 5"/>
          <p:cNvSpPr txBox="1">
            <a:spLocks noChangeArrowheads="1"/>
          </p:cNvSpPr>
          <p:nvPr/>
        </p:nvSpPr>
        <p:spPr bwMode="auto">
          <a:xfrm>
            <a:off x="1166813" y="4200525"/>
            <a:ext cx="577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1,6</a:t>
            </a:r>
          </a:p>
          <a:p>
            <a:r>
              <a:rPr lang="cs-CZ" sz="1400" b="1">
                <a:latin typeface="Segoe UI Symbol" pitchFamily="34" charset="0"/>
              </a:rPr>
              <a:t>6,3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1033463" y="4724400"/>
            <a:ext cx="711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2" name="TextovéPole 16"/>
          <p:cNvSpPr txBox="1">
            <a:spLocks noChangeArrowheads="1"/>
          </p:cNvSpPr>
          <p:nvPr/>
        </p:nvSpPr>
        <p:spPr bwMode="auto">
          <a:xfrm>
            <a:off x="1166813" y="4724400"/>
            <a:ext cx="577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7,9</a:t>
            </a:r>
          </a:p>
        </p:txBody>
      </p:sp>
      <p:sp>
        <p:nvSpPr>
          <p:cNvPr id="9233" name="TextovéPole 14"/>
          <p:cNvSpPr txBox="1">
            <a:spLocks noChangeArrowheads="1"/>
          </p:cNvSpPr>
          <p:nvPr/>
        </p:nvSpPr>
        <p:spPr bwMode="auto">
          <a:xfrm>
            <a:off x="2674938" y="420052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8,4</a:t>
            </a:r>
          </a:p>
          <a:p>
            <a:r>
              <a:rPr lang="cs-CZ" sz="1400" b="1">
                <a:latin typeface="Segoe UI Symbol" pitchFamily="34" charset="0"/>
              </a:rPr>
              <a:t>1,2</a:t>
            </a:r>
          </a:p>
        </p:txBody>
      </p:sp>
      <p:cxnSp>
        <p:nvCxnSpPr>
          <p:cNvPr id="19" name="Přímá spojnice 18"/>
          <p:cNvCxnSpPr/>
          <p:nvPr/>
        </p:nvCxnSpPr>
        <p:spPr>
          <a:xfrm>
            <a:off x="2541588" y="472440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5" name="TextovéPole 19"/>
          <p:cNvSpPr txBox="1">
            <a:spLocks noChangeArrowheads="1"/>
          </p:cNvSpPr>
          <p:nvPr/>
        </p:nvSpPr>
        <p:spPr bwMode="auto">
          <a:xfrm>
            <a:off x="2674938" y="472440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7,2</a:t>
            </a:r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2614613" y="4560888"/>
            <a:ext cx="66675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7" name="TextovéPole 21"/>
          <p:cNvSpPr txBox="1">
            <a:spLocks noChangeArrowheads="1"/>
          </p:cNvSpPr>
          <p:nvPr/>
        </p:nvSpPr>
        <p:spPr bwMode="auto">
          <a:xfrm>
            <a:off x="4329113" y="4200525"/>
            <a:ext cx="577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2,9</a:t>
            </a:r>
          </a:p>
          <a:p>
            <a:r>
              <a:rPr lang="cs-CZ" sz="1400" b="1">
                <a:latin typeface="Segoe UI Symbol" pitchFamily="34" charset="0"/>
              </a:rPr>
              <a:t>1,7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4195763" y="4724400"/>
            <a:ext cx="711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9" name="TextovéPole 23"/>
          <p:cNvSpPr txBox="1">
            <a:spLocks noChangeArrowheads="1"/>
          </p:cNvSpPr>
          <p:nvPr/>
        </p:nvSpPr>
        <p:spPr bwMode="auto">
          <a:xfrm>
            <a:off x="4329113" y="4724400"/>
            <a:ext cx="577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1,2</a:t>
            </a:r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4268788" y="4560888"/>
            <a:ext cx="69850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41" name="TextovéPole 25"/>
          <p:cNvSpPr txBox="1">
            <a:spLocks noChangeArrowheads="1"/>
          </p:cNvSpPr>
          <p:nvPr/>
        </p:nvSpPr>
        <p:spPr bwMode="auto">
          <a:xfrm>
            <a:off x="5770563" y="420052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3,3</a:t>
            </a:r>
          </a:p>
          <a:p>
            <a:r>
              <a:rPr lang="cs-CZ" sz="1400" b="1">
                <a:latin typeface="Segoe UI Symbol" pitchFamily="34" charset="0"/>
              </a:rPr>
              <a:t>5,9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5637213" y="472440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43" name="TextovéPole 27"/>
          <p:cNvSpPr txBox="1">
            <a:spLocks noChangeArrowheads="1"/>
          </p:cNvSpPr>
          <p:nvPr/>
        </p:nvSpPr>
        <p:spPr bwMode="auto">
          <a:xfrm>
            <a:off x="5770563" y="472440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9,2</a:t>
            </a:r>
          </a:p>
        </p:txBody>
      </p:sp>
      <p:sp>
        <p:nvSpPr>
          <p:cNvPr id="9244" name="TextovéPole 29"/>
          <p:cNvSpPr txBox="1">
            <a:spLocks noChangeArrowheads="1"/>
          </p:cNvSpPr>
          <p:nvPr/>
        </p:nvSpPr>
        <p:spPr bwMode="auto">
          <a:xfrm>
            <a:off x="7240588" y="420052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4,2</a:t>
            </a:r>
          </a:p>
          <a:p>
            <a:r>
              <a:rPr lang="cs-CZ" sz="1400" b="1">
                <a:latin typeface="Segoe UI Symbol" pitchFamily="34" charset="0"/>
              </a:rPr>
              <a:t>2,9</a:t>
            </a:r>
          </a:p>
        </p:txBody>
      </p:sp>
      <p:cxnSp>
        <p:nvCxnSpPr>
          <p:cNvPr id="30" name="Přímá spojnice 29"/>
          <p:cNvCxnSpPr/>
          <p:nvPr/>
        </p:nvCxnSpPr>
        <p:spPr>
          <a:xfrm>
            <a:off x="7107238" y="472440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46" name="TextovéPole 30"/>
          <p:cNvSpPr txBox="1">
            <a:spLocks noChangeArrowheads="1"/>
          </p:cNvSpPr>
          <p:nvPr/>
        </p:nvSpPr>
        <p:spPr bwMode="auto">
          <a:xfrm>
            <a:off x="7240588" y="472440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7,1</a:t>
            </a:r>
          </a:p>
        </p:txBody>
      </p:sp>
      <p:sp>
        <p:nvSpPr>
          <p:cNvPr id="9247" name="TextovéPole 5"/>
          <p:cNvSpPr txBox="1">
            <a:spLocks noChangeArrowheads="1"/>
          </p:cNvSpPr>
          <p:nvPr/>
        </p:nvSpPr>
        <p:spPr bwMode="auto">
          <a:xfrm>
            <a:off x="1166813" y="5641975"/>
            <a:ext cx="577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0,6</a:t>
            </a:r>
          </a:p>
          <a:p>
            <a:r>
              <a:rPr lang="cs-CZ" sz="1400" b="1">
                <a:latin typeface="Segoe UI Symbol" pitchFamily="34" charset="0"/>
              </a:rPr>
              <a:t>1,1</a:t>
            </a:r>
          </a:p>
        </p:txBody>
      </p:sp>
      <p:cxnSp>
        <p:nvCxnSpPr>
          <p:cNvPr id="33" name="Přímá spojnice 32"/>
          <p:cNvCxnSpPr/>
          <p:nvPr/>
        </p:nvCxnSpPr>
        <p:spPr>
          <a:xfrm>
            <a:off x="1033463" y="6165850"/>
            <a:ext cx="711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49" name="TextovéPole 33"/>
          <p:cNvSpPr txBox="1">
            <a:spLocks noChangeArrowheads="1"/>
          </p:cNvSpPr>
          <p:nvPr/>
        </p:nvSpPr>
        <p:spPr bwMode="auto">
          <a:xfrm>
            <a:off x="1166813" y="6165850"/>
            <a:ext cx="577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1,7</a:t>
            </a:r>
          </a:p>
        </p:txBody>
      </p:sp>
      <p:sp>
        <p:nvSpPr>
          <p:cNvPr id="9250" name="TextovéPole 14"/>
          <p:cNvSpPr txBox="1">
            <a:spLocks noChangeArrowheads="1"/>
          </p:cNvSpPr>
          <p:nvPr/>
        </p:nvSpPr>
        <p:spPr bwMode="auto">
          <a:xfrm>
            <a:off x="2674938" y="564197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9,4</a:t>
            </a:r>
          </a:p>
          <a:p>
            <a:r>
              <a:rPr lang="cs-CZ" sz="1400" b="1">
                <a:latin typeface="Segoe UI Symbol" pitchFamily="34" charset="0"/>
              </a:rPr>
              <a:t>6,9</a:t>
            </a:r>
          </a:p>
        </p:txBody>
      </p:sp>
      <p:cxnSp>
        <p:nvCxnSpPr>
          <p:cNvPr id="36" name="Přímá spojnice 35"/>
          <p:cNvCxnSpPr/>
          <p:nvPr/>
        </p:nvCxnSpPr>
        <p:spPr>
          <a:xfrm>
            <a:off x="2541588" y="616585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52" name="TextovéPole 36"/>
          <p:cNvSpPr txBox="1">
            <a:spLocks noChangeArrowheads="1"/>
          </p:cNvSpPr>
          <p:nvPr/>
        </p:nvSpPr>
        <p:spPr bwMode="auto">
          <a:xfrm>
            <a:off x="2674938" y="616585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2,3</a:t>
            </a: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2614613" y="6002338"/>
            <a:ext cx="66675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54" name="TextovéPole 21"/>
          <p:cNvSpPr txBox="1">
            <a:spLocks noChangeArrowheads="1"/>
          </p:cNvSpPr>
          <p:nvPr/>
        </p:nvSpPr>
        <p:spPr bwMode="auto">
          <a:xfrm>
            <a:off x="4329113" y="5641975"/>
            <a:ext cx="577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2,2</a:t>
            </a:r>
          </a:p>
          <a:p>
            <a:r>
              <a:rPr lang="cs-CZ" sz="1400" b="1">
                <a:latin typeface="Segoe UI Symbol" pitchFamily="34" charset="0"/>
              </a:rPr>
              <a:t>0,7</a:t>
            </a:r>
          </a:p>
        </p:txBody>
      </p:sp>
      <p:cxnSp>
        <p:nvCxnSpPr>
          <p:cNvPr id="40" name="Přímá spojnice 39"/>
          <p:cNvCxnSpPr/>
          <p:nvPr/>
        </p:nvCxnSpPr>
        <p:spPr>
          <a:xfrm>
            <a:off x="4195763" y="6165850"/>
            <a:ext cx="711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56" name="TextovéPole 40"/>
          <p:cNvSpPr txBox="1">
            <a:spLocks noChangeArrowheads="1"/>
          </p:cNvSpPr>
          <p:nvPr/>
        </p:nvSpPr>
        <p:spPr bwMode="auto">
          <a:xfrm>
            <a:off x="4329113" y="6165850"/>
            <a:ext cx="577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1,5</a:t>
            </a:r>
          </a:p>
        </p:txBody>
      </p:sp>
      <p:cxnSp>
        <p:nvCxnSpPr>
          <p:cNvPr id="42" name="Přímá spojnice 41"/>
          <p:cNvCxnSpPr/>
          <p:nvPr/>
        </p:nvCxnSpPr>
        <p:spPr>
          <a:xfrm flipH="1">
            <a:off x="4268788" y="6002338"/>
            <a:ext cx="69850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58" name="TextovéPole 25"/>
          <p:cNvSpPr txBox="1">
            <a:spLocks noChangeArrowheads="1"/>
          </p:cNvSpPr>
          <p:nvPr/>
        </p:nvSpPr>
        <p:spPr bwMode="auto">
          <a:xfrm>
            <a:off x="5770563" y="5641975"/>
            <a:ext cx="574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0,3</a:t>
            </a:r>
          </a:p>
          <a:p>
            <a:r>
              <a:rPr lang="cs-CZ" sz="1400" b="1">
                <a:latin typeface="Segoe UI Symbol" pitchFamily="34" charset="0"/>
              </a:rPr>
              <a:t>8,6</a:t>
            </a:r>
          </a:p>
        </p:txBody>
      </p:sp>
      <p:cxnSp>
        <p:nvCxnSpPr>
          <p:cNvPr id="44" name="Přímá spojnice 43"/>
          <p:cNvCxnSpPr/>
          <p:nvPr/>
        </p:nvCxnSpPr>
        <p:spPr>
          <a:xfrm>
            <a:off x="5637213" y="616585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60" name="TextovéPole 44"/>
          <p:cNvSpPr txBox="1">
            <a:spLocks noChangeArrowheads="1"/>
          </p:cNvSpPr>
          <p:nvPr/>
        </p:nvSpPr>
        <p:spPr bwMode="auto">
          <a:xfrm>
            <a:off x="5770563" y="616585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8,9</a:t>
            </a:r>
          </a:p>
        </p:txBody>
      </p:sp>
      <p:sp>
        <p:nvSpPr>
          <p:cNvPr id="9261" name="TextovéPole 29"/>
          <p:cNvSpPr txBox="1">
            <a:spLocks noChangeArrowheads="1"/>
          </p:cNvSpPr>
          <p:nvPr/>
        </p:nvSpPr>
        <p:spPr bwMode="auto">
          <a:xfrm>
            <a:off x="7240588" y="5641975"/>
            <a:ext cx="574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2,8</a:t>
            </a:r>
          </a:p>
          <a:p>
            <a:r>
              <a:rPr lang="cs-CZ" sz="1400" b="1">
                <a:latin typeface="Segoe UI Symbol" pitchFamily="34" charset="0"/>
              </a:rPr>
              <a:t>4,3</a:t>
            </a:r>
          </a:p>
        </p:txBody>
      </p:sp>
      <p:cxnSp>
        <p:nvCxnSpPr>
          <p:cNvPr id="47" name="Přímá spojnice 46"/>
          <p:cNvCxnSpPr/>
          <p:nvPr/>
        </p:nvCxnSpPr>
        <p:spPr>
          <a:xfrm>
            <a:off x="7107238" y="616585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63" name="TextovéPole 47"/>
          <p:cNvSpPr txBox="1">
            <a:spLocks noChangeArrowheads="1"/>
          </p:cNvSpPr>
          <p:nvPr/>
        </p:nvSpPr>
        <p:spPr bwMode="auto">
          <a:xfrm>
            <a:off x="7240588" y="6165850"/>
            <a:ext cx="574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7,1</a:t>
            </a:r>
          </a:p>
        </p:txBody>
      </p:sp>
      <p:sp>
        <p:nvSpPr>
          <p:cNvPr id="9264" name="TextovéPole 4"/>
          <p:cNvSpPr txBox="1">
            <a:spLocks noChangeArrowheads="1"/>
          </p:cNvSpPr>
          <p:nvPr/>
        </p:nvSpPr>
        <p:spPr bwMode="auto">
          <a:xfrm>
            <a:off x="6172200" y="1681163"/>
            <a:ext cx="13668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5,6 - 2,6 = </a:t>
            </a:r>
          </a:p>
        </p:txBody>
      </p:sp>
      <p:sp>
        <p:nvSpPr>
          <p:cNvPr id="9265" name="TextovéPole 4"/>
          <p:cNvSpPr txBox="1">
            <a:spLocks noChangeArrowheads="1"/>
          </p:cNvSpPr>
          <p:nvPr/>
        </p:nvSpPr>
        <p:spPr bwMode="auto">
          <a:xfrm>
            <a:off x="6172200" y="2151063"/>
            <a:ext cx="13668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1,8 + 1,2 = </a:t>
            </a:r>
          </a:p>
        </p:txBody>
      </p:sp>
      <p:sp>
        <p:nvSpPr>
          <p:cNvPr id="9266" name="TextovéPole 4"/>
          <p:cNvSpPr txBox="1">
            <a:spLocks noChangeArrowheads="1"/>
          </p:cNvSpPr>
          <p:nvPr/>
        </p:nvSpPr>
        <p:spPr bwMode="auto">
          <a:xfrm>
            <a:off x="6172200" y="2620963"/>
            <a:ext cx="13668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3,5 - 2,1 = </a:t>
            </a:r>
          </a:p>
        </p:txBody>
      </p:sp>
      <p:sp>
        <p:nvSpPr>
          <p:cNvPr id="9267" name="TextovéPole 51"/>
          <p:cNvSpPr txBox="1">
            <a:spLocks noChangeArrowheads="1"/>
          </p:cNvSpPr>
          <p:nvPr/>
        </p:nvSpPr>
        <p:spPr bwMode="auto">
          <a:xfrm>
            <a:off x="1963738" y="1708150"/>
            <a:ext cx="5778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ymbol" pitchFamily="34" charset="0"/>
              </a:rPr>
              <a:t>1,5</a:t>
            </a:r>
          </a:p>
        </p:txBody>
      </p:sp>
      <p:sp>
        <p:nvSpPr>
          <p:cNvPr id="9268" name="TextovéPole 52"/>
          <p:cNvSpPr txBox="1">
            <a:spLocks noChangeArrowheads="1"/>
          </p:cNvSpPr>
          <p:nvPr/>
        </p:nvSpPr>
        <p:spPr bwMode="auto">
          <a:xfrm>
            <a:off x="1963738" y="2178050"/>
            <a:ext cx="5762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ymbol" pitchFamily="34" charset="0"/>
              </a:rPr>
              <a:t>6,5</a:t>
            </a:r>
          </a:p>
        </p:txBody>
      </p:sp>
      <p:sp>
        <p:nvSpPr>
          <p:cNvPr id="9269" name="TextovéPole 53"/>
          <p:cNvSpPr txBox="1">
            <a:spLocks noChangeArrowheads="1"/>
          </p:cNvSpPr>
          <p:nvPr/>
        </p:nvSpPr>
        <p:spPr bwMode="auto">
          <a:xfrm>
            <a:off x="1963738" y="2647950"/>
            <a:ext cx="5762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ymbol" pitchFamily="34" charset="0"/>
              </a:rPr>
              <a:t>4,4</a:t>
            </a:r>
          </a:p>
        </p:txBody>
      </p:sp>
      <p:sp>
        <p:nvSpPr>
          <p:cNvPr id="9270" name="TextovéPole 54"/>
          <p:cNvSpPr txBox="1">
            <a:spLocks noChangeArrowheads="1"/>
          </p:cNvSpPr>
          <p:nvPr/>
        </p:nvSpPr>
        <p:spPr bwMode="auto">
          <a:xfrm>
            <a:off x="4608513" y="1708150"/>
            <a:ext cx="5762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ymbol" pitchFamily="34" charset="0"/>
              </a:rPr>
              <a:t>0,7</a:t>
            </a:r>
          </a:p>
        </p:txBody>
      </p:sp>
      <p:sp>
        <p:nvSpPr>
          <p:cNvPr id="9271" name="TextovéPole 55"/>
          <p:cNvSpPr txBox="1">
            <a:spLocks noChangeArrowheads="1"/>
          </p:cNvSpPr>
          <p:nvPr/>
        </p:nvSpPr>
        <p:spPr bwMode="auto">
          <a:xfrm>
            <a:off x="4608513" y="2178050"/>
            <a:ext cx="5762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ymbol" pitchFamily="34" charset="0"/>
              </a:rPr>
              <a:t>2,7</a:t>
            </a:r>
          </a:p>
        </p:txBody>
      </p:sp>
      <p:sp>
        <p:nvSpPr>
          <p:cNvPr id="9272" name="TextovéPole 56"/>
          <p:cNvSpPr txBox="1">
            <a:spLocks noChangeArrowheads="1"/>
          </p:cNvSpPr>
          <p:nvPr/>
        </p:nvSpPr>
        <p:spPr bwMode="auto">
          <a:xfrm>
            <a:off x="4608513" y="2647950"/>
            <a:ext cx="5762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ymbol" pitchFamily="34" charset="0"/>
              </a:rPr>
              <a:t>0,9</a:t>
            </a:r>
          </a:p>
        </p:txBody>
      </p:sp>
      <p:sp>
        <p:nvSpPr>
          <p:cNvPr id="9273" name="TextovéPole 57"/>
          <p:cNvSpPr txBox="1">
            <a:spLocks noChangeArrowheads="1"/>
          </p:cNvSpPr>
          <p:nvPr/>
        </p:nvSpPr>
        <p:spPr bwMode="auto">
          <a:xfrm>
            <a:off x="7240588" y="1681163"/>
            <a:ext cx="5762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ymbol" pitchFamily="34" charset="0"/>
              </a:rPr>
              <a:t>3,0</a:t>
            </a:r>
          </a:p>
        </p:txBody>
      </p:sp>
      <p:sp>
        <p:nvSpPr>
          <p:cNvPr id="9274" name="TextovéPole 58"/>
          <p:cNvSpPr txBox="1">
            <a:spLocks noChangeArrowheads="1"/>
          </p:cNvSpPr>
          <p:nvPr/>
        </p:nvSpPr>
        <p:spPr bwMode="auto">
          <a:xfrm>
            <a:off x="7240588" y="2151063"/>
            <a:ext cx="5762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ymbol" pitchFamily="34" charset="0"/>
              </a:rPr>
              <a:t>3,0</a:t>
            </a:r>
          </a:p>
        </p:txBody>
      </p:sp>
      <p:sp>
        <p:nvSpPr>
          <p:cNvPr id="9275" name="TextovéPole 59"/>
          <p:cNvSpPr txBox="1">
            <a:spLocks noChangeArrowheads="1"/>
          </p:cNvSpPr>
          <p:nvPr/>
        </p:nvSpPr>
        <p:spPr bwMode="auto">
          <a:xfrm>
            <a:off x="7239000" y="2620963"/>
            <a:ext cx="5762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ymbol" pitchFamily="34" charset="0"/>
              </a:rPr>
              <a:t>1,4</a:t>
            </a:r>
          </a:p>
        </p:txBody>
      </p:sp>
      <p:sp>
        <p:nvSpPr>
          <p:cNvPr id="9276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1"/>
          <p:cNvSpPr txBox="1">
            <a:spLocks noChangeArrowheads="1"/>
          </p:cNvSpPr>
          <p:nvPr/>
        </p:nvSpPr>
        <p:spPr bwMode="auto">
          <a:xfrm>
            <a:off x="2093913" y="200025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Matematika pro 5.ročník (J. Justová); nakladatelství Alter</a:t>
            </a:r>
          </a:p>
          <a:p>
            <a:endParaRPr lang="cs-CZ" b="1">
              <a:latin typeface="Segoe UI Light" pitchFamily="34" charset="0"/>
            </a:endParaRPr>
          </a:p>
          <a:p>
            <a:r>
              <a:rPr lang="cs-CZ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endParaRPr lang="cs-CZ" b="1">
              <a:latin typeface="Segoe UI Light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514</Words>
  <Application>Microsoft Office PowerPoint</Application>
  <PresentationFormat>Předvádění na obrazovce (4:3)</PresentationFormat>
  <Paragraphs>202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Calibri</vt:lpstr>
      <vt:lpstr>Arial</vt:lpstr>
      <vt:lpstr>Segoe UI Light</vt:lpstr>
      <vt:lpstr>Segoe UI Symbol</vt:lpstr>
      <vt:lpstr>Times New Roman</vt:lpstr>
      <vt:lpstr>Segoe UI Semibold</vt:lpstr>
      <vt:lpstr>Wingdings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15</cp:revision>
  <dcterms:created xsi:type="dcterms:W3CDTF">2013-11-18T19:27:48Z</dcterms:created>
  <dcterms:modified xsi:type="dcterms:W3CDTF">2014-03-25T16:13:48Z</dcterms:modified>
</cp:coreProperties>
</file>