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9" r:id="rId5"/>
    <p:sldId id="260" r:id="rId6"/>
    <p:sldId id="262" r:id="rId7"/>
    <p:sldId id="261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E347"/>
    <a:srgbClr val="E2875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8" autoAdjust="0"/>
    <p:restoredTop sz="94660"/>
  </p:normalViewPr>
  <p:slideViewPr>
    <p:cSldViewPr>
      <p:cViewPr varScale="1">
        <p:scale>
          <a:sx n="103" d="100"/>
          <a:sy n="103" d="100"/>
        </p:scale>
        <p:origin x="-210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670C16-BB4E-4BC2-9959-B57115CCD012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AE6DC-8F89-4F9B-8178-FF872EDB38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1FDA8E-9943-4C69-A540-441DB44271D7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5B50D0-D374-474A-8DC3-C02E22726F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083048-2AF9-4DE5-8D73-83AE8878D6F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1C716-112E-4F9D-BB9D-4FE85475A4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F925E-B2AF-4699-A6AA-8B520873A12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F42383-6C35-4BDA-9DF3-3E1665347C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3EA30-C336-4BC6-A0C0-EB4566B6D2AB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6D780-69C5-4F40-9EC8-D6AB6467F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3FEB9-1756-4F8B-B0F9-A87B075F3B7C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20E67A-906B-4C9C-8A24-37B93FE526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921292-0FA3-4883-8FB1-18DFCE83F19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C8E6C-2DCB-470D-AFA6-80A076060F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38ED0-64E7-4C8D-B358-205E66662E1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ED4F8-9F64-456D-860C-8A866A1F62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F63566-E31B-4113-B2F5-BAB111C93A4A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26F02E-2360-415D-AD41-EF3CE6CF25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38FDB-1A73-4C97-BA8F-B3D4CBFA5D7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E1F3BD-9B60-43B6-85AE-3AADF1F083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3CE23-DD40-4D4C-B929-FD486A429102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66FD0-05B4-443E-BC5A-5CEAA20B0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FBA9018-E047-4060-A4DF-488ECA4E3119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C33DECA-8627-476E-90CF-058D25695D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Obdélník 1"/>
          <p:cNvSpPr>
            <a:spLocks noChangeArrowheads="1"/>
          </p:cNvSpPr>
          <p:nvPr/>
        </p:nvSpPr>
        <p:spPr bwMode="auto">
          <a:xfrm>
            <a:off x="889000" y="1946275"/>
            <a:ext cx="7786688" cy="4308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školy: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Základní škola a Mateřská škola Kladno, Norská 2633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Autor: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Mgr. Martina Jílková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materiálu: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VY_42_INOVACE_M.5. Jíl.30_Porovnávání_desetinných_čísel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Datum: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16. 9. 2013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Ročník: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pátý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oblast: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 a její aplikace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obor: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Název:</a:t>
            </a:r>
            <a:r>
              <a:rPr lang="cs-CZ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Porovnávání desetinných čísel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Číslo operačního programu: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CZ.1.07/1.4.00/21.3489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projektu: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UČÍME SE S RADOSTÍ</a:t>
            </a:r>
          </a:p>
          <a:p>
            <a:endParaRPr lang="cs-CZ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Anotace: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Materiál zaměřený na porovnávání desetinných čísel. Vysvětluje </a:t>
            </a:r>
            <a:r>
              <a:rPr lang="cs-CZ" dirty="0" smtClean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postup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 obsahuje i příklady k procvičení.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1712" cy="14843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3"/>
          <p:cNvSpPr txBox="1">
            <a:spLocks noChangeArrowheads="1"/>
          </p:cNvSpPr>
          <p:nvPr/>
        </p:nvSpPr>
        <p:spPr bwMode="auto">
          <a:xfrm>
            <a:off x="250825" y="138113"/>
            <a:ext cx="8642350" cy="554037"/>
          </a:xfrm>
          <a:prstGeom prst="rect">
            <a:avLst/>
          </a:prstGeom>
          <a:solidFill>
            <a:srgbClr val="EFE347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000" b="1">
                <a:latin typeface="Segoe UI Semibold" pitchFamily="34" charset="0"/>
              </a:rPr>
              <a:t>POROVNÁVÁNÍ DESETINNÝCH ČÍSEL</a:t>
            </a:r>
          </a:p>
        </p:txBody>
      </p:sp>
      <p:sp>
        <p:nvSpPr>
          <p:cNvPr id="3075" name="TextovéPole 3"/>
          <p:cNvSpPr txBox="1">
            <a:spLocks noChangeArrowheads="1"/>
          </p:cNvSpPr>
          <p:nvPr/>
        </p:nvSpPr>
        <p:spPr bwMode="auto">
          <a:xfrm>
            <a:off x="3132138" y="2060575"/>
            <a:ext cx="2879725" cy="614363"/>
          </a:xfrm>
          <a:prstGeom prst="rect">
            <a:avLst/>
          </a:prstGeom>
          <a:solidFill>
            <a:srgbClr val="EFE347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DESETINNÁ ČÍSLA</a:t>
            </a:r>
          </a:p>
          <a:p>
            <a:pPr algn="ctr"/>
            <a:r>
              <a:rPr lang="cs-CZ" sz="1400" b="1">
                <a:latin typeface="Segoe UI Semibold" pitchFamily="34" charset="0"/>
              </a:rPr>
              <a:t>-OPAKOVÁNÍ-</a:t>
            </a:r>
          </a:p>
        </p:txBody>
      </p:sp>
      <p:sp>
        <p:nvSpPr>
          <p:cNvPr id="3076" name="TextovéPole 4"/>
          <p:cNvSpPr txBox="1">
            <a:spLocks noChangeArrowheads="1"/>
          </p:cNvSpPr>
          <p:nvPr/>
        </p:nvSpPr>
        <p:spPr bwMode="auto">
          <a:xfrm>
            <a:off x="1306513" y="3652838"/>
            <a:ext cx="7207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22, 8</a:t>
            </a:r>
          </a:p>
        </p:txBody>
      </p:sp>
      <p:sp>
        <p:nvSpPr>
          <p:cNvPr id="3077" name="TextovéPole 15"/>
          <p:cNvSpPr txBox="1">
            <a:spLocks noChangeArrowheads="1"/>
          </p:cNvSpPr>
          <p:nvPr/>
        </p:nvSpPr>
        <p:spPr bwMode="auto">
          <a:xfrm>
            <a:off x="596900" y="3068638"/>
            <a:ext cx="2535238" cy="307975"/>
          </a:xfrm>
          <a:prstGeom prst="rect">
            <a:avLst/>
          </a:prstGeom>
          <a:noFill/>
          <a:ln w="28575">
            <a:solidFill>
              <a:srgbClr val="EFE347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ZAPIŠ TATO ČÍSLA SLOVY</a:t>
            </a:r>
          </a:p>
        </p:txBody>
      </p:sp>
      <p:sp>
        <p:nvSpPr>
          <p:cNvPr id="3078" name="TextovéPole 4"/>
          <p:cNvSpPr txBox="1">
            <a:spLocks noChangeArrowheads="1"/>
          </p:cNvSpPr>
          <p:nvPr/>
        </p:nvSpPr>
        <p:spPr bwMode="auto">
          <a:xfrm>
            <a:off x="4211638" y="3636963"/>
            <a:ext cx="7207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1,16</a:t>
            </a:r>
          </a:p>
        </p:txBody>
      </p:sp>
      <p:sp>
        <p:nvSpPr>
          <p:cNvPr id="3079" name="TextovéPole 4"/>
          <p:cNvSpPr txBox="1">
            <a:spLocks noChangeArrowheads="1"/>
          </p:cNvSpPr>
          <p:nvPr/>
        </p:nvSpPr>
        <p:spPr bwMode="auto">
          <a:xfrm>
            <a:off x="7092950" y="3636963"/>
            <a:ext cx="71913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18,4</a:t>
            </a:r>
          </a:p>
        </p:txBody>
      </p:sp>
      <p:sp>
        <p:nvSpPr>
          <p:cNvPr id="3080" name="TextovéPole 15"/>
          <p:cNvSpPr txBox="1">
            <a:spLocks noChangeArrowheads="1"/>
          </p:cNvSpPr>
          <p:nvPr/>
        </p:nvSpPr>
        <p:spPr bwMode="auto">
          <a:xfrm>
            <a:off x="596900" y="4941888"/>
            <a:ext cx="2535238" cy="306387"/>
          </a:xfrm>
          <a:prstGeom prst="rect">
            <a:avLst/>
          </a:prstGeom>
          <a:noFill/>
          <a:ln w="28575">
            <a:solidFill>
              <a:srgbClr val="EFE347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 b="1">
                <a:latin typeface="Segoe UI Light" pitchFamily="34" charset="0"/>
              </a:rPr>
              <a:t>ZAPIŠ ČÍSLICEMI</a:t>
            </a:r>
          </a:p>
        </p:txBody>
      </p:sp>
      <p:sp>
        <p:nvSpPr>
          <p:cNvPr id="3081" name="TextovéPole 4"/>
          <p:cNvSpPr txBox="1">
            <a:spLocks noChangeArrowheads="1"/>
          </p:cNvSpPr>
          <p:nvPr/>
        </p:nvSpPr>
        <p:spPr bwMode="auto">
          <a:xfrm>
            <a:off x="1006475" y="5465763"/>
            <a:ext cx="1320800" cy="46196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ŽÁDNÁ CELÁ PĚT SETIN</a:t>
            </a:r>
          </a:p>
        </p:txBody>
      </p:sp>
      <p:sp>
        <p:nvSpPr>
          <p:cNvPr id="3082" name="TextovéPole 4"/>
          <p:cNvSpPr txBox="1">
            <a:spLocks noChangeArrowheads="1"/>
          </p:cNvSpPr>
          <p:nvPr/>
        </p:nvSpPr>
        <p:spPr bwMode="auto">
          <a:xfrm>
            <a:off x="3911600" y="5465763"/>
            <a:ext cx="1320800" cy="46196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PĚT CELÝCH OSMNÁCT SETIN</a:t>
            </a:r>
          </a:p>
        </p:txBody>
      </p:sp>
      <p:sp>
        <p:nvSpPr>
          <p:cNvPr id="3083" name="TextovéPole 4"/>
          <p:cNvSpPr txBox="1">
            <a:spLocks noChangeArrowheads="1"/>
          </p:cNvSpPr>
          <p:nvPr/>
        </p:nvSpPr>
        <p:spPr bwMode="auto">
          <a:xfrm>
            <a:off x="6791325" y="5465763"/>
            <a:ext cx="1322388" cy="46196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DESET CELÝCH JEDNA DESETINA</a:t>
            </a:r>
          </a:p>
        </p:txBody>
      </p:sp>
      <p:sp>
        <p:nvSpPr>
          <p:cNvPr id="14" name="TextovéPole 4"/>
          <p:cNvSpPr txBox="1">
            <a:spLocks noChangeArrowheads="1"/>
          </p:cNvSpPr>
          <p:nvPr/>
        </p:nvSpPr>
        <p:spPr bwMode="auto">
          <a:xfrm>
            <a:off x="1306513" y="6181725"/>
            <a:ext cx="7207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Light" pitchFamily="34" charset="0"/>
              </a:rPr>
              <a:t>0,05</a:t>
            </a:r>
          </a:p>
        </p:txBody>
      </p:sp>
      <p:sp>
        <p:nvSpPr>
          <p:cNvPr id="15" name="TextovéPole 4"/>
          <p:cNvSpPr txBox="1">
            <a:spLocks noChangeArrowheads="1"/>
          </p:cNvSpPr>
          <p:nvPr/>
        </p:nvSpPr>
        <p:spPr bwMode="auto">
          <a:xfrm>
            <a:off x="4211638" y="6165850"/>
            <a:ext cx="7207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Light" pitchFamily="34" charset="0"/>
              </a:rPr>
              <a:t>5,18</a:t>
            </a:r>
          </a:p>
        </p:txBody>
      </p:sp>
      <p:sp>
        <p:nvSpPr>
          <p:cNvPr id="16" name="TextovéPole 4"/>
          <p:cNvSpPr txBox="1">
            <a:spLocks noChangeArrowheads="1"/>
          </p:cNvSpPr>
          <p:nvPr/>
        </p:nvSpPr>
        <p:spPr bwMode="auto">
          <a:xfrm>
            <a:off x="7092950" y="6165850"/>
            <a:ext cx="719138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Light" pitchFamily="34" charset="0"/>
              </a:rPr>
              <a:t>10,1</a:t>
            </a:r>
          </a:p>
        </p:txBody>
      </p:sp>
      <p:sp>
        <p:nvSpPr>
          <p:cNvPr id="20" name="TextovéPole 4"/>
          <p:cNvSpPr txBox="1">
            <a:spLocks noChangeArrowheads="1"/>
          </p:cNvSpPr>
          <p:nvPr/>
        </p:nvSpPr>
        <p:spPr bwMode="auto">
          <a:xfrm>
            <a:off x="855663" y="4076700"/>
            <a:ext cx="1622425" cy="46196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200" b="1">
                <a:solidFill>
                  <a:srgbClr val="FF0000"/>
                </a:solidFill>
                <a:latin typeface="Segoe UI Light" pitchFamily="34" charset="0"/>
              </a:rPr>
              <a:t>DVACET DVA CELÉ OSM DESETIN</a:t>
            </a:r>
          </a:p>
        </p:txBody>
      </p:sp>
      <p:sp>
        <p:nvSpPr>
          <p:cNvPr id="21" name="TextovéPole 4"/>
          <p:cNvSpPr txBox="1">
            <a:spLocks noChangeArrowheads="1"/>
          </p:cNvSpPr>
          <p:nvPr/>
        </p:nvSpPr>
        <p:spPr bwMode="auto">
          <a:xfrm>
            <a:off x="3911600" y="4076700"/>
            <a:ext cx="1320800" cy="46196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200" b="1">
                <a:solidFill>
                  <a:srgbClr val="FF0000"/>
                </a:solidFill>
                <a:latin typeface="Segoe UI Light" pitchFamily="34" charset="0"/>
              </a:rPr>
              <a:t>JEDNÁ CELÁ ŠESTNÁCT SETIN</a:t>
            </a:r>
          </a:p>
        </p:txBody>
      </p:sp>
      <p:sp>
        <p:nvSpPr>
          <p:cNvPr id="22" name="TextovéPole 4"/>
          <p:cNvSpPr txBox="1">
            <a:spLocks noChangeArrowheads="1"/>
          </p:cNvSpPr>
          <p:nvPr/>
        </p:nvSpPr>
        <p:spPr bwMode="auto">
          <a:xfrm>
            <a:off x="6689725" y="4076700"/>
            <a:ext cx="1525588" cy="46196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200" b="1">
                <a:solidFill>
                  <a:srgbClr val="FF0000"/>
                </a:solidFill>
                <a:latin typeface="Segoe UI Light" pitchFamily="34" charset="0"/>
              </a:rPr>
              <a:t>OSMNÁCT CELÝCH ČTYŘI DESETINY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20" grpId="0"/>
      <p:bldP spid="21" grpId="0"/>
      <p:bldP spid="2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3"/>
          <p:cNvSpPr txBox="1">
            <a:spLocks noChangeArrowheads="1"/>
          </p:cNvSpPr>
          <p:nvPr/>
        </p:nvSpPr>
        <p:spPr bwMode="auto">
          <a:xfrm>
            <a:off x="468313" y="636588"/>
            <a:ext cx="2232025" cy="369887"/>
          </a:xfrm>
          <a:prstGeom prst="rect">
            <a:avLst/>
          </a:prstGeom>
          <a:solidFill>
            <a:srgbClr val="EFE347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POROVNÁVÁNÍ</a:t>
            </a:r>
          </a:p>
        </p:txBody>
      </p:sp>
      <p:sp>
        <p:nvSpPr>
          <p:cNvPr id="3" name="TextovéPole 4"/>
          <p:cNvSpPr txBox="1">
            <a:spLocks noChangeArrowheads="1"/>
          </p:cNvSpPr>
          <p:nvPr/>
        </p:nvSpPr>
        <p:spPr bwMode="auto">
          <a:xfrm>
            <a:off x="4038600" y="1568450"/>
            <a:ext cx="1223963" cy="7080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4000" b="1">
                <a:solidFill>
                  <a:srgbClr val="EFE347"/>
                </a:solidFill>
                <a:latin typeface="Segoe UI Semibold" pitchFamily="34" charset="0"/>
              </a:rPr>
              <a:t>???</a:t>
            </a:r>
          </a:p>
        </p:txBody>
      </p:sp>
      <p:sp>
        <p:nvSpPr>
          <p:cNvPr id="4100" name="TextovéPole 4"/>
          <p:cNvSpPr txBox="1">
            <a:spLocks noChangeArrowheads="1"/>
          </p:cNvSpPr>
          <p:nvPr/>
        </p:nvSpPr>
        <p:spPr bwMode="auto">
          <a:xfrm>
            <a:off x="5292725" y="1660525"/>
            <a:ext cx="1223963" cy="5222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2800" b="1">
                <a:latin typeface="Segoe UI Semibold" pitchFamily="34" charset="0"/>
              </a:rPr>
              <a:t>24,35</a:t>
            </a:r>
          </a:p>
        </p:txBody>
      </p:sp>
      <p:sp>
        <p:nvSpPr>
          <p:cNvPr id="4101" name="TextovéPole 4"/>
          <p:cNvSpPr txBox="1">
            <a:spLocks noChangeArrowheads="1"/>
          </p:cNvSpPr>
          <p:nvPr/>
        </p:nvSpPr>
        <p:spPr bwMode="auto">
          <a:xfrm>
            <a:off x="2700338" y="1660525"/>
            <a:ext cx="1223962" cy="5222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2800" b="1">
                <a:latin typeface="Segoe UI Semibold" pitchFamily="34" charset="0"/>
              </a:rPr>
              <a:t>26,18</a:t>
            </a:r>
          </a:p>
        </p:txBody>
      </p:sp>
      <p:sp>
        <p:nvSpPr>
          <p:cNvPr id="4102" name="TextovéPole 9"/>
          <p:cNvSpPr txBox="1">
            <a:spLocks noChangeArrowheads="1"/>
          </p:cNvSpPr>
          <p:nvPr/>
        </p:nvSpPr>
        <p:spPr bwMode="auto">
          <a:xfrm>
            <a:off x="849313" y="2900363"/>
            <a:ext cx="7445375" cy="922337"/>
          </a:xfrm>
          <a:prstGeom prst="rect">
            <a:avLst/>
          </a:prstGeom>
          <a:solidFill>
            <a:srgbClr val="EFE347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latin typeface="Segoe UI Light" pitchFamily="34" charset="0"/>
              </a:rPr>
              <a:t>Při porovnávání desetinných čísel postupujeme stejně jako u čísel celých. Porovnávat začínám číslice nejvíce vlevo (v tomto případě desítky)</a:t>
            </a:r>
            <a:br>
              <a:rPr lang="cs-CZ" b="1">
                <a:latin typeface="Segoe UI Light" pitchFamily="34" charset="0"/>
              </a:rPr>
            </a:br>
            <a:r>
              <a:rPr lang="cs-CZ" b="1">
                <a:latin typeface="Segoe UI Light" pitchFamily="34" charset="0"/>
              </a:rPr>
              <a:t>a postupujeme doprava.</a:t>
            </a:r>
          </a:p>
        </p:txBody>
      </p:sp>
      <p:sp>
        <p:nvSpPr>
          <p:cNvPr id="7" name="TextovéPole 16"/>
          <p:cNvSpPr txBox="1">
            <a:spLocks noChangeArrowheads="1"/>
          </p:cNvSpPr>
          <p:nvPr/>
        </p:nvSpPr>
        <p:spPr bwMode="auto">
          <a:xfrm>
            <a:off x="1746250" y="4398963"/>
            <a:ext cx="56515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 dirty="0">
                <a:latin typeface="Segoe UI Light" pitchFamily="34" charset="0"/>
              </a:rPr>
              <a:t>V TOMTO PŘÍPADĚ MAJÍ OBĚ ČÍSLA STEJNÝ POČET DESÍTEK (2). </a:t>
            </a:r>
            <a:r>
              <a:rPr lang="cs-CZ" sz="1200" b="1" dirty="0" smtClean="0">
                <a:latin typeface="Segoe UI Light" pitchFamily="34" charset="0"/>
              </a:rPr>
              <a:t>POROVNÁME </a:t>
            </a:r>
            <a:r>
              <a:rPr lang="cs-CZ" sz="1200" b="1" dirty="0">
                <a:latin typeface="Segoe UI Light" pitchFamily="34" charset="0"/>
              </a:rPr>
              <a:t>TEDY JEDNOTKY. ZDE UŽ SE ČÍSLA LIŠÍ, TAKŽE DALŠÍ POZICE (DESETINY A TISÍCINY) UŽ POROVNÁVAT NEMUSÍME.</a:t>
            </a:r>
          </a:p>
        </p:txBody>
      </p:sp>
      <p:sp>
        <p:nvSpPr>
          <p:cNvPr id="8" name="TextovéPole 16"/>
          <p:cNvSpPr txBox="1">
            <a:spLocks noChangeArrowheads="1"/>
          </p:cNvSpPr>
          <p:nvPr/>
        </p:nvSpPr>
        <p:spPr bwMode="auto">
          <a:xfrm>
            <a:off x="4171950" y="5210175"/>
            <a:ext cx="8001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6 &gt; 4</a:t>
            </a:r>
          </a:p>
        </p:txBody>
      </p:sp>
      <p:sp>
        <p:nvSpPr>
          <p:cNvPr id="9" name="TextovéPole 16"/>
          <p:cNvSpPr txBox="1">
            <a:spLocks noChangeArrowheads="1"/>
          </p:cNvSpPr>
          <p:nvPr/>
        </p:nvSpPr>
        <p:spPr bwMode="auto">
          <a:xfrm>
            <a:off x="3832225" y="5805488"/>
            <a:ext cx="1479550" cy="338137"/>
          </a:xfrm>
          <a:prstGeom prst="rect">
            <a:avLst/>
          </a:prstGeom>
          <a:noFill/>
          <a:ln w="28575">
            <a:solidFill>
              <a:srgbClr val="EFE347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26,18 &gt; 24,35</a:t>
            </a:r>
          </a:p>
        </p:txBody>
      </p:sp>
      <p:sp>
        <p:nvSpPr>
          <p:cNvPr id="10" name="TextovéPole 4"/>
          <p:cNvSpPr txBox="1">
            <a:spLocks noChangeArrowheads="1"/>
          </p:cNvSpPr>
          <p:nvPr/>
        </p:nvSpPr>
        <p:spPr bwMode="auto">
          <a:xfrm>
            <a:off x="3959225" y="1568450"/>
            <a:ext cx="1225550" cy="7080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4000" b="1">
                <a:solidFill>
                  <a:srgbClr val="EFE347"/>
                </a:solidFill>
                <a:latin typeface="Segoe UI Semibold" pitchFamily="34" charset="0"/>
              </a:rPr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14" presetClass="exit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4" presetClass="entr" presetSubtype="1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3"/>
          <p:cNvSpPr txBox="1">
            <a:spLocks noChangeArrowheads="1"/>
          </p:cNvSpPr>
          <p:nvPr/>
        </p:nvSpPr>
        <p:spPr bwMode="auto">
          <a:xfrm>
            <a:off x="468313" y="636588"/>
            <a:ext cx="4248150" cy="369887"/>
          </a:xfrm>
          <a:prstGeom prst="rect">
            <a:avLst/>
          </a:prstGeom>
          <a:solidFill>
            <a:srgbClr val="EFE347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RŮZNÝ POČET DESETINNÝCH MÍST</a:t>
            </a:r>
          </a:p>
        </p:txBody>
      </p:sp>
      <p:sp>
        <p:nvSpPr>
          <p:cNvPr id="5123" name="TextovéPole 4"/>
          <p:cNvSpPr txBox="1">
            <a:spLocks noChangeArrowheads="1"/>
          </p:cNvSpPr>
          <p:nvPr/>
        </p:nvSpPr>
        <p:spPr bwMode="auto">
          <a:xfrm>
            <a:off x="4932363" y="1681163"/>
            <a:ext cx="1223962" cy="5238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2800" b="1">
                <a:latin typeface="Segoe UI Semibold" pitchFamily="34" charset="0"/>
              </a:rPr>
              <a:t>3,5</a:t>
            </a:r>
          </a:p>
        </p:txBody>
      </p:sp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987675" y="1660525"/>
            <a:ext cx="1223963" cy="5222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2800" b="1">
                <a:latin typeface="Segoe UI Semibold" pitchFamily="34" charset="0"/>
              </a:rPr>
              <a:t>3,52</a:t>
            </a:r>
          </a:p>
        </p:txBody>
      </p:sp>
      <p:sp>
        <p:nvSpPr>
          <p:cNvPr id="6" name="TextovéPole 4"/>
          <p:cNvSpPr txBox="1">
            <a:spLocks noChangeArrowheads="1"/>
          </p:cNvSpPr>
          <p:nvPr/>
        </p:nvSpPr>
        <p:spPr bwMode="auto">
          <a:xfrm>
            <a:off x="4038600" y="1568450"/>
            <a:ext cx="1223963" cy="7080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4000" b="1">
                <a:solidFill>
                  <a:srgbClr val="EFE347"/>
                </a:solidFill>
                <a:latin typeface="Segoe UI Semibold" pitchFamily="34" charset="0"/>
              </a:rPr>
              <a:t>???</a:t>
            </a:r>
          </a:p>
        </p:txBody>
      </p:sp>
      <p:sp>
        <p:nvSpPr>
          <p:cNvPr id="5126" name="TextovéPole 9"/>
          <p:cNvSpPr txBox="1">
            <a:spLocks noChangeArrowheads="1"/>
          </p:cNvSpPr>
          <p:nvPr/>
        </p:nvSpPr>
        <p:spPr bwMode="auto">
          <a:xfrm>
            <a:off x="849313" y="2900363"/>
            <a:ext cx="7445375" cy="922337"/>
          </a:xfrm>
          <a:prstGeom prst="rect">
            <a:avLst/>
          </a:prstGeom>
          <a:solidFill>
            <a:srgbClr val="EFE347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latin typeface="Segoe UI Light" pitchFamily="34" charset="0"/>
              </a:rPr>
              <a:t>Při porovnávání desetinných čísel, která nemají stejný počet desetinných míst, si můžeme za číslo s menším počtem míst doplnit libovolný počet nul a hodnota tohoto čísla se nezmění.</a:t>
            </a:r>
          </a:p>
        </p:txBody>
      </p:sp>
      <p:sp>
        <p:nvSpPr>
          <p:cNvPr id="8" name="TextovéPole 16"/>
          <p:cNvSpPr txBox="1">
            <a:spLocks noChangeArrowheads="1"/>
          </p:cNvSpPr>
          <p:nvPr/>
        </p:nvSpPr>
        <p:spPr bwMode="auto">
          <a:xfrm>
            <a:off x="1746250" y="4491038"/>
            <a:ext cx="5651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V TOMTO PŘÍPADĚ MÁ DRUHÉ ČÍSLO O JEDNO DESETINNÉ MÍSTO MÉNĚ. DOPÍŠEME SI ZA NĚJ TEDY NULU.</a:t>
            </a:r>
          </a:p>
        </p:txBody>
      </p:sp>
      <p:sp>
        <p:nvSpPr>
          <p:cNvPr id="10" name="TextovéPole 16"/>
          <p:cNvSpPr txBox="1">
            <a:spLocks noChangeArrowheads="1"/>
          </p:cNvSpPr>
          <p:nvPr/>
        </p:nvSpPr>
        <p:spPr bwMode="auto">
          <a:xfrm>
            <a:off x="4025900" y="5210175"/>
            <a:ext cx="10922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3,5 = 3,50</a:t>
            </a:r>
          </a:p>
        </p:txBody>
      </p:sp>
      <p:sp>
        <p:nvSpPr>
          <p:cNvPr id="11" name="TextovéPole 16"/>
          <p:cNvSpPr txBox="1">
            <a:spLocks noChangeArrowheads="1"/>
          </p:cNvSpPr>
          <p:nvPr/>
        </p:nvSpPr>
        <p:spPr bwMode="auto">
          <a:xfrm>
            <a:off x="3832225" y="5805488"/>
            <a:ext cx="1479550" cy="338137"/>
          </a:xfrm>
          <a:prstGeom prst="rect">
            <a:avLst/>
          </a:prstGeom>
          <a:noFill/>
          <a:ln w="28575">
            <a:solidFill>
              <a:srgbClr val="EFE347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3,52 &gt; 3,50</a:t>
            </a:r>
          </a:p>
        </p:txBody>
      </p:sp>
      <p:sp>
        <p:nvSpPr>
          <p:cNvPr id="12" name="TextovéPole 4"/>
          <p:cNvSpPr txBox="1">
            <a:spLocks noChangeArrowheads="1"/>
          </p:cNvSpPr>
          <p:nvPr/>
        </p:nvSpPr>
        <p:spPr bwMode="auto">
          <a:xfrm>
            <a:off x="4013200" y="1568450"/>
            <a:ext cx="1223963" cy="7080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4000" b="1">
                <a:solidFill>
                  <a:srgbClr val="EFE347"/>
                </a:solidFill>
                <a:latin typeface="Segoe UI Semibold" pitchFamily="34" charset="0"/>
              </a:rPr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4" presetClass="entr" presetSubtype="1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1" grpId="0" animBg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3"/>
          <p:cNvSpPr txBox="1">
            <a:spLocks noChangeArrowheads="1"/>
          </p:cNvSpPr>
          <p:nvPr/>
        </p:nvSpPr>
        <p:spPr bwMode="auto">
          <a:xfrm>
            <a:off x="3551238" y="404813"/>
            <a:ext cx="2016125" cy="4000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CVIČENÍ</a:t>
            </a:r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4" name="Ovál 3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49" name="TextovéPole 4"/>
          <p:cNvSpPr txBox="1">
            <a:spLocks noChangeArrowheads="1"/>
          </p:cNvSpPr>
          <p:nvPr/>
        </p:nvSpPr>
        <p:spPr bwMode="auto">
          <a:xfrm>
            <a:off x="611188" y="1127125"/>
            <a:ext cx="252095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Porovnej desetinná čísla:</a:t>
            </a:r>
          </a:p>
        </p:txBody>
      </p:sp>
      <p:sp>
        <p:nvSpPr>
          <p:cNvPr id="6150" name="TextovéPole 15"/>
          <p:cNvSpPr txBox="1">
            <a:spLocks noChangeArrowheads="1"/>
          </p:cNvSpPr>
          <p:nvPr/>
        </p:nvSpPr>
        <p:spPr bwMode="auto">
          <a:xfrm>
            <a:off x="1258888" y="1971675"/>
            <a:ext cx="6191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2,9</a:t>
            </a:r>
          </a:p>
        </p:txBody>
      </p:sp>
      <p:sp>
        <p:nvSpPr>
          <p:cNvPr id="6151" name="TextovéPole 15"/>
          <p:cNvSpPr txBox="1">
            <a:spLocks noChangeArrowheads="1"/>
          </p:cNvSpPr>
          <p:nvPr/>
        </p:nvSpPr>
        <p:spPr bwMode="auto">
          <a:xfrm>
            <a:off x="2185988" y="1971675"/>
            <a:ext cx="5588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3,9</a:t>
            </a:r>
          </a:p>
        </p:txBody>
      </p:sp>
      <p:sp>
        <p:nvSpPr>
          <p:cNvPr id="6152" name="TextovéPole 15"/>
          <p:cNvSpPr txBox="1">
            <a:spLocks noChangeArrowheads="1"/>
          </p:cNvSpPr>
          <p:nvPr/>
        </p:nvSpPr>
        <p:spPr bwMode="auto">
          <a:xfrm>
            <a:off x="2147888" y="2536825"/>
            <a:ext cx="636587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7,1</a:t>
            </a:r>
          </a:p>
        </p:txBody>
      </p:sp>
      <p:sp>
        <p:nvSpPr>
          <p:cNvPr id="6153" name="TextovéPole 15"/>
          <p:cNvSpPr txBox="1">
            <a:spLocks noChangeArrowheads="1"/>
          </p:cNvSpPr>
          <p:nvPr/>
        </p:nvSpPr>
        <p:spPr bwMode="auto">
          <a:xfrm>
            <a:off x="1285875" y="2536825"/>
            <a:ext cx="566738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7,2</a:t>
            </a:r>
          </a:p>
        </p:txBody>
      </p:sp>
      <p:sp>
        <p:nvSpPr>
          <p:cNvPr id="6154" name="TextovéPole 15"/>
          <p:cNvSpPr txBox="1">
            <a:spLocks noChangeArrowheads="1"/>
          </p:cNvSpPr>
          <p:nvPr/>
        </p:nvSpPr>
        <p:spPr bwMode="auto">
          <a:xfrm>
            <a:off x="1285875" y="3530600"/>
            <a:ext cx="566738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10,9</a:t>
            </a:r>
          </a:p>
        </p:txBody>
      </p:sp>
      <p:sp>
        <p:nvSpPr>
          <p:cNvPr id="6155" name="TextovéPole 15"/>
          <p:cNvSpPr txBox="1">
            <a:spLocks noChangeArrowheads="1"/>
          </p:cNvSpPr>
          <p:nvPr/>
        </p:nvSpPr>
        <p:spPr bwMode="auto">
          <a:xfrm>
            <a:off x="2176463" y="3530600"/>
            <a:ext cx="57785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15,5</a:t>
            </a:r>
          </a:p>
        </p:txBody>
      </p:sp>
      <p:sp>
        <p:nvSpPr>
          <p:cNvPr id="6156" name="TextovéPole 15"/>
          <p:cNvSpPr txBox="1">
            <a:spLocks noChangeArrowheads="1"/>
          </p:cNvSpPr>
          <p:nvPr/>
        </p:nvSpPr>
        <p:spPr bwMode="auto">
          <a:xfrm>
            <a:off x="1276350" y="4075113"/>
            <a:ext cx="57626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9,09</a:t>
            </a:r>
          </a:p>
        </p:txBody>
      </p:sp>
      <p:sp>
        <p:nvSpPr>
          <p:cNvPr id="6157" name="TextovéPole 15"/>
          <p:cNvSpPr txBox="1">
            <a:spLocks noChangeArrowheads="1"/>
          </p:cNvSpPr>
          <p:nvPr/>
        </p:nvSpPr>
        <p:spPr bwMode="auto">
          <a:xfrm>
            <a:off x="2178050" y="4075113"/>
            <a:ext cx="57626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9,9</a:t>
            </a:r>
          </a:p>
        </p:txBody>
      </p:sp>
      <p:sp>
        <p:nvSpPr>
          <p:cNvPr id="6158" name="TextovéPole 15"/>
          <p:cNvSpPr txBox="1">
            <a:spLocks noChangeArrowheads="1"/>
          </p:cNvSpPr>
          <p:nvPr/>
        </p:nvSpPr>
        <p:spPr bwMode="auto">
          <a:xfrm>
            <a:off x="7164388" y="1971675"/>
            <a:ext cx="5762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0,01</a:t>
            </a:r>
          </a:p>
        </p:txBody>
      </p:sp>
      <p:sp>
        <p:nvSpPr>
          <p:cNvPr id="6159" name="TextovéPole 15"/>
          <p:cNvSpPr txBox="1">
            <a:spLocks noChangeArrowheads="1"/>
          </p:cNvSpPr>
          <p:nvPr/>
        </p:nvSpPr>
        <p:spPr bwMode="auto">
          <a:xfrm>
            <a:off x="6300788" y="1971675"/>
            <a:ext cx="5762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0,1</a:t>
            </a:r>
          </a:p>
        </p:txBody>
      </p:sp>
      <p:sp>
        <p:nvSpPr>
          <p:cNvPr id="6160" name="TextovéPole 15"/>
          <p:cNvSpPr txBox="1">
            <a:spLocks noChangeArrowheads="1"/>
          </p:cNvSpPr>
          <p:nvPr/>
        </p:nvSpPr>
        <p:spPr bwMode="auto">
          <a:xfrm>
            <a:off x="6300788" y="2536825"/>
            <a:ext cx="5762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2,2</a:t>
            </a:r>
          </a:p>
        </p:txBody>
      </p:sp>
      <p:sp>
        <p:nvSpPr>
          <p:cNvPr id="6161" name="TextovéPole 15"/>
          <p:cNvSpPr txBox="1">
            <a:spLocks noChangeArrowheads="1"/>
          </p:cNvSpPr>
          <p:nvPr/>
        </p:nvSpPr>
        <p:spPr bwMode="auto">
          <a:xfrm>
            <a:off x="7164388" y="2536825"/>
            <a:ext cx="5762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0,22</a:t>
            </a:r>
          </a:p>
        </p:txBody>
      </p:sp>
      <p:sp>
        <p:nvSpPr>
          <p:cNvPr id="6162" name="TextovéPole 15"/>
          <p:cNvSpPr txBox="1">
            <a:spLocks noChangeArrowheads="1"/>
          </p:cNvSpPr>
          <p:nvPr/>
        </p:nvSpPr>
        <p:spPr bwMode="auto">
          <a:xfrm>
            <a:off x="6227763" y="3530600"/>
            <a:ext cx="649287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45,45</a:t>
            </a:r>
          </a:p>
        </p:txBody>
      </p:sp>
      <p:sp>
        <p:nvSpPr>
          <p:cNvPr id="6163" name="TextovéPole 15"/>
          <p:cNvSpPr txBox="1">
            <a:spLocks noChangeArrowheads="1"/>
          </p:cNvSpPr>
          <p:nvPr/>
        </p:nvSpPr>
        <p:spPr bwMode="auto">
          <a:xfrm>
            <a:off x="7164388" y="3530600"/>
            <a:ext cx="720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45,45</a:t>
            </a:r>
          </a:p>
        </p:txBody>
      </p:sp>
      <p:sp>
        <p:nvSpPr>
          <p:cNvPr id="6164" name="TextovéPole 15"/>
          <p:cNvSpPr txBox="1">
            <a:spLocks noChangeArrowheads="1"/>
          </p:cNvSpPr>
          <p:nvPr/>
        </p:nvSpPr>
        <p:spPr bwMode="auto">
          <a:xfrm>
            <a:off x="6300788" y="4075113"/>
            <a:ext cx="5762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13,3</a:t>
            </a:r>
          </a:p>
        </p:txBody>
      </p:sp>
      <p:sp>
        <p:nvSpPr>
          <p:cNvPr id="6165" name="TextovéPole 15"/>
          <p:cNvSpPr txBox="1">
            <a:spLocks noChangeArrowheads="1"/>
          </p:cNvSpPr>
          <p:nvPr/>
        </p:nvSpPr>
        <p:spPr bwMode="auto">
          <a:xfrm>
            <a:off x="7164388" y="4075113"/>
            <a:ext cx="5762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13,1</a:t>
            </a:r>
          </a:p>
        </p:txBody>
      </p:sp>
      <p:sp>
        <p:nvSpPr>
          <p:cNvPr id="22" name="TextovéPole 15"/>
          <p:cNvSpPr txBox="1">
            <a:spLocks noChangeArrowheads="1"/>
          </p:cNvSpPr>
          <p:nvPr/>
        </p:nvSpPr>
        <p:spPr bwMode="auto">
          <a:xfrm>
            <a:off x="1944688" y="255270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solidFill>
                  <a:srgbClr val="FF0000"/>
                </a:solidFill>
                <a:latin typeface="Segoe UI Light" pitchFamily="34" charset="0"/>
              </a:rPr>
              <a:t>&gt;</a:t>
            </a:r>
          </a:p>
        </p:txBody>
      </p:sp>
      <p:sp>
        <p:nvSpPr>
          <p:cNvPr id="23" name="TextovéPole 15"/>
          <p:cNvSpPr txBox="1">
            <a:spLocks noChangeArrowheads="1"/>
          </p:cNvSpPr>
          <p:nvPr/>
        </p:nvSpPr>
        <p:spPr bwMode="auto">
          <a:xfrm>
            <a:off x="6946900" y="1987550"/>
            <a:ext cx="20161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solidFill>
                  <a:srgbClr val="FF0000"/>
                </a:solidFill>
                <a:latin typeface="Segoe UI Light" pitchFamily="34" charset="0"/>
              </a:rPr>
              <a:t>&gt;</a:t>
            </a:r>
          </a:p>
        </p:txBody>
      </p:sp>
      <p:sp>
        <p:nvSpPr>
          <p:cNvPr id="24" name="TextovéPole 15"/>
          <p:cNvSpPr txBox="1">
            <a:spLocks noChangeArrowheads="1"/>
          </p:cNvSpPr>
          <p:nvPr/>
        </p:nvSpPr>
        <p:spPr bwMode="auto">
          <a:xfrm>
            <a:off x="1974850" y="198755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solidFill>
                  <a:srgbClr val="FF0000"/>
                </a:solidFill>
                <a:latin typeface="Segoe UI Light" pitchFamily="34" charset="0"/>
              </a:rPr>
              <a:t>&lt;</a:t>
            </a:r>
          </a:p>
        </p:txBody>
      </p:sp>
      <p:sp>
        <p:nvSpPr>
          <p:cNvPr id="25" name="TextovéPole 15"/>
          <p:cNvSpPr txBox="1">
            <a:spLocks noChangeArrowheads="1"/>
          </p:cNvSpPr>
          <p:nvPr/>
        </p:nvSpPr>
        <p:spPr bwMode="auto">
          <a:xfrm>
            <a:off x="1944688" y="3546475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solidFill>
                  <a:srgbClr val="FF0000"/>
                </a:solidFill>
                <a:latin typeface="Segoe UI Light" pitchFamily="34" charset="0"/>
              </a:rPr>
              <a:t>&lt;</a:t>
            </a:r>
          </a:p>
        </p:txBody>
      </p:sp>
      <p:sp>
        <p:nvSpPr>
          <p:cNvPr id="26" name="TextovéPole 15"/>
          <p:cNvSpPr txBox="1">
            <a:spLocks noChangeArrowheads="1"/>
          </p:cNvSpPr>
          <p:nvPr/>
        </p:nvSpPr>
        <p:spPr bwMode="auto">
          <a:xfrm>
            <a:off x="1944688" y="409098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solidFill>
                  <a:srgbClr val="FF0000"/>
                </a:solidFill>
                <a:latin typeface="Segoe UI Light" pitchFamily="34" charset="0"/>
              </a:rPr>
              <a:t>&lt;</a:t>
            </a:r>
          </a:p>
        </p:txBody>
      </p:sp>
      <p:sp>
        <p:nvSpPr>
          <p:cNvPr id="27" name="TextovéPole 15"/>
          <p:cNvSpPr txBox="1">
            <a:spLocks noChangeArrowheads="1"/>
          </p:cNvSpPr>
          <p:nvPr/>
        </p:nvSpPr>
        <p:spPr bwMode="auto">
          <a:xfrm>
            <a:off x="6946900" y="2552700"/>
            <a:ext cx="20161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solidFill>
                  <a:srgbClr val="FF0000"/>
                </a:solidFill>
                <a:latin typeface="Segoe UI Light" pitchFamily="34" charset="0"/>
              </a:rPr>
              <a:t>&gt;</a:t>
            </a:r>
          </a:p>
        </p:txBody>
      </p:sp>
      <p:sp>
        <p:nvSpPr>
          <p:cNvPr id="28" name="TextovéPole 15"/>
          <p:cNvSpPr txBox="1">
            <a:spLocks noChangeArrowheads="1"/>
          </p:cNvSpPr>
          <p:nvPr/>
        </p:nvSpPr>
        <p:spPr bwMode="auto">
          <a:xfrm>
            <a:off x="6946900" y="4090988"/>
            <a:ext cx="20161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solidFill>
                  <a:srgbClr val="FF0000"/>
                </a:solidFill>
                <a:latin typeface="Segoe UI Light" pitchFamily="34" charset="0"/>
              </a:rPr>
              <a:t>&gt;</a:t>
            </a:r>
          </a:p>
        </p:txBody>
      </p:sp>
      <p:sp>
        <p:nvSpPr>
          <p:cNvPr id="29" name="TextovéPole 15"/>
          <p:cNvSpPr txBox="1">
            <a:spLocks noChangeArrowheads="1"/>
          </p:cNvSpPr>
          <p:nvPr/>
        </p:nvSpPr>
        <p:spPr bwMode="auto">
          <a:xfrm>
            <a:off x="6946900" y="3546475"/>
            <a:ext cx="20161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solidFill>
                  <a:srgbClr val="FF0000"/>
                </a:solidFill>
                <a:latin typeface="Segoe UI Light" pitchFamily="34" charset="0"/>
              </a:rPr>
              <a:t>=</a:t>
            </a:r>
          </a:p>
        </p:txBody>
      </p:sp>
      <p:sp>
        <p:nvSpPr>
          <p:cNvPr id="6174" name="TextovéPole 15"/>
          <p:cNvSpPr txBox="1">
            <a:spLocks noChangeArrowheads="1"/>
          </p:cNvSpPr>
          <p:nvPr/>
        </p:nvSpPr>
        <p:spPr bwMode="auto">
          <a:xfrm>
            <a:off x="1303338" y="5189538"/>
            <a:ext cx="566737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0,19</a:t>
            </a:r>
          </a:p>
        </p:txBody>
      </p:sp>
      <p:sp>
        <p:nvSpPr>
          <p:cNvPr id="6175" name="TextovéPole 15"/>
          <p:cNvSpPr txBox="1">
            <a:spLocks noChangeArrowheads="1"/>
          </p:cNvSpPr>
          <p:nvPr/>
        </p:nvSpPr>
        <p:spPr bwMode="auto">
          <a:xfrm>
            <a:off x="2193925" y="5189538"/>
            <a:ext cx="57785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0,9</a:t>
            </a:r>
          </a:p>
        </p:txBody>
      </p:sp>
      <p:sp>
        <p:nvSpPr>
          <p:cNvPr id="6176" name="TextovéPole 15"/>
          <p:cNvSpPr txBox="1">
            <a:spLocks noChangeArrowheads="1"/>
          </p:cNvSpPr>
          <p:nvPr/>
        </p:nvSpPr>
        <p:spPr bwMode="auto">
          <a:xfrm>
            <a:off x="1293813" y="5732463"/>
            <a:ext cx="5762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3,71</a:t>
            </a:r>
          </a:p>
        </p:txBody>
      </p:sp>
      <p:sp>
        <p:nvSpPr>
          <p:cNvPr id="6177" name="TextovéPole 15"/>
          <p:cNvSpPr txBox="1">
            <a:spLocks noChangeArrowheads="1"/>
          </p:cNvSpPr>
          <p:nvPr/>
        </p:nvSpPr>
        <p:spPr bwMode="auto">
          <a:xfrm>
            <a:off x="2195513" y="5732463"/>
            <a:ext cx="5762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3,17</a:t>
            </a:r>
          </a:p>
        </p:txBody>
      </p:sp>
      <p:sp>
        <p:nvSpPr>
          <p:cNvPr id="6178" name="TextovéPole 15"/>
          <p:cNvSpPr txBox="1">
            <a:spLocks noChangeArrowheads="1"/>
          </p:cNvSpPr>
          <p:nvPr/>
        </p:nvSpPr>
        <p:spPr bwMode="auto">
          <a:xfrm>
            <a:off x="6318250" y="5189538"/>
            <a:ext cx="57626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2,84</a:t>
            </a:r>
          </a:p>
        </p:txBody>
      </p:sp>
      <p:sp>
        <p:nvSpPr>
          <p:cNvPr id="6179" name="TextovéPole 15"/>
          <p:cNvSpPr txBox="1">
            <a:spLocks noChangeArrowheads="1"/>
          </p:cNvSpPr>
          <p:nvPr/>
        </p:nvSpPr>
        <p:spPr bwMode="auto">
          <a:xfrm>
            <a:off x="7181850" y="5189538"/>
            <a:ext cx="57626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4,82</a:t>
            </a:r>
          </a:p>
        </p:txBody>
      </p:sp>
      <p:sp>
        <p:nvSpPr>
          <p:cNvPr id="6180" name="TextovéPole 15"/>
          <p:cNvSpPr txBox="1">
            <a:spLocks noChangeArrowheads="1"/>
          </p:cNvSpPr>
          <p:nvPr/>
        </p:nvSpPr>
        <p:spPr bwMode="auto">
          <a:xfrm>
            <a:off x="6318250" y="5732463"/>
            <a:ext cx="57626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61,1</a:t>
            </a:r>
          </a:p>
        </p:txBody>
      </p:sp>
      <p:sp>
        <p:nvSpPr>
          <p:cNvPr id="6181" name="TextovéPole 15"/>
          <p:cNvSpPr txBox="1">
            <a:spLocks noChangeArrowheads="1"/>
          </p:cNvSpPr>
          <p:nvPr/>
        </p:nvSpPr>
        <p:spPr bwMode="auto">
          <a:xfrm>
            <a:off x="7181850" y="5732463"/>
            <a:ext cx="687388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61,11</a:t>
            </a:r>
          </a:p>
        </p:txBody>
      </p:sp>
      <p:sp>
        <p:nvSpPr>
          <p:cNvPr id="49" name="TextovéPole 15"/>
          <p:cNvSpPr txBox="1">
            <a:spLocks noChangeArrowheads="1"/>
          </p:cNvSpPr>
          <p:nvPr/>
        </p:nvSpPr>
        <p:spPr bwMode="auto">
          <a:xfrm>
            <a:off x="1962150" y="5205413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solidFill>
                  <a:srgbClr val="FF0000"/>
                </a:solidFill>
                <a:latin typeface="Segoe UI Light" pitchFamily="34" charset="0"/>
              </a:rPr>
              <a:t>&lt;</a:t>
            </a:r>
          </a:p>
        </p:txBody>
      </p:sp>
      <p:sp>
        <p:nvSpPr>
          <p:cNvPr id="50" name="TextovéPole 15"/>
          <p:cNvSpPr txBox="1">
            <a:spLocks noChangeArrowheads="1"/>
          </p:cNvSpPr>
          <p:nvPr/>
        </p:nvSpPr>
        <p:spPr bwMode="auto">
          <a:xfrm>
            <a:off x="1962150" y="574833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solidFill>
                  <a:srgbClr val="FF0000"/>
                </a:solidFill>
                <a:latin typeface="Segoe UI Light" pitchFamily="34" charset="0"/>
              </a:rPr>
              <a:t>&gt;</a:t>
            </a:r>
          </a:p>
        </p:txBody>
      </p:sp>
      <p:sp>
        <p:nvSpPr>
          <p:cNvPr id="52" name="TextovéPole 15"/>
          <p:cNvSpPr txBox="1">
            <a:spLocks noChangeArrowheads="1"/>
          </p:cNvSpPr>
          <p:nvPr/>
        </p:nvSpPr>
        <p:spPr bwMode="auto">
          <a:xfrm>
            <a:off x="6964363" y="5748338"/>
            <a:ext cx="20161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solidFill>
                  <a:srgbClr val="FF0000"/>
                </a:solidFill>
                <a:latin typeface="Segoe UI Light" pitchFamily="34" charset="0"/>
              </a:rPr>
              <a:t>&lt;</a:t>
            </a:r>
          </a:p>
        </p:txBody>
      </p:sp>
      <p:sp>
        <p:nvSpPr>
          <p:cNvPr id="53" name="TextovéPole 15"/>
          <p:cNvSpPr txBox="1">
            <a:spLocks noChangeArrowheads="1"/>
          </p:cNvSpPr>
          <p:nvPr/>
        </p:nvSpPr>
        <p:spPr bwMode="auto">
          <a:xfrm>
            <a:off x="6964363" y="5205413"/>
            <a:ext cx="20161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solidFill>
                  <a:srgbClr val="FF0000"/>
                </a:solidFill>
                <a:latin typeface="Segoe UI Light" pitchFamily="34" charset="0"/>
              </a:rPr>
              <a:t>&lt;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49" grpId="0"/>
      <p:bldP spid="50" grpId="0"/>
      <p:bldP spid="52" grpId="0"/>
      <p:bldP spid="5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6" name="Ovál 5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74" name="TextovéPole 6"/>
          <p:cNvSpPr txBox="1">
            <a:spLocks noChangeArrowheads="1"/>
          </p:cNvSpPr>
          <p:nvPr/>
        </p:nvSpPr>
        <p:spPr bwMode="auto">
          <a:xfrm>
            <a:off x="611188" y="1127125"/>
            <a:ext cx="252095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Porovnej desetinná čísla:</a:t>
            </a:r>
          </a:p>
        </p:txBody>
      </p:sp>
      <p:sp>
        <p:nvSpPr>
          <p:cNvPr id="7175" name="TextovéPole 15"/>
          <p:cNvSpPr txBox="1">
            <a:spLocks noChangeArrowheads="1"/>
          </p:cNvSpPr>
          <p:nvPr/>
        </p:nvSpPr>
        <p:spPr bwMode="auto">
          <a:xfrm>
            <a:off x="1258888" y="1971675"/>
            <a:ext cx="6191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2,9</a:t>
            </a:r>
          </a:p>
        </p:txBody>
      </p:sp>
      <p:sp>
        <p:nvSpPr>
          <p:cNvPr id="7176" name="TextovéPole 15"/>
          <p:cNvSpPr txBox="1">
            <a:spLocks noChangeArrowheads="1"/>
          </p:cNvSpPr>
          <p:nvPr/>
        </p:nvSpPr>
        <p:spPr bwMode="auto">
          <a:xfrm>
            <a:off x="2185988" y="1971675"/>
            <a:ext cx="5588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3,9</a:t>
            </a:r>
          </a:p>
        </p:txBody>
      </p:sp>
      <p:sp>
        <p:nvSpPr>
          <p:cNvPr id="7177" name="TextovéPole 15"/>
          <p:cNvSpPr txBox="1">
            <a:spLocks noChangeArrowheads="1"/>
          </p:cNvSpPr>
          <p:nvPr/>
        </p:nvSpPr>
        <p:spPr bwMode="auto">
          <a:xfrm>
            <a:off x="2147888" y="2536825"/>
            <a:ext cx="636587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7,1</a:t>
            </a:r>
          </a:p>
        </p:txBody>
      </p:sp>
      <p:sp>
        <p:nvSpPr>
          <p:cNvPr id="7178" name="TextovéPole 15"/>
          <p:cNvSpPr txBox="1">
            <a:spLocks noChangeArrowheads="1"/>
          </p:cNvSpPr>
          <p:nvPr/>
        </p:nvSpPr>
        <p:spPr bwMode="auto">
          <a:xfrm>
            <a:off x="1285875" y="2536825"/>
            <a:ext cx="566738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7,2</a:t>
            </a:r>
          </a:p>
        </p:txBody>
      </p:sp>
      <p:sp>
        <p:nvSpPr>
          <p:cNvPr id="7179" name="TextovéPole 15"/>
          <p:cNvSpPr txBox="1">
            <a:spLocks noChangeArrowheads="1"/>
          </p:cNvSpPr>
          <p:nvPr/>
        </p:nvSpPr>
        <p:spPr bwMode="auto">
          <a:xfrm>
            <a:off x="1285875" y="3668713"/>
            <a:ext cx="566738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10,9</a:t>
            </a:r>
          </a:p>
        </p:txBody>
      </p:sp>
      <p:sp>
        <p:nvSpPr>
          <p:cNvPr id="7180" name="TextovéPole 15"/>
          <p:cNvSpPr txBox="1">
            <a:spLocks noChangeArrowheads="1"/>
          </p:cNvSpPr>
          <p:nvPr/>
        </p:nvSpPr>
        <p:spPr bwMode="auto">
          <a:xfrm>
            <a:off x="2176463" y="3668713"/>
            <a:ext cx="57785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15,5</a:t>
            </a:r>
          </a:p>
        </p:txBody>
      </p:sp>
      <p:sp>
        <p:nvSpPr>
          <p:cNvPr id="7181" name="TextovéPole 15"/>
          <p:cNvSpPr txBox="1">
            <a:spLocks noChangeArrowheads="1"/>
          </p:cNvSpPr>
          <p:nvPr/>
        </p:nvSpPr>
        <p:spPr bwMode="auto">
          <a:xfrm>
            <a:off x="1276350" y="4213225"/>
            <a:ext cx="57626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9,09</a:t>
            </a:r>
          </a:p>
        </p:txBody>
      </p:sp>
      <p:sp>
        <p:nvSpPr>
          <p:cNvPr id="7182" name="TextovéPole 15"/>
          <p:cNvSpPr txBox="1">
            <a:spLocks noChangeArrowheads="1"/>
          </p:cNvSpPr>
          <p:nvPr/>
        </p:nvSpPr>
        <p:spPr bwMode="auto">
          <a:xfrm>
            <a:off x="2178050" y="4213225"/>
            <a:ext cx="57626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9,9</a:t>
            </a:r>
          </a:p>
        </p:txBody>
      </p:sp>
      <p:sp>
        <p:nvSpPr>
          <p:cNvPr id="7183" name="TextovéPole 15"/>
          <p:cNvSpPr txBox="1">
            <a:spLocks noChangeArrowheads="1"/>
          </p:cNvSpPr>
          <p:nvPr/>
        </p:nvSpPr>
        <p:spPr bwMode="auto">
          <a:xfrm>
            <a:off x="7164388" y="1971675"/>
            <a:ext cx="5762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0,01</a:t>
            </a:r>
          </a:p>
        </p:txBody>
      </p:sp>
      <p:sp>
        <p:nvSpPr>
          <p:cNvPr id="7184" name="TextovéPole 15"/>
          <p:cNvSpPr txBox="1">
            <a:spLocks noChangeArrowheads="1"/>
          </p:cNvSpPr>
          <p:nvPr/>
        </p:nvSpPr>
        <p:spPr bwMode="auto">
          <a:xfrm>
            <a:off x="6300788" y="1971675"/>
            <a:ext cx="5762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0,1</a:t>
            </a:r>
          </a:p>
        </p:txBody>
      </p:sp>
      <p:sp>
        <p:nvSpPr>
          <p:cNvPr id="7185" name="TextovéPole 17"/>
          <p:cNvSpPr txBox="1">
            <a:spLocks noChangeArrowheads="1"/>
          </p:cNvSpPr>
          <p:nvPr/>
        </p:nvSpPr>
        <p:spPr bwMode="auto">
          <a:xfrm>
            <a:off x="6300788" y="2536825"/>
            <a:ext cx="5762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2,2</a:t>
            </a:r>
          </a:p>
        </p:txBody>
      </p:sp>
      <p:sp>
        <p:nvSpPr>
          <p:cNvPr id="7186" name="TextovéPole 15"/>
          <p:cNvSpPr txBox="1">
            <a:spLocks noChangeArrowheads="1"/>
          </p:cNvSpPr>
          <p:nvPr/>
        </p:nvSpPr>
        <p:spPr bwMode="auto">
          <a:xfrm>
            <a:off x="7164388" y="2536825"/>
            <a:ext cx="5762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0,22</a:t>
            </a:r>
          </a:p>
        </p:txBody>
      </p:sp>
      <p:sp>
        <p:nvSpPr>
          <p:cNvPr id="7187" name="TextovéPole 15"/>
          <p:cNvSpPr txBox="1">
            <a:spLocks noChangeArrowheads="1"/>
          </p:cNvSpPr>
          <p:nvPr/>
        </p:nvSpPr>
        <p:spPr bwMode="auto">
          <a:xfrm>
            <a:off x="6227763" y="3668713"/>
            <a:ext cx="649287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45,45</a:t>
            </a:r>
          </a:p>
        </p:txBody>
      </p:sp>
      <p:sp>
        <p:nvSpPr>
          <p:cNvPr id="7188" name="TextovéPole 15"/>
          <p:cNvSpPr txBox="1">
            <a:spLocks noChangeArrowheads="1"/>
          </p:cNvSpPr>
          <p:nvPr/>
        </p:nvSpPr>
        <p:spPr bwMode="auto">
          <a:xfrm>
            <a:off x="7164388" y="3668713"/>
            <a:ext cx="72072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45,45</a:t>
            </a:r>
          </a:p>
        </p:txBody>
      </p:sp>
      <p:sp>
        <p:nvSpPr>
          <p:cNvPr id="7189" name="TextovéPole 15"/>
          <p:cNvSpPr txBox="1">
            <a:spLocks noChangeArrowheads="1"/>
          </p:cNvSpPr>
          <p:nvPr/>
        </p:nvSpPr>
        <p:spPr bwMode="auto">
          <a:xfrm>
            <a:off x="6300788" y="4213225"/>
            <a:ext cx="5762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13,3</a:t>
            </a:r>
          </a:p>
        </p:txBody>
      </p:sp>
      <p:sp>
        <p:nvSpPr>
          <p:cNvPr id="7190" name="TextovéPole 15"/>
          <p:cNvSpPr txBox="1">
            <a:spLocks noChangeArrowheads="1"/>
          </p:cNvSpPr>
          <p:nvPr/>
        </p:nvSpPr>
        <p:spPr bwMode="auto">
          <a:xfrm>
            <a:off x="7164388" y="4213225"/>
            <a:ext cx="5762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13,1</a:t>
            </a:r>
          </a:p>
        </p:txBody>
      </p:sp>
      <p:sp>
        <p:nvSpPr>
          <p:cNvPr id="7191" name="TextovéPole 15"/>
          <p:cNvSpPr txBox="1">
            <a:spLocks noChangeArrowheads="1"/>
          </p:cNvSpPr>
          <p:nvPr/>
        </p:nvSpPr>
        <p:spPr bwMode="auto">
          <a:xfrm>
            <a:off x="1944688" y="255270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&gt;</a:t>
            </a:r>
          </a:p>
        </p:txBody>
      </p:sp>
      <p:sp>
        <p:nvSpPr>
          <p:cNvPr id="7192" name="TextovéPole 15"/>
          <p:cNvSpPr txBox="1">
            <a:spLocks noChangeArrowheads="1"/>
          </p:cNvSpPr>
          <p:nvPr/>
        </p:nvSpPr>
        <p:spPr bwMode="auto">
          <a:xfrm>
            <a:off x="6946900" y="1987550"/>
            <a:ext cx="20161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&gt;</a:t>
            </a:r>
          </a:p>
        </p:txBody>
      </p:sp>
      <p:sp>
        <p:nvSpPr>
          <p:cNvPr id="7193" name="TextovéPole 15"/>
          <p:cNvSpPr txBox="1">
            <a:spLocks noChangeArrowheads="1"/>
          </p:cNvSpPr>
          <p:nvPr/>
        </p:nvSpPr>
        <p:spPr bwMode="auto">
          <a:xfrm>
            <a:off x="1974850" y="198755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&lt;</a:t>
            </a:r>
          </a:p>
        </p:txBody>
      </p:sp>
      <p:sp>
        <p:nvSpPr>
          <p:cNvPr id="7194" name="TextovéPole 15"/>
          <p:cNvSpPr txBox="1">
            <a:spLocks noChangeArrowheads="1"/>
          </p:cNvSpPr>
          <p:nvPr/>
        </p:nvSpPr>
        <p:spPr bwMode="auto">
          <a:xfrm>
            <a:off x="1944688" y="368458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&lt;</a:t>
            </a:r>
          </a:p>
        </p:txBody>
      </p:sp>
      <p:sp>
        <p:nvSpPr>
          <p:cNvPr id="7195" name="TextovéPole 15"/>
          <p:cNvSpPr txBox="1">
            <a:spLocks noChangeArrowheads="1"/>
          </p:cNvSpPr>
          <p:nvPr/>
        </p:nvSpPr>
        <p:spPr bwMode="auto">
          <a:xfrm>
            <a:off x="1944688" y="422910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&lt;</a:t>
            </a:r>
          </a:p>
        </p:txBody>
      </p:sp>
      <p:sp>
        <p:nvSpPr>
          <p:cNvPr id="7196" name="TextovéPole 15"/>
          <p:cNvSpPr txBox="1">
            <a:spLocks noChangeArrowheads="1"/>
          </p:cNvSpPr>
          <p:nvPr/>
        </p:nvSpPr>
        <p:spPr bwMode="auto">
          <a:xfrm>
            <a:off x="6946900" y="2552700"/>
            <a:ext cx="20161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&gt;</a:t>
            </a:r>
          </a:p>
        </p:txBody>
      </p:sp>
      <p:sp>
        <p:nvSpPr>
          <p:cNvPr id="7197" name="TextovéPole 15"/>
          <p:cNvSpPr txBox="1">
            <a:spLocks noChangeArrowheads="1"/>
          </p:cNvSpPr>
          <p:nvPr/>
        </p:nvSpPr>
        <p:spPr bwMode="auto">
          <a:xfrm>
            <a:off x="6946900" y="4229100"/>
            <a:ext cx="20161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&gt;</a:t>
            </a:r>
          </a:p>
        </p:txBody>
      </p:sp>
      <p:sp>
        <p:nvSpPr>
          <p:cNvPr id="7198" name="TextovéPole 15"/>
          <p:cNvSpPr txBox="1">
            <a:spLocks noChangeArrowheads="1"/>
          </p:cNvSpPr>
          <p:nvPr/>
        </p:nvSpPr>
        <p:spPr bwMode="auto">
          <a:xfrm>
            <a:off x="6946900" y="3684588"/>
            <a:ext cx="20161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7199" name="TextovéPole 15"/>
          <p:cNvSpPr txBox="1">
            <a:spLocks noChangeArrowheads="1"/>
          </p:cNvSpPr>
          <p:nvPr/>
        </p:nvSpPr>
        <p:spPr bwMode="auto">
          <a:xfrm>
            <a:off x="1319213" y="5314950"/>
            <a:ext cx="566737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0,19</a:t>
            </a:r>
          </a:p>
        </p:txBody>
      </p:sp>
      <p:sp>
        <p:nvSpPr>
          <p:cNvPr id="7200" name="TextovéPole 15"/>
          <p:cNvSpPr txBox="1">
            <a:spLocks noChangeArrowheads="1"/>
          </p:cNvSpPr>
          <p:nvPr/>
        </p:nvSpPr>
        <p:spPr bwMode="auto">
          <a:xfrm>
            <a:off x="2209800" y="5314950"/>
            <a:ext cx="57785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0,9</a:t>
            </a:r>
          </a:p>
        </p:txBody>
      </p:sp>
      <p:sp>
        <p:nvSpPr>
          <p:cNvPr id="7201" name="TextovéPole 15"/>
          <p:cNvSpPr txBox="1">
            <a:spLocks noChangeArrowheads="1"/>
          </p:cNvSpPr>
          <p:nvPr/>
        </p:nvSpPr>
        <p:spPr bwMode="auto">
          <a:xfrm>
            <a:off x="1309688" y="5859463"/>
            <a:ext cx="5762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3,71</a:t>
            </a:r>
          </a:p>
        </p:txBody>
      </p:sp>
      <p:sp>
        <p:nvSpPr>
          <p:cNvPr id="7202" name="TextovéPole 15"/>
          <p:cNvSpPr txBox="1">
            <a:spLocks noChangeArrowheads="1"/>
          </p:cNvSpPr>
          <p:nvPr/>
        </p:nvSpPr>
        <p:spPr bwMode="auto">
          <a:xfrm>
            <a:off x="2211388" y="5859463"/>
            <a:ext cx="57626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3,17</a:t>
            </a:r>
          </a:p>
        </p:txBody>
      </p:sp>
      <p:sp>
        <p:nvSpPr>
          <p:cNvPr id="7203" name="TextovéPole 15"/>
          <p:cNvSpPr txBox="1">
            <a:spLocks noChangeArrowheads="1"/>
          </p:cNvSpPr>
          <p:nvPr/>
        </p:nvSpPr>
        <p:spPr bwMode="auto">
          <a:xfrm>
            <a:off x="6334125" y="5314950"/>
            <a:ext cx="57626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2,84</a:t>
            </a:r>
          </a:p>
        </p:txBody>
      </p:sp>
      <p:sp>
        <p:nvSpPr>
          <p:cNvPr id="7204" name="TextovéPole 15"/>
          <p:cNvSpPr txBox="1">
            <a:spLocks noChangeArrowheads="1"/>
          </p:cNvSpPr>
          <p:nvPr/>
        </p:nvSpPr>
        <p:spPr bwMode="auto">
          <a:xfrm>
            <a:off x="7197725" y="5314950"/>
            <a:ext cx="57626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4,82</a:t>
            </a:r>
          </a:p>
        </p:txBody>
      </p:sp>
      <p:sp>
        <p:nvSpPr>
          <p:cNvPr id="7205" name="TextovéPole 15"/>
          <p:cNvSpPr txBox="1">
            <a:spLocks noChangeArrowheads="1"/>
          </p:cNvSpPr>
          <p:nvPr/>
        </p:nvSpPr>
        <p:spPr bwMode="auto">
          <a:xfrm>
            <a:off x="6334125" y="5859463"/>
            <a:ext cx="57626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1400" b="1">
                <a:latin typeface="Segoe UI Light" pitchFamily="34" charset="0"/>
              </a:rPr>
              <a:t>61,1</a:t>
            </a:r>
          </a:p>
        </p:txBody>
      </p:sp>
      <p:sp>
        <p:nvSpPr>
          <p:cNvPr id="7206" name="TextovéPole 15"/>
          <p:cNvSpPr txBox="1">
            <a:spLocks noChangeArrowheads="1"/>
          </p:cNvSpPr>
          <p:nvPr/>
        </p:nvSpPr>
        <p:spPr bwMode="auto">
          <a:xfrm>
            <a:off x="7197725" y="5859463"/>
            <a:ext cx="687388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61,11</a:t>
            </a:r>
          </a:p>
        </p:txBody>
      </p:sp>
      <p:sp>
        <p:nvSpPr>
          <p:cNvPr id="7207" name="TextovéPole 15"/>
          <p:cNvSpPr txBox="1">
            <a:spLocks noChangeArrowheads="1"/>
          </p:cNvSpPr>
          <p:nvPr/>
        </p:nvSpPr>
        <p:spPr bwMode="auto">
          <a:xfrm>
            <a:off x="1978025" y="5330825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&lt;</a:t>
            </a:r>
          </a:p>
        </p:txBody>
      </p:sp>
      <p:sp>
        <p:nvSpPr>
          <p:cNvPr id="7208" name="TextovéPole 15"/>
          <p:cNvSpPr txBox="1">
            <a:spLocks noChangeArrowheads="1"/>
          </p:cNvSpPr>
          <p:nvPr/>
        </p:nvSpPr>
        <p:spPr bwMode="auto">
          <a:xfrm>
            <a:off x="1978025" y="587533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&gt;</a:t>
            </a:r>
          </a:p>
        </p:txBody>
      </p:sp>
      <p:sp>
        <p:nvSpPr>
          <p:cNvPr id="7209" name="TextovéPole 15"/>
          <p:cNvSpPr txBox="1">
            <a:spLocks noChangeArrowheads="1"/>
          </p:cNvSpPr>
          <p:nvPr/>
        </p:nvSpPr>
        <p:spPr bwMode="auto">
          <a:xfrm>
            <a:off x="6980238" y="5875338"/>
            <a:ext cx="20161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&lt;</a:t>
            </a:r>
          </a:p>
        </p:txBody>
      </p:sp>
      <p:sp>
        <p:nvSpPr>
          <p:cNvPr id="7210" name="TextovéPole 15"/>
          <p:cNvSpPr txBox="1">
            <a:spLocks noChangeArrowheads="1"/>
          </p:cNvSpPr>
          <p:nvPr/>
        </p:nvSpPr>
        <p:spPr bwMode="auto">
          <a:xfrm>
            <a:off x="6980238" y="5330825"/>
            <a:ext cx="20161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&lt;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250825" y="619125"/>
            <a:ext cx="2889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2 </a:t>
            </a:r>
          </a:p>
        </p:txBody>
      </p:sp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611188" y="620713"/>
            <a:ext cx="25209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Slovní úlohy:</a:t>
            </a:r>
          </a:p>
        </p:txBody>
      </p:sp>
      <p:sp>
        <p:nvSpPr>
          <p:cNvPr id="4" name="Ovál 3"/>
          <p:cNvSpPr/>
          <p:nvPr/>
        </p:nvSpPr>
        <p:spPr>
          <a:xfrm>
            <a:off x="179388" y="573088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97" name="TextovéPole 4"/>
          <p:cNvSpPr txBox="1">
            <a:spLocks noChangeArrowheads="1"/>
          </p:cNvSpPr>
          <p:nvPr/>
        </p:nvSpPr>
        <p:spPr bwMode="auto">
          <a:xfrm>
            <a:off x="739775" y="1335088"/>
            <a:ext cx="8208963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sz="1600">
                <a:latin typeface="Segoe UI Light" pitchFamily="34" charset="0"/>
              </a:rPr>
              <a:t>Jára platil v obchodě 89,50 Kč, Tomáš 89,90 Kč. Který z nich platil více?</a:t>
            </a:r>
          </a:p>
        </p:txBody>
      </p:sp>
      <p:sp>
        <p:nvSpPr>
          <p:cNvPr id="6" name="TextovéPole 15"/>
          <p:cNvSpPr txBox="1">
            <a:spLocks noChangeArrowheads="1"/>
          </p:cNvSpPr>
          <p:nvPr/>
        </p:nvSpPr>
        <p:spPr bwMode="auto">
          <a:xfrm>
            <a:off x="3132138" y="1952625"/>
            <a:ext cx="844550" cy="3683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b="1">
                <a:solidFill>
                  <a:srgbClr val="FF0000"/>
                </a:solidFill>
                <a:latin typeface="Segoe UI Semibold" pitchFamily="34" charset="0"/>
              </a:rPr>
              <a:t>89,50</a:t>
            </a:r>
          </a:p>
        </p:txBody>
      </p:sp>
      <p:sp>
        <p:nvSpPr>
          <p:cNvPr id="7" name="TextovéPole 15"/>
          <p:cNvSpPr txBox="1">
            <a:spLocks noChangeArrowheads="1"/>
          </p:cNvSpPr>
          <p:nvPr/>
        </p:nvSpPr>
        <p:spPr bwMode="auto">
          <a:xfrm>
            <a:off x="4284663" y="1952625"/>
            <a:ext cx="863600" cy="3683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Segoe UI Semibold" pitchFamily="34" charset="0"/>
              </a:rPr>
              <a:t>89,90</a:t>
            </a:r>
          </a:p>
        </p:txBody>
      </p:sp>
      <p:sp>
        <p:nvSpPr>
          <p:cNvPr id="8" name="TextovéPole 15"/>
          <p:cNvSpPr txBox="1">
            <a:spLocks noChangeArrowheads="1"/>
          </p:cNvSpPr>
          <p:nvPr/>
        </p:nvSpPr>
        <p:spPr bwMode="auto">
          <a:xfrm>
            <a:off x="4073525" y="1966913"/>
            <a:ext cx="20320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&lt;</a:t>
            </a:r>
          </a:p>
        </p:txBody>
      </p:sp>
      <p:sp>
        <p:nvSpPr>
          <p:cNvPr id="9" name="TextovéPole 15"/>
          <p:cNvSpPr txBox="1">
            <a:spLocks noChangeArrowheads="1"/>
          </p:cNvSpPr>
          <p:nvPr/>
        </p:nvSpPr>
        <p:spPr bwMode="auto">
          <a:xfrm>
            <a:off x="6570663" y="1966913"/>
            <a:ext cx="19780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Light" pitchFamily="34" charset="0"/>
              </a:rPr>
              <a:t>Tomáš platil více.</a:t>
            </a:r>
          </a:p>
        </p:txBody>
      </p:sp>
      <p:sp>
        <p:nvSpPr>
          <p:cNvPr id="8202" name="TextovéPole 9"/>
          <p:cNvSpPr txBox="1">
            <a:spLocks noChangeArrowheads="1"/>
          </p:cNvSpPr>
          <p:nvPr/>
        </p:nvSpPr>
        <p:spPr bwMode="auto">
          <a:xfrm>
            <a:off x="671513" y="3797300"/>
            <a:ext cx="8208962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342900" indent="-342900">
              <a:buFont typeface="Calibri" pitchFamily="34" charset="0"/>
              <a:buAutoNum type="arabicPeriod" startAt="2"/>
            </a:pPr>
            <a:r>
              <a:rPr lang="cs-CZ" sz="1600">
                <a:latin typeface="Segoe UI Light" pitchFamily="34" charset="0"/>
              </a:rPr>
              <a:t>Lucka skočí do výšky 1,45 m, Simča 1,38 m a Bára 1,52 m. Která z dívek skočí do výšky nejvíce a která nejméně?</a:t>
            </a:r>
          </a:p>
        </p:txBody>
      </p:sp>
      <p:sp>
        <p:nvSpPr>
          <p:cNvPr id="11" name="TextovéPole 15"/>
          <p:cNvSpPr txBox="1">
            <a:spLocks noChangeArrowheads="1"/>
          </p:cNvSpPr>
          <p:nvPr/>
        </p:nvSpPr>
        <p:spPr bwMode="auto">
          <a:xfrm>
            <a:off x="3063875" y="4829175"/>
            <a:ext cx="844550" cy="3698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b="1">
                <a:solidFill>
                  <a:srgbClr val="FF0000"/>
                </a:solidFill>
                <a:latin typeface="Segoe UI Semibold" pitchFamily="34" charset="0"/>
              </a:rPr>
              <a:t>1,38</a:t>
            </a:r>
          </a:p>
        </p:txBody>
      </p:sp>
      <p:sp>
        <p:nvSpPr>
          <p:cNvPr id="12" name="TextovéPole 15"/>
          <p:cNvSpPr txBox="1">
            <a:spLocks noChangeArrowheads="1"/>
          </p:cNvSpPr>
          <p:nvPr/>
        </p:nvSpPr>
        <p:spPr bwMode="auto">
          <a:xfrm>
            <a:off x="4216400" y="4829175"/>
            <a:ext cx="863600" cy="3698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Segoe UI Semibold" pitchFamily="34" charset="0"/>
              </a:rPr>
              <a:t>1,45</a:t>
            </a:r>
          </a:p>
        </p:txBody>
      </p:sp>
      <p:sp>
        <p:nvSpPr>
          <p:cNvPr id="13" name="TextovéPole 15"/>
          <p:cNvSpPr txBox="1">
            <a:spLocks noChangeArrowheads="1"/>
          </p:cNvSpPr>
          <p:nvPr/>
        </p:nvSpPr>
        <p:spPr bwMode="auto">
          <a:xfrm>
            <a:off x="4005263" y="4845050"/>
            <a:ext cx="2032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&lt;</a:t>
            </a:r>
          </a:p>
        </p:txBody>
      </p:sp>
      <p:sp>
        <p:nvSpPr>
          <p:cNvPr id="14" name="TextovéPole 15"/>
          <p:cNvSpPr txBox="1">
            <a:spLocks noChangeArrowheads="1"/>
          </p:cNvSpPr>
          <p:nvPr/>
        </p:nvSpPr>
        <p:spPr bwMode="auto">
          <a:xfrm>
            <a:off x="6502400" y="4721225"/>
            <a:ext cx="2322513" cy="5857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Light" pitchFamily="34" charset="0"/>
              </a:rPr>
              <a:t>Bára skočí do výšky nejvíce a Simča nejméně.</a:t>
            </a:r>
          </a:p>
        </p:txBody>
      </p:sp>
      <p:sp>
        <p:nvSpPr>
          <p:cNvPr id="15" name="TextovéPole 15"/>
          <p:cNvSpPr txBox="1">
            <a:spLocks noChangeArrowheads="1"/>
          </p:cNvSpPr>
          <p:nvPr/>
        </p:nvSpPr>
        <p:spPr bwMode="auto">
          <a:xfrm>
            <a:off x="5060950" y="4845050"/>
            <a:ext cx="863600" cy="3683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Segoe UI Semibold" pitchFamily="34" charset="0"/>
              </a:rPr>
              <a:t>1,52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849813" y="4859338"/>
            <a:ext cx="20320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&lt;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14" presetClass="entr" presetSubtype="1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14" presetClass="entr" presetSubtype="1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250825" y="9731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2 </a:t>
            </a:r>
          </a:p>
        </p:txBody>
      </p:sp>
      <p:sp>
        <p:nvSpPr>
          <p:cNvPr id="9221" name="TextovéPole 4"/>
          <p:cNvSpPr txBox="1">
            <a:spLocks noChangeArrowheads="1"/>
          </p:cNvSpPr>
          <p:nvPr/>
        </p:nvSpPr>
        <p:spPr bwMode="auto">
          <a:xfrm>
            <a:off x="611188" y="974725"/>
            <a:ext cx="252095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Slovní úlohy:</a:t>
            </a:r>
          </a:p>
        </p:txBody>
      </p:sp>
      <p:sp>
        <p:nvSpPr>
          <p:cNvPr id="6" name="Ovál 5"/>
          <p:cNvSpPr/>
          <p:nvPr/>
        </p:nvSpPr>
        <p:spPr>
          <a:xfrm>
            <a:off x="179388" y="9271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223" name="TextovéPole 6"/>
          <p:cNvSpPr txBox="1">
            <a:spLocks noChangeArrowheads="1"/>
          </p:cNvSpPr>
          <p:nvPr/>
        </p:nvSpPr>
        <p:spPr bwMode="auto">
          <a:xfrm>
            <a:off x="739775" y="1385888"/>
            <a:ext cx="8208963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sz="1600">
                <a:latin typeface="Segoe UI Light" pitchFamily="34" charset="0"/>
              </a:rPr>
              <a:t>Jára platil v obchodě 89,50 Kč, Tomáš 89,90 Kč. Který z nich platil více?</a:t>
            </a:r>
          </a:p>
        </p:txBody>
      </p:sp>
      <p:sp>
        <p:nvSpPr>
          <p:cNvPr id="9224" name="TextovéPole 15"/>
          <p:cNvSpPr txBox="1">
            <a:spLocks noChangeArrowheads="1"/>
          </p:cNvSpPr>
          <p:nvPr/>
        </p:nvSpPr>
        <p:spPr bwMode="auto">
          <a:xfrm>
            <a:off x="3132138" y="2003425"/>
            <a:ext cx="844550" cy="3683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b="1">
                <a:latin typeface="Segoe UI Semibold" pitchFamily="34" charset="0"/>
              </a:rPr>
              <a:t>89,50</a:t>
            </a:r>
          </a:p>
        </p:txBody>
      </p:sp>
      <p:sp>
        <p:nvSpPr>
          <p:cNvPr id="9225" name="TextovéPole 15"/>
          <p:cNvSpPr txBox="1">
            <a:spLocks noChangeArrowheads="1"/>
          </p:cNvSpPr>
          <p:nvPr/>
        </p:nvSpPr>
        <p:spPr bwMode="auto">
          <a:xfrm>
            <a:off x="4284663" y="2003425"/>
            <a:ext cx="863600" cy="3683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>
                <a:latin typeface="Segoe UI Semibold" pitchFamily="34" charset="0"/>
              </a:rPr>
              <a:t>89,90</a:t>
            </a:r>
          </a:p>
        </p:txBody>
      </p:sp>
      <p:sp>
        <p:nvSpPr>
          <p:cNvPr id="9226" name="TextovéPole 15"/>
          <p:cNvSpPr txBox="1">
            <a:spLocks noChangeArrowheads="1"/>
          </p:cNvSpPr>
          <p:nvPr/>
        </p:nvSpPr>
        <p:spPr bwMode="auto">
          <a:xfrm>
            <a:off x="4073525" y="2017713"/>
            <a:ext cx="20320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&lt;</a:t>
            </a:r>
          </a:p>
        </p:txBody>
      </p:sp>
      <p:sp>
        <p:nvSpPr>
          <p:cNvPr id="9227" name="TextovéPole 15"/>
          <p:cNvSpPr txBox="1">
            <a:spLocks noChangeArrowheads="1"/>
          </p:cNvSpPr>
          <p:nvPr/>
        </p:nvSpPr>
        <p:spPr bwMode="auto">
          <a:xfrm>
            <a:off x="6570663" y="2017713"/>
            <a:ext cx="19780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Tomáš platil více.</a:t>
            </a:r>
          </a:p>
        </p:txBody>
      </p:sp>
      <p:sp>
        <p:nvSpPr>
          <p:cNvPr id="9228" name="TextovéPole 11"/>
          <p:cNvSpPr txBox="1">
            <a:spLocks noChangeArrowheads="1"/>
          </p:cNvSpPr>
          <p:nvPr/>
        </p:nvSpPr>
        <p:spPr bwMode="auto">
          <a:xfrm>
            <a:off x="727075" y="3770313"/>
            <a:ext cx="8208963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342900" indent="-342900">
              <a:buFont typeface="Calibri" pitchFamily="34" charset="0"/>
              <a:buAutoNum type="arabicPeriod" startAt="2"/>
            </a:pPr>
            <a:r>
              <a:rPr lang="cs-CZ" sz="1600">
                <a:latin typeface="Segoe UI Light" pitchFamily="34" charset="0"/>
              </a:rPr>
              <a:t>Lucka skočí do výšky 1,45 m, Simča 1,38 m a Bára 1,52 m. Která z dívek skočí do výšky nejvíce a která nejméně?</a:t>
            </a:r>
          </a:p>
        </p:txBody>
      </p:sp>
      <p:sp>
        <p:nvSpPr>
          <p:cNvPr id="9229" name="TextovéPole 15"/>
          <p:cNvSpPr txBox="1">
            <a:spLocks noChangeArrowheads="1"/>
          </p:cNvSpPr>
          <p:nvPr/>
        </p:nvSpPr>
        <p:spPr bwMode="auto">
          <a:xfrm>
            <a:off x="3119438" y="4802188"/>
            <a:ext cx="844550" cy="36988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b="1">
                <a:latin typeface="Segoe UI Semibold" pitchFamily="34" charset="0"/>
              </a:rPr>
              <a:t>1,38</a:t>
            </a:r>
          </a:p>
        </p:txBody>
      </p:sp>
      <p:sp>
        <p:nvSpPr>
          <p:cNvPr id="9230" name="TextovéPole 15"/>
          <p:cNvSpPr txBox="1">
            <a:spLocks noChangeArrowheads="1"/>
          </p:cNvSpPr>
          <p:nvPr/>
        </p:nvSpPr>
        <p:spPr bwMode="auto">
          <a:xfrm>
            <a:off x="4271963" y="4802188"/>
            <a:ext cx="863600" cy="36988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>
                <a:latin typeface="Segoe UI Semibold" pitchFamily="34" charset="0"/>
              </a:rPr>
              <a:t>1,45</a:t>
            </a:r>
          </a:p>
        </p:txBody>
      </p:sp>
      <p:sp>
        <p:nvSpPr>
          <p:cNvPr id="9231" name="TextovéPole 15"/>
          <p:cNvSpPr txBox="1">
            <a:spLocks noChangeArrowheads="1"/>
          </p:cNvSpPr>
          <p:nvPr/>
        </p:nvSpPr>
        <p:spPr bwMode="auto">
          <a:xfrm>
            <a:off x="4060825" y="4818063"/>
            <a:ext cx="2032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&lt;</a:t>
            </a:r>
          </a:p>
        </p:txBody>
      </p:sp>
      <p:sp>
        <p:nvSpPr>
          <p:cNvPr id="9232" name="TextovéPole 15"/>
          <p:cNvSpPr txBox="1">
            <a:spLocks noChangeArrowheads="1"/>
          </p:cNvSpPr>
          <p:nvPr/>
        </p:nvSpPr>
        <p:spPr bwMode="auto">
          <a:xfrm>
            <a:off x="6557963" y="4694238"/>
            <a:ext cx="2322512" cy="58578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Bára skočí do výšky nejvíce a Simča nejméně.</a:t>
            </a:r>
          </a:p>
        </p:txBody>
      </p:sp>
      <p:sp>
        <p:nvSpPr>
          <p:cNvPr id="9233" name="TextovéPole 15"/>
          <p:cNvSpPr txBox="1">
            <a:spLocks noChangeArrowheads="1"/>
          </p:cNvSpPr>
          <p:nvPr/>
        </p:nvSpPr>
        <p:spPr bwMode="auto">
          <a:xfrm>
            <a:off x="5116513" y="4818063"/>
            <a:ext cx="863600" cy="3683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>
                <a:latin typeface="Segoe UI Semibold" pitchFamily="34" charset="0"/>
              </a:rPr>
              <a:t>1,52</a:t>
            </a:r>
          </a:p>
        </p:txBody>
      </p:sp>
      <p:sp>
        <p:nvSpPr>
          <p:cNvPr id="9234" name="TextovéPole 17"/>
          <p:cNvSpPr txBox="1">
            <a:spLocks noChangeArrowheads="1"/>
          </p:cNvSpPr>
          <p:nvPr/>
        </p:nvSpPr>
        <p:spPr bwMode="auto">
          <a:xfrm>
            <a:off x="4905375" y="4832350"/>
            <a:ext cx="20320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&lt;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21"/>
          <p:cNvSpPr txBox="1">
            <a:spLocks noChangeArrowheads="1"/>
          </p:cNvSpPr>
          <p:nvPr/>
        </p:nvSpPr>
        <p:spPr bwMode="auto">
          <a:xfrm>
            <a:off x="2093913" y="200025"/>
            <a:ext cx="4953000" cy="17541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b="1">
                <a:latin typeface="Segoe UI Light" pitchFamily="34" charset="0"/>
              </a:rPr>
              <a:t>Matematika pro 5.ročník (J. Justová); nakladatelství Alter</a:t>
            </a:r>
          </a:p>
          <a:p>
            <a:endParaRPr lang="cs-CZ" b="1">
              <a:latin typeface="Segoe UI Light" pitchFamily="34" charset="0"/>
            </a:endParaRPr>
          </a:p>
          <a:p>
            <a:r>
              <a:rPr lang="cs-CZ">
                <a:latin typeface="Segoe UI Light" pitchFamily="34" charset="0"/>
              </a:rPr>
              <a:t>Všechny použité obrázky a aktivity jsou vytvořeny pomocí nástrojů a galerie Microsoft PowerPoint</a:t>
            </a:r>
          </a:p>
          <a:p>
            <a:endParaRPr lang="cs-CZ" b="1">
              <a:latin typeface="Segoe UI Light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501</Words>
  <Application>Microsoft Office PowerPoint</Application>
  <PresentationFormat>Předvádění na obrazovce (4:3)</PresentationFormat>
  <Paragraphs>157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Calibri</vt:lpstr>
      <vt:lpstr>Arial</vt:lpstr>
      <vt:lpstr>Segoe UI Light</vt:lpstr>
      <vt:lpstr>Segoe UI Symbol</vt:lpstr>
      <vt:lpstr>Times New Roman</vt:lpstr>
      <vt:lpstr>Segoe UI Semibold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ŘLP ČR, s.p., Navigační 787, Jeneč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Integrovaná instalace</dc:creator>
  <cp:lastModifiedBy>Dum</cp:lastModifiedBy>
  <cp:revision>16</cp:revision>
  <dcterms:created xsi:type="dcterms:W3CDTF">2013-11-17T19:48:39Z</dcterms:created>
  <dcterms:modified xsi:type="dcterms:W3CDTF">2014-03-25T14:21:27Z</dcterms:modified>
</cp:coreProperties>
</file>