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6" r:id="rId2"/>
    <p:sldId id="256" r:id="rId3"/>
    <p:sldId id="261" r:id="rId4"/>
    <p:sldId id="257" r:id="rId5"/>
    <p:sldId id="262" r:id="rId6"/>
    <p:sldId id="258" r:id="rId7"/>
    <p:sldId id="263" r:id="rId8"/>
    <p:sldId id="259" r:id="rId9"/>
    <p:sldId id="264" r:id="rId10"/>
    <p:sldId id="260" r:id="rId11"/>
    <p:sldId id="265" r:id="rId12"/>
    <p:sldId id="267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C40AF"/>
    <a:srgbClr val="B6B2B2"/>
    <a:srgbClr val="F7F171"/>
    <a:srgbClr val="B2A4EE"/>
    <a:srgbClr val="B8B8B8"/>
    <a:srgbClr val="DFE866"/>
    <a:srgbClr val="E7916F"/>
    <a:srgbClr val="A5E565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1F7BA638-0A8C-425E-BD8E-60CC5D5DB197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983FF9A4-5DCC-4B8C-93A9-D190CDDFB7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0D8DD948-F5DA-4E40-8690-0E7487595FF0}" type="slidenum">
              <a:rPr lang="cs-CZ" smtClean="0"/>
              <a:pPr/>
              <a:t>8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9AD72A-395E-4F2C-AA48-0107E7C065E4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7F1937-A28C-4FE6-8A08-64DF1CB565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6D263C-07BF-44A5-BE2B-988978E6B6F6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380BDE-B81F-464F-9D30-541A247B7F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6ECB2A-5598-4DF8-8A65-B8F5B5500B46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0A9C86-A4B3-40F4-A681-FC0AD1C07C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D16926-4A7D-4719-B366-A793FA1F385A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971C36-B5C3-4988-BA53-1C96CF2A42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8E6D6D-6EFF-4F79-9301-450DC70240B0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4E0DA1-16F3-4789-8974-015E4F3523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80FF92-9660-41DD-A5E9-BFC2055B7C58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2438E1-C965-4AA5-B349-6EBCA19A88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145AAF-733D-42A3-9695-B758439336D6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1ED8BC-A074-434C-94DE-896FDEA35B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36F68B-06C3-4032-9CD6-33D87EA5AD97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329F8A-E73B-4CB7-AE92-2A506B30C3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AFD487-FABF-4209-A391-FE9B324020BA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29271D-D71E-49E0-AE91-D2D3373566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0EAEF3-E7EF-475A-BE63-3DD331B4EBB8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FF3B04-19FD-4CFC-884D-393BF1D3BF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5A5FE1-1697-4AFE-91A0-AB0C8DAD5986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1F137C-8BAE-4E35-83E8-A2596F55A6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2B8B2F1-990B-4A6D-B768-2B359FE57000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6EB2AE3-D492-4A7C-BDEC-45A2EC4211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11" Type="http://schemas.openxmlformats.org/officeDocument/2006/relationships/image" Target="../media/image13.wmf"/><Relationship Id="rId5" Type="http://schemas.openxmlformats.org/officeDocument/2006/relationships/image" Target="../media/image7.wmf"/><Relationship Id="rId10" Type="http://schemas.openxmlformats.org/officeDocument/2006/relationships/image" Target="../media/image12.wmf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wmf"/><Relationship Id="rId4" Type="http://schemas.openxmlformats.org/officeDocument/2006/relationships/image" Target="../media/image1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wmf"/><Relationship Id="rId4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Obdélník 1"/>
          <p:cNvSpPr>
            <a:spLocks noChangeArrowheads="1"/>
          </p:cNvSpPr>
          <p:nvPr/>
        </p:nvSpPr>
        <p:spPr bwMode="auto">
          <a:xfrm>
            <a:off x="889000" y="1946275"/>
            <a:ext cx="7643813" cy="4032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Název školy:   </a:t>
            </a:r>
            <a:r>
              <a:rPr lang="cs-CZ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Základní škola a Mateřská škola Kladno, Norská 2633</a:t>
            </a:r>
          </a:p>
          <a:p>
            <a:r>
              <a:rPr lang="cs-CZ" sz="2000" b="1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Autor:   </a:t>
            </a:r>
            <a:r>
              <a:rPr lang="cs-CZ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Mgr. Martina Jílková</a:t>
            </a:r>
            <a:endParaRPr lang="cs-CZ" b="1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r>
              <a:rPr lang="cs-CZ" sz="2000" b="1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Název materiálu:   </a:t>
            </a:r>
            <a:r>
              <a:rPr lang="cs-CZ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VY_42_INOVACE_M.4. Jíl.33_Sčítání_a_odčítání_do_10000</a:t>
            </a:r>
            <a:endParaRPr lang="cs-CZ" b="1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r>
              <a:rPr lang="cs-CZ" sz="2000" b="1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Datum:   </a:t>
            </a:r>
            <a:r>
              <a:rPr lang="cs-CZ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18. 9. 2013</a:t>
            </a:r>
          </a:p>
          <a:p>
            <a:r>
              <a:rPr lang="cs-CZ" sz="2000" b="1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Ročník:   </a:t>
            </a:r>
            <a:r>
              <a:rPr lang="cs-CZ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čtvrtý</a:t>
            </a:r>
            <a:endParaRPr lang="cs-CZ" b="1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r>
              <a:rPr lang="cs-CZ" sz="2000" b="1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Vzdělávací oblast:   </a:t>
            </a:r>
            <a:r>
              <a:rPr lang="cs-CZ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Matematika a její aplikace</a:t>
            </a:r>
            <a:endParaRPr lang="cs-CZ" b="1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r>
              <a:rPr lang="cs-CZ" sz="2000" b="1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Vzdělávací obor:   </a:t>
            </a:r>
            <a:r>
              <a:rPr lang="cs-CZ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Matematika</a:t>
            </a:r>
          </a:p>
          <a:p>
            <a:r>
              <a:rPr lang="cs-CZ" sz="2000" b="1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Název:</a:t>
            </a:r>
            <a:r>
              <a:rPr lang="cs-CZ" b="1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   </a:t>
            </a:r>
            <a:r>
              <a:rPr lang="cs-CZ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Sčítání a odčítání do 10000</a:t>
            </a:r>
            <a:endParaRPr lang="cs-CZ" b="1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r>
              <a:rPr lang="cs-CZ" sz="2000" b="1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Číslo operačního programu:   </a:t>
            </a:r>
            <a:r>
              <a:rPr lang="cs-CZ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CZ.1.07/1.4.00/21.3489</a:t>
            </a:r>
          </a:p>
          <a:p>
            <a:r>
              <a:rPr lang="cs-CZ" sz="2000" b="1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Název projektu:   </a:t>
            </a:r>
            <a:r>
              <a:rPr lang="cs-CZ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UČÍME SE S RADOSTÍ</a:t>
            </a:r>
          </a:p>
          <a:p>
            <a:endParaRPr lang="cs-CZ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r>
              <a:rPr lang="cs-CZ" sz="2000" b="1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Anotace:   </a:t>
            </a:r>
            <a:r>
              <a:rPr lang="cs-CZ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Materiál se zabývá počítáním zpaměti do 10000. Obsahuje 		    mnoho příkladů k procvičení.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0"/>
            <a:ext cx="6081712" cy="148431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3"/>
          <p:cNvSpPr txBox="1">
            <a:spLocks noChangeArrowheads="1"/>
          </p:cNvSpPr>
          <p:nvPr/>
        </p:nvSpPr>
        <p:spPr bwMode="auto">
          <a:xfrm>
            <a:off x="250825" y="138113"/>
            <a:ext cx="8642350" cy="554037"/>
          </a:xfrm>
          <a:prstGeom prst="rect">
            <a:avLst/>
          </a:prstGeom>
          <a:solidFill>
            <a:srgbClr val="EB4B93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000" b="1">
                <a:latin typeface="Segoe UI Semibold" pitchFamily="34" charset="0"/>
              </a:rPr>
              <a:t>SČÍTÁNÍ A ODČÍTÁNÍ DO 10 000 - ZPAMĚTI</a:t>
            </a:r>
          </a:p>
        </p:txBody>
      </p:sp>
      <p:sp>
        <p:nvSpPr>
          <p:cNvPr id="3075" name="TextovéPole 2"/>
          <p:cNvSpPr txBox="1">
            <a:spLocks noChangeArrowheads="1"/>
          </p:cNvSpPr>
          <p:nvPr/>
        </p:nvSpPr>
        <p:spPr bwMode="auto">
          <a:xfrm>
            <a:off x="250825" y="1125538"/>
            <a:ext cx="2889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Light" pitchFamily="34" charset="0"/>
              </a:rPr>
              <a:t>1 </a:t>
            </a:r>
          </a:p>
        </p:txBody>
      </p:sp>
      <p:sp>
        <p:nvSpPr>
          <p:cNvPr id="6" name="Ovál 5"/>
          <p:cNvSpPr/>
          <p:nvPr/>
        </p:nvSpPr>
        <p:spPr>
          <a:xfrm>
            <a:off x="179388" y="1079500"/>
            <a:ext cx="431800" cy="4318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77" name="TextovéPole 4"/>
          <p:cNvSpPr txBox="1">
            <a:spLocks noChangeArrowheads="1"/>
          </p:cNvSpPr>
          <p:nvPr/>
        </p:nvSpPr>
        <p:spPr bwMode="auto">
          <a:xfrm>
            <a:off x="611188" y="1125538"/>
            <a:ext cx="15843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Sčítej tisíce:</a:t>
            </a:r>
          </a:p>
        </p:txBody>
      </p:sp>
      <p:sp>
        <p:nvSpPr>
          <p:cNvPr id="3078" name="TextovéPole 15"/>
          <p:cNvSpPr txBox="1">
            <a:spLocks noChangeArrowheads="1"/>
          </p:cNvSpPr>
          <p:nvPr/>
        </p:nvSpPr>
        <p:spPr bwMode="auto">
          <a:xfrm>
            <a:off x="938213" y="1695450"/>
            <a:ext cx="1257300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2000 + 2000</a:t>
            </a:r>
          </a:p>
        </p:txBody>
      </p:sp>
      <p:sp>
        <p:nvSpPr>
          <p:cNvPr id="3079" name="TextovéPole 15"/>
          <p:cNvSpPr txBox="1">
            <a:spLocks noChangeArrowheads="1"/>
          </p:cNvSpPr>
          <p:nvPr/>
        </p:nvSpPr>
        <p:spPr bwMode="auto">
          <a:xfrm>
            <a:off x="938213" y="2155825"/>
            <a:ext cx="1257300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6000 + 3000</a:t>
            </a:r>
          </a:p>
        </p:txBody>
      </p:sp>
      <p:sp>
        <p:nvSpPr>
          <p:cNvPr id="3080" name="TextovéPole 15"/>
          <p:cNvSpPr txBox="1">
            <a:spLocks noChangeArrowheads="1"/>
          </p:cNvSpPr>
          <p:nvPr/>
        </p:nvSpPr>
        <p:spPr bwMode="auto">
          <a:xfrm>
            <a:off x="938213" y="2619375"/>
            <a:ext cx="1257300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1000 + 7000</a:t>
            </a:r>
          </a:p>
        </p:txBody>
      </p:sp>
      <p:sp>
        <p:nvSpPr>
          <p:cNvPr id="3081" name="TextovéPole 15"/>
          <p:cNvSpPr txBox="1">
            <a:spLocks noChangeArrowheads="1"/>
          </p:cNvSpPr>
          <p:nvPr/>
        </p:nvSpPr>
        <p:spPr bwMode="auto">
          <a:xfrm>
            <a:off x="5508625" y="1708150"/>
            <a:ext cx="1255713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5000 + 5000</a:t>
            </a:r>
          </a:p>
        </p:txBody>
      </p:sp>
      <p:sp>
        <p:nvSpPr>
          <p:cNvPr id="3082" name="TextovéPole 15"/>
          <p:cNvSpPr txBox="1">
            <a:spLocks noChangeArrowheads="1"/>
          </p:cNvSpPr>
          <p:nvPr/>
        </p:nvSpPr>
        <p:spPr bwMode="auto">
          <a:xfrm>
            <a:off x="5508625" y="2155825"/>
            <a:ext cx="1255713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9000 + 1000</a:t>
            </a:r>
          </a:p>
        </p:txBody>
      </p:sp>
      <p:sp>
        <p:nvSpPr>
          <p:cNvPr id="3083" name="TextovéPole 15"/>
          <p:cNvSpPr txBox="1">
            <a:spLocks noChangeArrowheads="1"/>
          </p:cNvSpPr>
          <p:nvPr/>
        </p:nvSpPr>
        <p:spPr bwMode="auto">
          <a:xfrm>
            <a:off x="5508625" y="2619375"/>
            <a:ext cx="1255713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3000 + 2000</a:t>
            </a:r>
          </a:p>
        </p:txBody>
      </p:sp>
      <p:sp>
        <p:nvSpPr>
          <p:cNvPr id="15" name="TextovéPole 15"/>
          <p:cNvSpPr txBox="1">
            <a:spLocks noChangeArrowheads="1"/>
          </p:cNvSpPr>
          <p:nvPr/>
        </p:nvSpPr>
        <p:spPr bwMode="auto">
          <a:xfrm>
            <a:off x="2411413" y="1695450"/>
            <a:ext cx="738187" cy="307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b="1">
                <a:solidFill>
                  <a:srgbClr val="FF0000"/>
                </a:solidFill>
                <a:latin typeface="Segoe UI Light" pitchFamily="34" charset="0"/>
              </a:rPr>
              <a:t>4000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2411413" y="2155825"/>
            <a:ext cx="738187" cy="307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b="1">
                <a:solidFill>
                  <a:srgbClr val="FF0000"/>
                </a:solidFill>
                <a:latin typeface="Segoe UI Light" pitchFamily="34" charset="0"/>
              </a:rPr>
              <a:t>9000</a:t>
            </a:r>
          </a:p>
        </p:txBody>
      </p:sp>
      <p:sp>
        <p:nvSpPr>
          <p:cNvPr id="17" name="TextovéPole 15"/>
          <p:cNvSpPr txBox="1">
            <a:spLocks noChangeArrowheads="1"/>
          </p:cNvSpPr>
          <p:nvPr/>
        </p:nvSpPr>
        <p:spPr bwMode="auto">
          <a:xfrm>
            <a:off x="2411413" y="2619375"/>
            <a:ext cx="738187" cy="307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b="1">
                <a:solidFill>
                  <a:srgbClr val="FF0000"/>
                </a:solidFill>
                <a:latin typeface="Segoe UI Light" pitchFamily="34" charset="0"/>
              </a:rPr>
              <a:t>8000</a:t>
            </a:r>
          </a:p>
        </p:txBody>
      </p:sp>
      <p:sp>
        <p:nvSpPr>
          <p:cNvPr id="18" name="TextovéPole 15"/>
          <p:cNvSpPr txBox="1">
            <a:spLocks noChangeArrowheads="1"/>
          </p:cNvSpPr>
          <p:nvPr/>
        </p:nvSpPr>
        <p:spPr bwMode="auto">
          <a:xfrm>
            <a:off x="6948488" y="1708150"/>
            <a:ext cx="738187" cy="307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b="1">
                <a:solidFill>
                  <a:srgbClr val="FF0000"/>
                </a:solidFill>
                <a:latin typeface="Segoe UI Light" pitchFamily="34" charset="0"/>
              </a:rPr>
              <a:t>10000</a:t>
            </a:r>
          </a:p>
        </p:txBody>
      </p:sp>
      <p:sp>
        <p:nvSpPr>
          <p:cNvPr id="19" name="TextovéPole 15"/>
          <p:cNvSpPr txBox="1">
            <a:spLocks noChangeArrowheads="1"/>
          </p:cNvSpPr>
          <p:nvPr/>
        </p:nvSpPr>
        <p:spPr bwMode="auto">
          <a:xfrm>
            <a:off x="6948488" y="2155825"/>
            <a:ext cx="738187" cy="307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b="1">
                <a:solidFill>
                  <a:srgbClr val="FF0000"/>
                </a:solidFill>
                <a:latin typeface="Segoe UI Light" pitchFamily="34" charset="0"/>
              </a:rPr>
              <a:t>10000</a:t>
            </a:r>
          </a:p>
        </p:txBody>
      </p:sp>
      <p:sp>
        <p:nvSpPr>
          <p:cNvPr id="20" name="TextovéPole 15"/>
          <p:cNvSpPr txBox="1">
            <a:spLocks noChangeArrowheads="1"/>
          </p:cNvSpPr>
          <p:nvPr/>
        </p:nvSpPr>
        <p:spPr bwMode="auto">
          <a:xfrm>
            <a:off x="6948488" y="2619375"/>
            <a:ext cx="738187" cy="307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b="1">
                <a:solidFill>
                  <a:srgbClr val="FF0000"/>
                </a:solidFill>
                <a:latin typeface="Segoe UI Light" pitchFamily="34" charset="0"/>
              </a:rPr>
              <a:t>5000</a:t>
            </a:r>
          </a:p>
        </p:txBody>
      </p:sp>
      <p:sp>
        <p:nvSpPr>
          <p:cNvPr id="3090" name="TextovéPole 2"/>
          <p:cNvSpPr txBox="1">
            <a:spLocks noChangeArrowheads="1"/>
          </p:cNvSpPr>
          <p:nvPr/>
        </p:nvSpPr>
        <p:spPr bwMode="auto">
          <a:xfrm>
            <a:off x="250825" y="3582988"/>
            <a:ext cx="2889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Light" pitchFamily="34" charset="0"/>
              </a:rPr>
              <a:t>2 </a:t>
            </a:r>
          </a:p>
        </p:txBody>
      </p:sp>
      <p:sp>
        <p:nvSpPr>
          <p:cNvPr id="24" name="Ovál 23"/>
          <p:cNvSpPr/>
          <p:nvPr/>
        </p:nvSpPr>
        <p:spPr>
          <a:xfrm>
            <a:off x="179388" y="3536950"/>
            <a:ext cx="431800" cy="4318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92" name="TextovéPole 4"/>
          <p:cNvSpPr txBox="1">
            <a:spLocks noChangeArrowheads="1"/>
          </p:cNvSpPr>
          <p:nvPr/>
        </p:nvSpPr>
        <p:spPr bwMode="auto">
          <a:xfrm>
            <a:off x="611188" y="3582988"/>
            <a:ext cx="15843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Odčítej tisíce:</a:t>
            </a:r>
          </a:p>
        </p:txBody>
      </p:sp>
      <p:sp>
        <p:nvSpPr>
          <p:cNvPr id="3093" name="TextovéPole 15"/>
          <p:cNvSpPr txBox="1">
            <a:spLocks noChangeArrowheads="1"/>
          </p:cNvSpPr>
          <p:nvPr/>
        </p:nvSpPr>
        <p:spPr bwMode="auto">
          <a:xfrm>
            <a:off x="939800" y="4268788"/>
            <a:ext cx="1255713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2000  - 1000</a:t>
            </a:r>
          </a:p>
        </p:txBody>
      </p:sp>
      <p:sp>
        <p:nvSpPr>
          <p:cNvPr id="3094" name="TextovéPole 15"/>
          <p:cNvSpPr txBox="1">
            <a:spLocks noChangeArrowheads="1"/>
          </p:cNvSpPr>
          <p:nvPr/>
        </p:nvSpPr>
        <p:spPr bwMode="auto">
          <a:xfrm>
            <a:off x="939800" y="4729163"/>
            <a:ext cx="1255713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9000  - 5000</a:t>
            </a:r>
          </a:p>
        </p:txBody>
      </p:sp>
      <p:sp>
        <p:nvSpPr>
          <p:cNvPr id="3095" name="TextovéPole 15"/>
          <p:cNvSpPr txBox="1">
            <a:spLocks noChangeArrowheads="1"/>
          </p:cNvSpPr>
          <p:nvPr/>
        </p:nvSpPr>
        <p:spPr bwMode="auto">
          <a:xfrm>
            <a:off x="939800" y="5192713"/>
            <a:ext cx="1255713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4000  - 3000</a:t>
            </a:r>
          </a:p>
        </p:txBody>
      </p:sp>
      <p:sp>
        <p:nvSpPr>
          <p:cNvPr id="3096" name="TextovéPole 15"/>
          <p:cNvSpPr txBox="1">
            <a:spLocks noChangeArrowheads="1"/>
          </p:cNvSpPr>
          <p:nvPr/>
        </p:nvSpPr>
        <p:spPr bwMode="auto">
          <a:xfrm>
            <a:off x="5508625" y="4281488"/>
            <a:ext cx="1255713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5000  - 2000</a:t>
            </a:r>
          </a:p>
        </p:txBody>
      </p:sp>
      <p:sp>
        <p:nvSpPr>
          <p:cNvPr id="3097" name="TextovéPole 15"/>
          <p:cNvSpPr txBox="1">
            <a:spLocks noChangeArrowheads="1"/>
          </p:cNvSpPr>
          <p:nvPr/>
        </p:nvSpPr>
        <p:spPr bwMode="auto">
          <a:xfrm>
            <a:off x="5508625" y="4729163"/>
            <a:ext cx="1255713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7000  - 5000</a:t>
            </a:r>
          </a:p>
        </p:txBody>
      </p:sp>
      <p:sp>
        <p:nvSpPr>
          <p:cNvPr id="3098" name="TextovéPole 15"/>
          <p:cNvSpPr txBox="1">
            <a:spLocks noChangeArrowheads="1"/>
          </p:cNvSpPr>
          <p:nvPr/>
        </p:nvSpPr>
        <p:spPr bwMode="auto">
          <a:xfrm>
            <a:off x="5508625" y="5192713"/>
            <a:ext cx="1255713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8000  - 4000</a:t>
            </a:r>
          </a:p>
        </p:txBody>
      </p:sp>
      <p:sp>
        <p:nvSpPr>
          <p:cNvPr id="32" name="TextovéPole 15"/>
          <p:cNvSpPr txBox="1">
            <a:spLocks noChangeArrowheads="1"/>
          </p:cNvSpPr>
          <p:nvPr/>
        </p:nvSpPr>
        <p:spPr bwMode="auto">
          <a:xfrm>
            <a:off x="2411413" y="4268788"/>
            <a:ext cx="738187" cy="307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b="1">
                <a:solidFill>
                  <a:srgbClr val="FF0000"/>
                </a:solidFill>
                <a:latin typeface="Segoe UI Light" pitchFamily="34" charset="0"/>
              </a:rPr>
              <a:t>1000</a:t>
            </a:r>
          </a:p>
        </p:txBody>
      </p:sp>
      <p:sp>
        <p:nvSpPr>
          <p:cNvPr id="33" name="TextovéPole 32"/>
          <p:cNvSpPr txBox="1">
            <a:spLocks noChangeArrowheads="1"/>
          </p:cNvSpPr>
          <p:nvPr/>
        </p:nvSpPr>
        <p:spPr bwMode="auto">
          <a:xfrm>
            <a:off x="2411413" y="4729163"/>
            <a:ext cx="738187" cy="307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b="1">
                <a:solidFill>
                  <a:srgbClr val="FF0000"/>
                </a:solidFill>
                <a:latin typeface="Segoe UI Light" pitchFamily="34" charset="0"/>
              </a:rPr>
              <a:t>4000</a:t>
            </a:r>
          </a:p>
        </p:txBody>
      </p:sp>
      <p:sp>
        <p:nvSpPr>
          <p:cNvPr id="34" name="TextovéPole 15"/>
          <p:cNvSpPr txBox="1">
            <a:spLocks noChangeArrowheads="1"/>
          </p:cNvSpPr>
          <p:nvPr/>
        </p:nvSpPr>
        <p:spPr bwMode="auto">
          <a:xfrm>
            <a:off x="2411413" y="5192713"/>
            <a:ext cx="738187" cy="307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b="1">
                <a:solidFill>
                  <a:srgbClr val="FF0000"/>
                </a:solidFill>
                <a:latin typeface="Segoe UI Light" pitchFamily="34" charset="0"/>
              </a:rPr>
              <a:t>1000</a:t>
            </a:r>
          </a:p>
        </p:txBody>
      </p:sp>
      <p:sp>
        <p:nvSpPr>
          <p:cNvPr id="35" name="TextovéPole 15"/>
          <p:cNvSpPr txBox="1">
            <a:spLocks noChangeArrowheads="1"/>
          </p:cNvSpPr>
          <p:nvPr/>
        </p:nvSpPr>
        <p:spPr bwMode="auto">
          <a:xfrm>
            <a:off x="6973888" y="4262438"/>
            <a:ext cx="738187" cy="307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b="1">
                <a:solidFill>
                  <a:srgbClr val="FF0000"/>
                </a:solidFill>
                <a:latin typeface="Segoe UI Light" pitchFamily="34" charset="0"/>
              </a:rPr>
              <a:t>3000</a:t>
            </a:r>
          </a:p>
        </p:txBody>
      </p:sp>
      <p:sp>
        <p:nvSpPr>
          <p:cNvPr id="36" name="TextovéPole 15"/>
          <p:cNvSpPr txBox="1">
            <a:spLocks noChangeArrowheads="1"/>
          </p:cNvSpPr>
          <p:nvPr/>
        </p:nvSpPr>
        <p:spPr bwMode="auto">
          <a:xfrm>
            <a:off x="6973888" y="4708525"/>
            <a:ext cx="738187" cy="307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b="1">
                <a:solidFill>
                  <a:srgbClr val="FF0000"/>
                </a:solidFill>
                <a:latin typeface="Segoe UI Light" pitchFamily="34" charset="0"/>
              </a:rPr>
              <a:t>2000</a:t>
            </a:r>
          </a:p>
        </p:txBody>
      </p:sp>
      <p:sp>
        <p:nvSpPr>
          <p:cNvPr id="37" name="TextovéPole 15"/>
          <p:cNvSpPr txBox="1">
            <a:spLocks noChangeArrowheads="1"/>
          </p:cNvSpPr>
          <p:nvPr/>
        </p:nvSpPr>
        <p:spPr bwMode="auto">
          <a:xfrm>
            <a:off x="6973888" y="5172075"/>
            <a:ext cx="738187" cy="307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b="1">
                <a:solidFill>
                  <a:srgbClr val="FF0000"/>
                </a:solidFill>
                <a:latin typeface="Segoe UI Light" pitchFamily="34" charset="0"/>
              </a:rPr>
              <a:t>4000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  <p:bldP spid="18" grpId="0"/>
      <p:bldP spid="19" grpId="0"/>
      <p:bldP spid="20" grpId="0"/>
      <p:bldP spid="32" grpId="0"/>
      <p:bldP spid="33" grpId="0"/>
      <p:bldP spid="34" grpId="0"/>
      <p:bldP spid="35" grpId="0"/>
      <p:bldP spid="36" grpId="0"/>
      <p:bldP spid="3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ovéPole 3"/>
          <p:cNvSpPr txBox="1">
            <a:spLocks noChangeArrowheads="1"/>
          </p:cNvSpPr>
          <p:nvPr/>
        </p:nvSpPr>
        <p:spPr bwMode="auto">
          <a:xfrm>
            <a:off x="0" y="0"/>
            <a:ext cx="2268538" cy="369888"/>
          </a:xfrm>
          <a:prstGeom prst="rect">
            <a:avLst/>
          </a:prstGeom>
          <a:solidFill>
            <a:srgbClr val="FF0000"/>
          </a:solidFill>
          <a:ln w="381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Segoe UI Semibold" pitchFamily="34" charset="0"/>
              </a:rPr>
              <a:t>ŘEŠENÍ</a:t>
            </a:r>
          </a:p>
        </p:txBody>
      </p:sp>
      <p:sp>
        <p:nvSpPr>
          <p:cNvPr id="5" name="Obdélník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1270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100" name="TextovéPole 2"/>
          <p:cNvSpPr txBox="1">
            <a:spLocks noChangeArrowheads="1"/>
          </p:cNvSpPr>
          <p:nvPr/>
        </p:nvSpPr>
        <p:spPr bwMode="auto">
          <a:xfrm>
            <a:off x="250825" y="1125538"/>
            <a:ext cx="2889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Light" pitchFamily="34" charset="0"/>
              </a:rPr>
              <a:t>1 </a:t>
            </a:r>
          </a:p>
        </p:txBody>
      </p:sp>
      <p:sp>
        <p:nvSpPr>
          <p:cNvPr id="7" name="Ovál 6"/>
          <p:cNvSpPr/>
          <p:nvPr/>
        </p:nvSpPr>
        <p:spPr>
          <a:xfrm>
            <a:off x="179388" y="1079500"/>
            <a:ext cx="431800" cy="4318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4102" name="TextovéPole 4"/>
          <p:cNvSpPr txBox="1">
            <a:spLocks noChangeArrowheads="1"/>
          </p:cNvSpPr>
          <p:nvPr/>
        </p:nvSpPr>
        <p:spPr bwMode="auto">
          <a:xfrm>
            <a:off x="611188" y="1125538"/>
            <a:ext cx="15843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Sčítej tisíce:</a:t>
            </a:r>
          </a:p>
        </p:txBody>
      </p:sp>
      <p:sp>
        <p:nvSpPr>
          <p:cNvPr id="4103" name="TextovéPole 15"/>
          <p:cNvSpPr txBox="1">
            <a:spLocks noChangeArrowheads="1"/>
          </p:cNvSpPr>
          <p:nvPr/>
        </p:nvSpPr>
        <p:spPr bwMode="auto">
          <a:xfrm>
            <a:off x="938213" y="1695450"/>
            <a:ext cx="1257300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2000 + 2000</a:t>
            </a:r>
          </a:p>
        </p:txBody>
      </p:sp>
      <p:sp>
        <p:nvSpPr>
          <p:cNvPr id="4104" name="TextovéPole 15"/>
          <p:cNvSpPr txBox="1">
            <a:spLocks noChangeArrowheads="1"/>
          </p:cNvSpPr>
          <p:nvPr/>
        </p:nvSpPr>
        <p:spPr bwMode="auto">
          <a:xfrm>
            <a:off x="938213" y="2155825"/>
            <a:ext cx="1257300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6000 + 3000</a:t>
            </a:r>
          </a:p>
        </p:txBody>
      </p:sp>
      <p:sp>
        <p:nvSpPr>
          <p:cNvPr id="4105" name="TextovéPole 15"/>
          <p:cNvSpPr txBox="1">
            <a:spLocks noChangeArrowheads="1"/>
          </p:cNvSpPr>
          <p:nvPr/>
        </p:nvSpPr>
        <p:spPr bwMode="auto">
          <a:xfrm>
            <a:off x="938213" y="2619375"/>
            <a:ext cx="1257300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1000 + 7000</a:t>
            </a:r>
          </a:p>
        </p:txBody>
      </p:sp>
      <p:sp>
        <p:nvSpPr>
          <p:cNvPr id="4106" name="TextovéPole 15"/>
          <p:cNvSpPr txBox="1">
            <a:spLocks noChangeArrowheads="1"/>
          </p:cNvSpPr>
          <p:nvPr/>
        </p:nvSpPr>
        <p:spPr bwMode="auto">
          <a:xfrm>
            <a:off x="5508625" y="1708150"/>
            <a:ext cx="1255713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5000 + 5000</a:t>
            </a:r>
          </a:p>
        </p:txBody>
      </p:sp>
      <p:sp>
        <p:nvSpPr>
          <p:cNvPr id="4107" name="TextovéPole 15"/>
          <p:cNvSpPr txBox="1">
            <a:spLocks noChangeArrowheads="1"/>
          </p:cNvSpPr>
          <p:nvPr/>
        </p:nvSpPr>
        <p:spPr bwMode="auto">
          <a:xfrm>
            <a:off x="5508625" y="2155825"/>
            <a:ext cx="1255713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9000 + 1000</a:t>
            </a:r>
          </a:p>
        </p:txBody>
      </p:sp>
      <p:sp>
        <p:nvSpPr>
          <p:cNvPr id="4108" name="TextovéPole 15"/>
          <p:cNvSpPr txBox="1">
            <a:spLocks noChangeArrowheads="1"/>
          </p:cNvSpPr>
          <p:nvPr/>
        </p:nvSpPr>
        <p:spPr bwMode="auto">
          <a:xfrm>
            <a:off x="5508625" y="2619375"/>
            <a:ext cx="1255713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3000 + 2000</a:t>
            </a:r>
          </a:p>
        </p:txBody>
      </p:sp>
      <p:sp>
        <p:nvSpPr>
          <p:cNvPr id="4109" name="TextovéPole 15"/>
          <p:cNvSpPr txBox="1">
            <a:spLocks noChangeArrowheads="1"/>
          </p:cNvSpPr>
          <p:nvPr/>
        </p:nvSpPr>
        <p:spPr bwMode="auto">
          <a:xfrm>
            <a:off x="2411413" y="1695450"/>
            <a:ext cx="738187" cy="307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b="1">
                <a:latin typeface="Segoe UI Light" pitchFamily="34" charset="0"/>
              </a:rPr>
              <a:t>4000</a:t>
            </a:r>
          </a:p>
        </p:txBody>
      </p:sp>
      <p:sp>
        <p:nvSpPr>
          <p:cNvPr id="4110" name="TextovéPole 15"/>
          <p:cNvSpPr txBox="1">
            <a:spLocks noChangeArrowheads="1"/>
          </p:cNvSpPr>
          <p:nvPr/>
        </p:nvSpPr>
        <p:spPr bwMode="auto">
          <a:xfrm>
            <a:off x="2411413" y="2155825"/>
            <a:ext cx="738187" cy="307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b="1">
                <a:latin typeface="Segoe UI Light" pitchFamily="34" charset="0"/>
              </a:rPr>
              <a:t>9000</a:t>
            </a:r>
          </a:p>
        </p:txBody>
      </p:sp>
      <p:sp>
        <p:nvSpPr>
          <p:cNvPr id="4111" name="TextovéPole 15"/>
          <p:cNvSpPr txBox="1">
            <a:spLocks noChangeArrowheads="1"/>
          </p:cNvSpPr>
          <p:nvPr/>
        </p:nvSpPr>
        <p:spPr bwMode="auto">
          <a:xfrm>
            <a:off x="2411413" y="2619375"/>
            <a:ext cx="738187" cy="307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b="1">
                <a:latin typeface="Segoe UI Light" pitchFamily="34" charset="0"/>
              </a:rPr>
              <a:t>8000</a:t>
            </a:r>
          </a:p>
        </p:txBody>
      </p:sp>
      <p:sp>
        <p:nvSpPr>
          <p:cNvPr id="4112" name="TextovéPole 15"/>
          <p:cNvSpPr txBox="1">
            <a:spLocks noChangeArrowheads="1"/>
          </p:cNvSpPr>
          <p:nvPr/>
        </p:nvSpPr>
        <p:spPr bwMode="auto">
          <a:xfrm>
            <a:off x="6948488" y="1708150"/>
            <a:ext cx="738187" cy="307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b="1">
                <a:latin typeface="Segoe UI Light" pitchFamily="34" charset="0"/>
              </a:rPr>
              <a:t>10000</a:t>
            </a:r>
          </a:p>
        </p:txBody>
      </p:sp>
      <p:sp>
        <p:nvSpPr>
          <p:cNvPr id="4113" name="TextovéPole 15"/>
          <p:cNvSpPr txBox="1">
            <a:spLocks noChangeArrowheads="1"/>
          </p:cNvSpPr>
          <p:nvPr/>
        </p:nvSpPr>
        <p:spPr bwMode="auto">
          <a:xfrm>
            <a:off x="6948488" y="2155825"/>
            <a:ext cx="738187" cy="307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b="1">
                <a:latin typeface="Segoe UI Light" pitchFamily="34" charset="0"/>
              </a:rPr>
              <a:t>10000</a:t>
            </a:r>
          </a:p>
        </p:txBody>
      </p:sp>
      <p:sp>
        <p:nvSpPr>
          <p:cNvPr id="4114" name="TextovéPole 15"/>
          <p:cNvSpPr txBox="1">
            <a:spLocks noChangeArrowheads="1"/>
          </p:cNvSpPr>
          <p:nvPr/>
        </p:nvSpPr>
        <p:spPr bwMode="auto">
          <a:xfrm>
            <a:off x="6948488" y="2619375"/>
            <a:ext cx="738187" cy="307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b="1">
                <a:latin typeface="Segoe UI Light" pitchFamily="34" charset="0"/>
              </a:rPr>
              <a:t>5000</a:t>
            </a:r>
          </a:p>
        </p:txBody>
      </p:sp>
      <p:sp>
        <p:nvSpPr>
          <p:cNvPr id="4115" name="TextovéPole 2"/>
          <p:cNvSpPr txBox="1">
            <a:spLocks noChangeArrowheads="1"/>
          </p:cNvSpPr>
          <p:nvPr/>
        </p:nvSpPr>
        <p:spPr bwMode="auto">
          <a:xfrm>
            <a:off x="250825" y="3582988"/>
            <a:ext cx="2889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Light" pitchFamily="34" charset="0"/>
              </a:rPr>
              <a:t>2 </a:t>
            </a:r>
          </a:p>
        </p:txBody>
      </p:sp>
      <p:sp>
        <p:nvSpPr>
          <p:cNvPr id="22" name="Ovál 21"/>
          <p:cNvSpPr/>
          <p:nvPr/>
        </p:nvSpPr>
        <p:spPr>
          <a:xfrm>
            <a:off x="179388" y="3536950"/>
            <a:ext cx="431800" cy="4318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4117" name="TextovéPole 4"/>
          <p:cNvSpPr txBox="1">
            <a:spLocks noChangeArrowheads="1"/>
          </p:cNvSpPr>
          <p:nvPr/>
        </p:nvSpPr>
        <p:spPr bwMode="auto">
          <a:xfrm>
            <a:off x="611188" y="3582988"/>
            <a:ext cx="15843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Odčítej tisíce:</a:t>
            </a:r>
          </a:p>
        </p:txBody>
      </p:sp>
      <p:sp>
        <p:nvSpPr>
          <p:cNvPr id="4118" name="TextovéPole 15"/>
          <p:cNvSpPr txBox="1">
            <a:spLocks noChangeArrowheads="1"/>
          </p:cNvSpPr>
          <p:nvPr/>
        </p:nvSpPr>
        <p:spPr bwMode="auto">
          <a:xfrm>
            <a:off x="939800" y="4268788"/>
            <a:ext cx="1255713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2000  - 1000</a:t>
            </a:r>
          </a:p>
        </p:txBody>
      </p:sp>
      <p:sp>
        <p:nvSpPr>
          <p:cNvPr id="4119" name="TextovéPole 15"/>
          <p:cNvSpPr txBox="1">
            <a:spLocks noChangeArrowheads="1"/>
          </p:cNvSpPr>
          <p:nvPr/>
        </p:nvSpPr>
        <p:spPr bwMode="auto">
          <a:xfrm>
            <a:off x="939800" y="4729163"/>
            <a:ext cx="1255713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9000  - 5000</a:t>
            </a:r>
          </a:p>
        </p:txBody>
      </p:sp>
      <p:sp>
        <p:nvSpPr>
          <p:cNvPr id="4120" name="TextovéPole 15"/>
          <p:cNvSpPr txBox="1">
            <a:spLocks noChangeArrowheads="1"/>
          </p:cNvSpPr>
          <p:nvPr/>
        </p:nvSpPr>
        <p:spPr bwMode="auto">
          <a:xfrm>
            <a:off x="939800" y="5192713"/>
            <a:ext cx="1255713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4000  - 3000</a:t>
            </a:r>
          </a:p>
        </p:txBody>
      </p:sp>
      <p:sp>
        <p:nvSpPr>
          <p:cNvPr id="4121" name="TextovéPole 15"/>
          <p:cNvSpPr txBox="1">
            <a:spLocks noChangeArrowheads="1"/>
          </p:cNvSpPr>
          <p:nvPr/>
        </p:nvSpPr>
        <p:spPr bwMode="auto">
          <a:xfrm>
            <a:off x="5508625" y="4281488"/>
            <a:ext cx="1255713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5000  - 2000</a:t>
            </a:r>
          </a:p>
        </p:txBody>
      </p:sp>
      <p:sp>
        <p:nvSpPr>
          <p:cNvPr id="4122" name="TextovéPole 15"/>
          <p:cNvSpPr txBox="1">
            <a:spLocks noChangeArrowheads="1"/>
          </p:cNvSpPr>
          <p:nvPr/>
        </p:nvSpPr>
        <p:spPr bwMode="auto">
          <a:xfrm>
            <a:off x="5508625" y="4729163"/>
            <a:ext cx="1255713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7000  - 5000</a:t>
            </a:r>
          </a:p>
        </p:txBody>
      </p:sp>
      <p:sp>
        <p:nvSpPr>
          <p:cNvPr id="4123" name="TextovéPole 15"/>
          <p:cNvSpPr txBox="1">
            <a:spLocks noChangeArrowheads="1"/>
          </p:cNvSpPr>
          <p:nvPr/>
        </p:nvSpPr>
        <p:spPr bwMode="auto">
          <a:xfrm>
            <a:off x="5508625" y="5192713"/>
            <a:ext cx="1255713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8000  - 4000</a:t>
            </a:r>
          </a:p>
        </p:txBody>
      </p:sp>
      <p:sp>
        <p:nvSpPr>
          <p:cNvPr id="4124" name="TextovéPole 15"/>
          <p:cNvSpPr txBox="1">
            <a:spLocks noChangeArrowheads="1"/>
          </p:cNvSpPr>
          <p:nvPr/>
        </p:nvSpPr>
        <p:spPr bwMode="auto">
          <a:xfrm>
            <a:off x="2411413" y="4268788"/>
            <a:ext cx="738187" cy="307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b="1">
                <a:latin typeface="Segoe UI Light" pitchFamily="34" charset="0"/>
              </a:rPr>
              <a:t>1000</a:t>
            </a:r>
          </a:p>
        </p:txBody>
      </p:sp>
      <p:sp>
        <p:nvSpPr>
          <p:cNvPr id="4125" name="TextovéPole 30"/>
          <p:cNvSpPr txBox="1">
            <a:spLocks noChangeArrowheads="1"/>
          </p:cNvSpPr>
          <p:nvPr/>
        </p:nvSpPr>
        <p:spPr bwMode="auto">
          <a:xfrm>
            <a:off x="2411413" y="4729163"/>
            <a:ext cx="738187" cy="307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b="1">
                <a:latin typeface="Segoe UI Light" pitchFamily="34" charset="0"/>
              </a:rPr>
              <a:t>4000</a:t>
            </a:r>
          </a:p>
        </p:txBody>
      </p:sp>
      <p:sp>
        <p:nvSpPr>
          <p:cNvPr id="4126" name="TextovéPole 15"/>
          <p:cNvSpPr txBox="1">
            <a:spLocks noChangeArrowheads="1"/>
          </p:cNvSpPr>
          <p:nvPr/>
        </p:nvSpPr>
        <p:spPr bwMode="auto">
          <a:xfrm>
            <a:off x="2411413" y="5192713"/>
            <a:ext cx="738187" cy="307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b="1">
                <a:latin typeface="Segoe UI Light" pitchFamily="34" charset="0"/>
              </a:rPr>
              <a:t>1000</a:t>
            </a:r>
          </a:p>
        </p:txBody>
      </p:sp>
      <p:sp>
        <p:nvSpPr>
          <p:cNvPr id="4127" name="TextovéPole 15"/>
          <p:cNvSpPr txBox="1">
            <a:spLocks noChangeArrowheads="1"/>
          </p:cNvSpPr>
          <p:nvPr/>
        </p:nvSpPr>
        <p:spPr bwMode="auto">
          <a:xfrm>
            <a:off x="6973888" y="4262438"/>
            <a:ext cx="738187" cy="307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b="1">
                <a:latin typeface="Segoe UI Light" pitchFamily="34" charset="0"/>
              </a:rPr>
              <a:t>3000</a:t>
            </a:r>
          </a:p>
        </p:txBody>
      </p:sp>
      <p:sp>
        <p:nvSpPr>
          <p:cNvPr id="4128" name="TextovéPole 15"/>
          <p:cNvSpPr txBox="1">
            <a:spLocks noChangeArrowheads="1"/>
          </p:cNvSpPr>
          <p:nvPr/>
        </p:nvSpPr>
        <p:spPr bwMode="auto">
          <a:xfrm>
            <a:off x="6973888" y="4708525"/>
            <a:ext cx="738187" cy="307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b="1">
                <a:latin typeface="Segoe UI Light" pitchFamily="34" charset="0"/>
              </a:rPr>
              <a:t>2000</a:t>
            </a:r>
          </a:p>
        </p:txBody>
      </p:sp>
      <p:sp>
        <p:nvSpPr>
          <p:cNvPr id="4129" name="TextovéPole 15"/>
          <p:cNvSpPr txBox="1">
            <a:spLocks noChangeArrowheads="1"/>
          </p:cNvSpPr>
          <p:nvPr/>
        </p:nvSpPr>
        <p:spPr bwMode="auto">
          <a:xfrm>
            <a:off x="6973888" y="5172075"/>
            <a:ext cx="738187" cy="307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b="1">
                <a:latin typeface="Segoe UI Light" pitchFamily="34" charset="0"/>
              </a:rPr>
              <a:t>4000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ovéPole 2"/>
          <p:cNvSpPr txBox="1">
            <a:spLocks noChangeArrowheads="1"/>
          </p:cNvSpPr>
          <p:nvPr/>
        </p:nvSpPr>
        <p:spPr bwMode="auto">
          <a:xfrm>
            <a:off x="250825" y="741363"/>
            <a:ext cx="2889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Light" pitchFamily="34" charset="0"/>
              </a:rPr>
              <a:t>3 </a:t>
            </a:r>
          </a:p>
        </p:txBody>
      </p:sp>
      <p:sp>
        <p:nvSpPr>
          <p:cNvPr id="5" name="Ovál 4"/>
          <p:cNvSpPr/>
          <p:nvPr/>
        </p:nvSpPr>
        <p:spPr>
          <a:xfrm>
            <a:off x="179388" y="695325"/>
            <a:ext cx="431800" cy="4318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124" name="TextovéPole 4"/>
          <p:cNvSpPr txBox="1">
            <a:spLocks noChangeArrowheads="1"/>
          </p:cNvSpPr>
          <p:nvPr/>
        </p:nvSpPr>
        <p:spPr bwMode="auto">
          <a:xfrm>
            <a:off x="611188" y="741363"/>
            <a:ext cx="2305050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Sčítej a odčítej zpaměti:</a:t>
            </a:r>
          </a:p>
        </p:txBody>
      </p:sp>
      <p:sp>
        <p:nvSpPr>
          <p:cNvPr id="5125" name="TextovéPole 15"/>
          <p:cNvSpPr txBox="1">
            <a:spLocks noChangeArrowheads="1"/>
          </p:cNvSpPr>
          <p:nvPr/>
        </p:nvSpPr>
        <p:spPr bwMode="auto">
          <a:xfrm>
            <a:off x="938213" y="1554163"/>
            <a:ext cx="1257300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1200 + 200</a:t>
            </a:r>
          </a:p>
        </p:txBody>
      </p:sp>
      <p:sp>
        <p:nvSpPr>
          <p:cNvPr id="5126" name="TextovéPole 15"/>
          <p:cNvSpPr txBox="1">
            <a:spLocks noChangeArrowheads="1"/>
          </p:cNvSpPr>
          <p:nvPr/>
        </p:nvSpPr>
        <p:spPr bwMode="auto">
          <a:xfrm>
            <a:off x="938213" y="2014538"/>
            <a:ext cx="1257300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8700  - 300</a:t>
            </a:r>
          </a:p>
        </p:txBody>
      </p:sp>
      <p:sp>
        <p:nvSpPr>
          <p:cNvPr id="5127" name="TextovéPole 15"/>
          <p:cNvSpPr txBox="1">
            <a:spLocks noChangeArrowheads="1"/>
          </p:cNvSpPr>
          <p:nvPr/>
        </p:nvSpPr>
        <p:spPr bwMode="auto">
          <a:xfrm>
            <a:off x="938213" y="2478088"/>
            <a:ext cx="1257300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4400  - 100</a:t>
            </a:r>
          </a:p>
        </p:txBody>
      </p:sp>
      <p:sp>
        <p:nvSpPr>
          <p:cNvPr id="5128" name="TextovéPole 15"/>
          <p:cNvSpPr txBox="1">
            <a:spLocks noChangeArrowheads="1"/>
          </p:cNvSpPr>
          <p:nvPr/>
        </p:nvSpPr>
        <p:spPr bwMode="auto">
          <a:xfrm>
            <a:off x="5508625" y="1566863"/>
            <a:ext cx="1255713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7300 + 500</a:t>
            </a:r>
          </a:p>
        </p:txBody>
      </p:sp>
      <p:sp>
        <p:nvSpPr>
          <p:cNvPr id="5129" name="TextovéPole 15"/>
          <p:cNvSpPr txBox="1">
            <a:spLocks noChangeArrowheads="1"/>
          </p:cNvSpPr>
          <p:nvPr/>
        </p:nvSpPr>
        <p:spPr bwMode="auto">
          <a:xfrm>
            <a:off x="5508625" y="2014538"/>
            <a:ext cx="1255713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9100 + 900</a:t>
            </a:r>
          </a:p>
        </p:txBody>
      </p:sp>
      <p:sp>
        <p:nvSpPr>
          <p:cNvPr id="5130" name="TextovéPole 15"/>
          <p:cNvSpPr txBox="1">
            <a:spLocks noChangeArrowheads="1"/>
          </p:cNvSpPr>
          <p:nvPr/>
        </p:nvSpPr>
        <p:spPr bwMode="auto">
          <a:xfrm>
            <a:off x="5508625" y="2478088"/>
            <a:ext cx="1255713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3300  - 200</a:t>
            </a:r>
          </a:p>
        </p:txBody>
      </p:sp>
      <p:sp>
        <p:nvSpPr>
          <p:cNvPr id="5131" name="TextovéPole 15"/>
          <p:cNvSpPr txBox="1">
            <a:spLocks noChangeArrowheads="1"/>
          </p:cNvSpPr>
          <p:nvPr/>
        </p:nvSpPr>
        <p:spPr bwMode="auto">
          <a:xfrm>
            <a:off x="938213" y="2940050"/>
            <a:ext cx="1257300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5600 + 100</a:t>
            </a:r>
          </a:p>
        </p:txBody>
      </p:sp>
      <p:sp>
        <p:nvSpPr>
          <p:cNvPr id="5132" name="TextovéPole 15"/>
          <p:cNvSpPr txBox="1">
            <a:spLocks noChangeArrowheads="1"/>
          </p:cNvSpPr>
          <p:nvPr/>
        </p:nvSpPr>
        <p:spPr bwMode="auto">
          <a:xfrm>
            <a:off x="5508625" y="2940050"/>
            <a:ext cx="1255713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6900  - 600</a:t>
            </a:r>
          </a:p>
        </p:txBody>
      </p:sp>
      <p:sp>
        <p:nvSpPr>
          <p:cNvPr id="15" name="TextovéPole 15"/>
          <p:cNvSpPr txBox="1">
            <a:spLocks noChangeArrowheads="1"/>
          </p:cNvSpPr>
          <p:nvPr/>
        </p:nvSpPr>
        <p:spPr bwMode="auto">
          <a:xfrm>
            <a:off x="2411413" y="1554163"/>
            <a:ext cx="738187" cy="307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b="1">
                <a:solidFill>
                  <a:srgbClr val="FF0000"/>
                </a:solidFill>
                <a:latin typeface="Segoe UI Light" pitchFamily="34" charset="0"/>
              </a:rPr>
              <a:t>1400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2411413" y="2014538"/>
            <a:ext cx="738187" cy="307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b="1">
                <a:solidFill>
                  <a:srgbClr val="FF0000"/>
                </a:solidFill>
                <a:latin typeface="Segoe UI Light" pitchFamily="34" charset="0"/>
              </a:rPr>
              <a:t>8400</a:t>
            </a:r>
          </a:p>
        </p:txBody>
      </p:sp>
      <p:sp>
        <p:nvSpPr>
          <p:cNvPr id="17" name="TextovéPole 15"/>
          <p:cNvSpPr txBox="1">
            <a:spLocks noChangeArrowheads="1"/>
          </p:cNvSpPr>
          <p:nvPr/>
        </p:nvSpPr>
        <p:spPr bwMode="auto">
          <a:xfrm>
            <a:off x="2411413" y="2478088"/>
            <a:ext cx="738187" cy="307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b="1">
                <a:solidFill>
                  <a:srgbClr val="FF0000"/>
                </a:solidFill>
                <a:latin typeface="Segoe UI Light" pitchFamily="34" charset="0"/>
              </a:rPr>
              <a:t>4300</a:t>
            </a:r>
          </a:p>
        </p:txBody>
      </p:sp>
      <p:sp>
        <p:nvSpPr>
          <p:cNvPr id="18" name="TextovéPole 15"/>
          <p:cNvSpPr txBox="1">
            <a:spLocks noChangeArrowheads="1"/>
          </p:cNvSpPr>
          <p:nvPr/>
        </p:nvSpPr>
        <p:spPr bwMode="auto">
          <a:xfrm>
            <a:off x="6948488" y="1566863"/>
            <a:ext cx="738187" cy="307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b="1">
                <a:solidFill>
                  <a:srgbClr val="FF0000"/>
                </a:solidFill>
                <a:latin typeface="Segoe UI Light" pitchFamily="34" charset="0"/>
              </a:rPr>
              <a:t>7800</a:t>
            </a:r>
          </a:p>
        </p:txBody>
      </p:sp>
      <p:sp>
        <p:nvSpPr>
          <p:cNvPr id="19" name="TextovéPole 15"/>
          <p:cNvSpPr txBox="1">
            <a:spLocks noChangeArrowheads="1"/>
          </p:cNvSpPr>
          <p:nvPr/>
        </p:nvSpPr>
        <p:spPr bwMode="auto">
          <a:xfrm>
            <a:off x="6948488" y="2014538"/>
            <a:ext cx="738187" cy="307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b="1">
                <a:solidFill>
                  <a:srgbClr val="FF0000"/>
                </a:solidFill>
                <a:latin typeface="Segoe UI Light" pitchFamily="34" charset="0"/>
              </a:rPr>
              <a:t>10000</a:t>
            </a:r>
          </a:p>
        </p:txBody>
      </p:sp>
      <p:sp>
        <p:nvSpPr>
          <p:cNvPr id="20" name="TextovéPole 15"/>
          <p:cNvSpPr txBox="1">
            <a:spLocks noChangeArrowheads="1"/>
          </p:cNvSpPr>
          <p:nvPr/>
        </p:nvSpPr>
        <p:spPr bwMode="auto">
          <a:xfrm>
            <a:off x="6948488" y="2478088"/>
            <a:ext cx="738187" cy="307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b="1">
                <a:solidFill>
                  <a:srgbClr val="FF0000"/>
                </a:solidFill>
                <a:latin typeface="Segoe UI Light" pitchFamily="34" charset="0"/>
              </a:rPr>
              <a:t>3100</a:t>
            </a:r>
          </a:p>
        </p:txBody>
      </p:sp>
      <p:sp>
        <p:nvSpPr>
          <p:cNvPr id="21" name="TextovéPole 15"/>
          <p:cNvSpPr txBox="1">
            <a:spLocks noChangeArrowheads="1"/>
          </p:cNvSpPr>
          <p:nvPr/>
        </p:nvSpPr>
        <p:spPr bwMode="auto">
          <a:xfrm>
            <a:off x="6948488" y="2940050"/>
            <a:ext cx="738187" cy="307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b="1">
                <a:solidFill>
                  <a:srgbClr val="FF0000"/>
                </a:solidFill>
                <a:latin typeface="Segoe UI Light" pitchFamily="34" charset="0"/>
              </a:rPr>
              <a:t>6300</a:t>
            </a:r>
          </a:p>
        </p:txBody>
      </p:sp>
      <p:sp>
        <p:nvSpPr>
          <p:cNvPr id="22" name="TextovéPole 15"/>
          <p:cNvSpPr txBox="1">
            <a:spLocks noChangeArrowheads="1"/>
          </p:cNvSpPr>
          <p:nvPr/>
        </p:nvSpPr>
        <p:spPr bwMode="auto">
          <a:xfrm>
            <a:off x="2411413" y="2940050"/>
            <a:ext cx="738187" cy="307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b="1">
                <a:solidFill>
                  <a:srgbClr val="FF0000"/>
                </a:solidFill>
                <a:latin typeface="Segoe UI Light" pitchFamily="34" charset="0"/>
              </a:rPr>
              <a:t>5700</a:t>
            </a:r>
          </a:p>
        </p:txBody>
      </p:sp>
      <p:sp>
        <p:nvSpPr>
          <p:cNvPr id="5141" name="TextovéPole 15"/>
          <p:cNvSpPr txBox="1">
            <a:spLocks noChangeArrowheads="1"/>
          </p:cNvSpPr>
          <p:nvPr/>
        </p:nvSpPr>
        <p:spPr bwMode="auto">
          <a:xfrm>
            <a:off x="938213" y="3917950"/>
            <a:ext cx="1257300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6390 + 20</a:t>
            </a:r>
          </a:p>
        </p:txBody>
      </p:sp>
      <p:sp>
        <p:nvSpPr>
          <p:cNvPr id="5142" name="TextovéPole 15"/>
          <p:cNvSpPr txBox="1">
            <a:spLocks noChangeArrowheads="1"/>
          </p:cNvSpPr>
          <p:nvPr/>
        </p:nvSpPr>
        <p:spPr bwMode="auto">
          <a:xfrm>
            <a:off x="938213" y="4378325"/>
            <a:ext cx="1257300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2480  + 30</a:t>
            </a:r>
          </a:p>
        </p:txBody>
      </p:sp>
      <p:sp>
        <p:nvSpPr>
          <p:cNvPr id="5143" name="TextovéPole 15"/>
          <p:cNvSpPr txBox="1">
            <a:spLocks noChangeArrowheads="1"/>
          </p:cNvSpPr>
          <p:nvPr/>
        </p:nvSpPr>
        <p:spPr bwMode="auto">
          <a:xfrm>
            <a:off x="938213" y="4841875"/>
            <a:ext cx="1257300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9410  - 50</a:t>
            </a:r>
          </a:p>
        </p:txBody>
      </p:sp>
      <p:sp>
        <p:nvSpPr>
          <p:cNvPr id="5144" name="TextovéPole 15"/>
          <p:cNvSpPr txBox="1">
            <a:spLocks noChangeArrowheads="1"/>
          </p:cNvSpPr>
          <p:nvPr/>
        </p:nvSpPr>
        <p:spPr bwMode="auto">
          <a:xfrm>
            <a:off x="5508625" y="3930650"/>
            <a:ext cx="1255713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2870  - 50</a:t>
            </a:r>
          </a:p>
        </p:txBody>
      </p:sp>
      <p:sp>
        <p:nvSpPr>
          <p:cNvPr id="5145" name="TextovéPole 15"/>
          <p:cNvSpPr txBox="1">
            <a:spLocks noChangeArrowheads="1"/>
          </p:cNvSpPr>
          <p:nvPr/>
        </p:nvSpPr>
        <p:spPr bwMode="auto">
          <a:xfrm>
            <a:off x="5508625" y="4378325"/>
            <a:ext cx="1255713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7810 + 90</a:t>
            </a:r>
          </a:p>
        </p:txBody>
      </p:sp>
      <p:sp>
        <p:nvSpPr>
          <p:cNvPr id="5146" name="TextovéPole 15"/>
          <p:cNvSpPr txBox="1">
            <a:spLocks noChangeArrowheads="1"/>
          </p:cNvSpPr>
          <p:nvPr/>
        </p:nvSpPr>
        <p:spPr bwMode="auto">
          <a:xfrm>
            <a:off x="5508625" y="4841875"/>
            <a:ext cx="1255713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3330  + 90</a:t>
            </a:r>
          </a:p>
        </p:txBody>
      </p:sp>
      <p:sp>
        <p:nvSpPr>
          <p:cNvPr id="5147" name="TextovéPole 15"/>
          <p:cNvSpPr txBox="1">
            <a:spLocks noChangeArrowheads="1"/>
          </p:cNvSpPr>
          <p:nvPr/>
        </p:nvSpPr>
        <p:spPr bwMode="auto">
          <a:xfrm>
            <a:off x="938213" y="5303838"/>
            <a:ext cx="1257300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1970  - 10</a:t>
            </a:r>
          </a:p>
        </p:txBody>
      </p:sp>
      <p:sp>
        <p:nvSpPr>
          <p:cNvPr id="5148" name="TextovéPole 15"/>
          <p:cNvSpPr txBox="1">
            <a:spLocks noChangeArrowheads="1"/>
          </p:cNvSpPr>
          <p:nvPr/>
        </p:nvSpPr>
        <p:spPr bwMode="auto">
          <a:xfrm>
            <a:off x="5508625" y="5303838"/>
            <a:ext cx="1255713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1070  - 80</a:t>
            </a:r>
          </a:p>
        </p:txBody>
      </p:sp>
      <p:sp>
        <p:nvSpPr>
          <p:cNvPr id="31" name="TextovéPole 15"/>
          <p:cNvSpPr txBox="1">
            <a:spLocks noChangeArrowheads="1"/>
          </p:cNvSpPr>
          <p:nvPr/>
        </p:nvSpPr>
        <p:spPr bwMode="auto">
          <a:xfrm>
            <a:off x="2411413" y="3917950"/>
            <a:ext cx="738187" cy="307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b="1">
                <a:solidFill>
                  <a:srgbClr val="FF0000"/>
                </a:solidFill>
                <a:latin typeface="Segoe UI Light" pitchFamily="34" charset="0"/>
              </a:rPr>
              <a:t>6410</a:t>
            </a: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2411413" y="4378325"/>
            <a:ext cx="738187" cy="307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b="1">
                <a:solidFill>
                  <a:srgbClr val="FF0000"/>
                </a:solidFill>
                <a:latin typeface="Segoe UI Light" pitchFamily="34" charset="0"/>
              </a:rPr>
              <a:t>2510</a:t>
            </a:r>
          </a:p>
        </p:txBody>
      </p:sp>
      <p:sp>
        <p:nvSpPr>
          <p:cNvPr id="33" name="TextovéPole 15"/>
          <p:cNvSpPr txBox="1">
            <a:spLocks noChangeArrowheads="1"/>
          </p:cNvSpPr>
          <p:nvPr/>
        </p:nvSpPr>
        <p:spPr bwMode="auto">
          <a:xfrm>
            <a:off x="2411413" y="4841875"/>
            <a:ext cx="738187" cy="307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b="1">
                <a:solidFill>
                  <a:srgbClr val="FF0000"/>
                </a:solidFill>
                <a:latin typeface="Segoe UI Light" pitchFamily="34" charset="0"/>
              </a:rPr>
              <a:t>9360</a:t>
            </a:r>
          </a:p>
        </p:txBody>
      </p:sp>
      <p:sp>
        <p:nvSpPr>
          <p:cNvPr id="34" name="TextovéPole 15"/>
          <p:cNvSpPr txBox="1">
            <a:spLocks noChangeArrowheads="1"/>
          </p:cNvSpPr>
          <p:nvPr/>
        </p:nvSpPr>
        <p:spPr bwMode="auto">
          <a:xfrm>
            <a:off x="6948488" y="3930650"/>
            <a:ext cx="738187" cy="307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b="1">
                <a:solidFill>
                  <a:srgbClr val="FF0000"/>
                </a:solidFill>
                <a:latin typeface="Segoe UI Light" pitchFamily="34" charset="0"/>
              </a:rPr>
              <a:t>2820</a:t>
            </a:r>
          </a:p>
        </p:txBody>
      </p:sp>
      <p:sp>
        <p:nvSpPr>
          <p:cNvPr id="35" name="TextovéPole 15"/>
          <p:cNvSpPr txBox="1">
            <a:spLocks noChangeArrowheads="1"/>
          </p:cNvSpPr>
          <p:nvPr/>
        </p:nvSpPr>
        <p:spPr bwMode="auto">
          <a:xfrm>
            <a:off x="6948488" y="4378325"/>
            <a:ext cx="738187" cy="307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b="1">
                <a:solidFill>
                  <a:srgbClr val="FF0000"/>
                </a:solidFill>
                <a:latin typeface="Segoe UI Light" pitchFamily="34" charset="0"/>
              </a:rPr>
              <a:t>7900</a:t>
            </a:r>
          </a:p>
        </p:txBody>
      </p:sp>
      <p:sp>
        <p:nvSpPr>
          <p:cNvPr id="36" name="TextovéPole 15"/>
          <p:cNvSpPr txBox="1">
            <a:spLocks noChangeArrowheads="1"/>
          </p:cNvSpPr>
          <p:nvPr/>
        </p:nvSpPr>
        <p:spPr bwMode="auto">
          <a:xfrm>
            <a:off x="6948488" y="4841875"/>
            <a:ext cx="738187" cy="307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b="1">
                <a:solidFill>
                  <a:srgbClr val="FF0000"/>
                </a:solidFill>
                <a:latin typeface="Segoe UI Light" pitchFamily="34" charset="0"/>
              </a:rPr>
              <a:t>3420</a:t>
            </a:r>
          </a:p>
        </p:txBody>
      </p:sp>
      <p:sp>
        <p:nvSpPr>
          <p:cNvPr id="37" name="TextovéPole 15"/>
          <p:cNvSpPr txBox="1">
            <a:spLocks noChangeArrowheads="1"/>
          </p:cNvSpPr>
          <p:nvPr/>
        </p:nvSpPr>
        <p:spPr bwMode="auto">
          <a:xfrm>
            <a:off x="6948488" y="5303838"/>
            <a:ext cx="738187" cy="307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b="1">
                <a:solidFill>
                  <a:srgbClr val="FF0000"/>
                </a:solidFill>
                <a:latin typeface="Segoe UI Light" pitchFamily="34" charset="0"/>
              </a:rPr>
              <a:t>990</a:t>
            </a:r>
          </a:p>
        </p:txBody>
      </p:sp>
      <p:sp>
        <p:nvSpPr>
          <p:cNvPr id="38" name="TextovéPole 15"/>
          <p:cNvSpPr txBox="1">
            <a:spLocks noChangeArrowheads="1"/>
          </p:cNvSpPr>
          <p:nvPr/>
        </p:nvSpPr>
        <p:spPr bwMode="auto">
          <a:xfrm>
            <a:off x="2411413" y="5303838"/>
            <a:ext cx="738187" cy="307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b="1">
                <a:solidFill>
                  <a:srgbClr val="FF0000"/>
                </a:solidFill>
                <a:latin typeface="Segoe UI Light" pitchFamily="34" charset="0"/>
              </a:rPr>
              <a:t>1960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ovéPole 3"/>
          <p:cNvSpPr txBox="1">
            <a:spLocks noChangeArrowheads="1"/>
          </p:cNvSpPr>
          <p:nvPr/>
        </p:nvSpPr>
        <p:spPr bwMode="auto">
          <a:xfrm>
            <a:off x="0" y="0"/>
            <a:ext cx="2268538" cy="369888"/>
          </a:xfrm>
          <a:prstGeom prst="rect">
            <a:avLst/>
          </a:prstGeom>
          <a:solidFill>
            <a:srgbClr val="FF0000"/>
          </a:solidFill>
          <a:ln w="381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Segoe UI Semibold" pitchFamily="34" charset="0"/>
              </a:rPr>
              <a:t>ŘEŠENÍ</a:t>
            </a:r>
          </a:p>
        </p:txBody>
      </p:sp>
      <p:sp>
        <p:nvSpPr>
          <p:cNvPr id="5" name="Obdélník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1270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148" name="TextovéPole 2"/>
          <p:cNvSpPr txBox="1">
            <a:spLocks noChangeArrowheads="1"/>
          </p:cNvSpPr>
          <p:nvPr/>
        </p:nvSpPr>
        <p:spPr bwMode="auto">
          <a:xfrm>
            <a:off x="250825" y="741363"/>
            <a:ext cx="2889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Light" pitchFamily="34" charset="0"/>
              </a:rPr>
              <a:t>3 </a:t>
            </a:r>
          </a:p>
        </p:txBody>
      </p:sp>
      <p:sp>
        <p:nvSpPr>
          <p:cNvPr id="7" name="Ovál 6"/>
          <p:cNvSpPr/>
          <p:nvPr/>
        </p:nvSpPr>
        <p:spPr>
          <a:xfrm>
            <a:off x="179388" y="695325"/>
            <a:ext cx="431800" cy="4318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6150" name="TextovéPole 4"/>
          <p:cNvSpPr txBox="1">
            <a:spLocks noChangeArrowheads="1"/>
          </p:cNvSpPr>
          <p:nvPr/>
        </p:nvSpPr>
        <p:spPr bwMode="auto">
          <a:xfrm>
            <a:off x="611188" y="741363"/>
            <a:ext cx="2305050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Sčítej a odčítej zpaměti:</a:t>
            </a:r>
          </a:p>
        </p:txBody>
      </p:sp>
      <p:sp>
        <p:nvSpPr>
          <p:cNvPr id="6151" name="TextovéPole 15"/>
          <p:cNvSpPr txBox="1">
            <a:spLocks noChangeArrowheads="1"/>
          </p:cNvSpPr>
          <p:nvPr/>
        </p:nvSpPr>
        <p:spPr bwMode="auto">
          <a:xfrm>
            <a:off x="938213" y="1554163"/>
            <a:ext cx="1257300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1200 + 200</a:t>
            </a:r>
          </a:p>
        </p:txBody>
      </p:sp>
      <p:sp>
        <p:nvSpPr>
          <p:cNvPr id="6152" name="TextovéPole 15"/>
          <p:cNvSpPr txBox="1">
            <a:spLocks noChangeArrowheads="1"/>
          </p:cNvSpPr>
          <p:nvPr/>
        </p:nvSpPr>
        <p:spPr bwMode="auto">
          <a:xfrm>
            <a:off x="938213" y="2014538"/>
            <a:ext cx="1257300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8700  - 300</a:t>
            </a:r>
          </a:p>
        </p:txBody>
      </p:sp>
      <p:sp>
        <p:nvSpPr>
          <p:cNvPr id="6153" name="TextovéPole 15"/>
          <p:cNvSpPr txBox="1">
            <a:spLocks noChangeArrowheads="1"/>
          </p:cNvSpPr>
          <p:nvPr/>
        </p:nvSpPr>
        <p:spPr bwMode="auto">
          <a:xfrm>
            <a:off x="938213" y="2478088"/>
            <a:ext cx="1257300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4400  - 100</a:t>
            </a:r>
          </a:p>
        </p:txBody>
      </p:sp>
      <p:sp>
        <p:nvSpPr>
          <p:cNvPr id="6154" name="TextovéPole 15"/>
          <p:cNvSpPr txBox="1">
            <a:spLocks noChangeArrowheads="1"/>
          </p:cNvSpPr>
          <p:nvPr/>
        </p:nvSpPr>
        <p:spPr bwMode="auto">
          <a:xfrm>
            <a:off x="5508625" y="1566863"/>
            <a:ext cx="1255713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7300 + 500</a:t>
            </a:r>
          </a:p>
        </p:txBody>
      </p:sp>
      <p:sp>
        <p:nvSpPr>
          <p:cNvPr id="6155" name="TextovéPole 15"/>
          <p:cNvSpPr txBox="1">
            <a:spLocks noChangeArrowheads="1"/>
          </p:cNvSpPr>
          <p:nvPr/>
        </p:nvSpPr>
        <p:spPr bwMode="auto">
          <a:xfrm>
            <a:off x="5508625" y="2014538"/>
            <a:ext cx="1255713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9100 + 900</a:t>
            </a:r>
          </a:p>
        </p:txBody>
      </p:sp>
      <p:sp>
        <p:nvSpPr>
          <p:cNvPr id="6156" name="TextovéPole 15"/>
          <p:cNvSpPr txBox="1">
            <a:spLocks noChangeArrowheads="1"/>
          </p:cNvSpPr>
          <p:nvPr/>
        </p:nvSpPr>
        <p:spPr bwMode="auto">
          <a:xfrm>
            <a:off x="5508625" y="2478088"/>
            <a:ext cx="1255713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3300  - 200</a:t>
            </a:r>
          </a:p>
        </p:txBody>
      </p:sp>
      <p:sp>
        <p:nvSpPr>
          <p:cNvPr id="6157" name="TextovéPole 15"/>
          <p:cNvSpPr txBox="1">
            <a:spLocks noChangeArrowheads="1"/>
          </p:cNvSpPr>
          <p:nvPr/>
        </p:nvSpPr>
        <p:spPr bwMode="auto">
          <a:xfrm>
            <a:off x="938213" y="2940050"/>
            <a:ext cx="1257300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5600 + 100</a:t>
            </a:r>
          </a:p>
        </p:txBody>
      </p:sp>
      <p:sp>
        <p:nvSpPr>
          <p:cNvPr id="6158" name="TextovéPole 15"/>
          <p:cNvSpPr txBox="1">
            <a:spLocks noChangeArrowheads="1"/>
          </p:cNvSpPr>
          <p:nvPr/>
        </p:nvSpPr>
        <p:spPr bwMode="auto">
          <a:xfrm>
            <a:off x="5508625" y="2940050"/>
            <a:ext cx="1255713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6900  - 600</a:t>
            </a:r>
          </a:p>
        </p:txBody>
      </p:sp>
      <p:sp>
        <p:nvSpPr>
          <p:cNvPr id="6159" name="TextovéPole 15"/>
          <p:cNvSpPr txBox="1">
            <a:spLocks noChangeArrowheads="1"/>
          </p:cNvSpPr>
          <p:nvPr/>
        </p:nvSpPr>
        <p:spPr bwMode="auto">
          <a:xfrm>
            <a:off x="2411413" y="1554163"/>
            <a:ext cx="738187" cy="307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b="1">
                <a:latin typeface="Segoe UI Light" pitchFamily="34" charset="0"/>
              </a:rPr>
              <a:t>1400</a:t>
            </a:r>
          </a:p>
        </p:txBody>
      </p:sp>
      <p:sp>
        <p:nvSpPr>
          <p:cNvPr id="6160" name="TextovéPole 17"/>
          <p:cNvSpPr txBox="1">
            <a:spLocks noChangeArrowheads="1"/>
          </p:cNvSpPr>
          <p:nvPr/>
        </p:nvSpPr>
        <p:spPr bwMode="auto">
          <a:xfrm>
            <a:off x="2411413" y="2014538"/>
            <a:ext cx="738187" cy="307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b="1">
                <a:latin typeface="Segoe UI Light" pitchFamily="34" charset="0"/>
              </a:rPr>
              <a:t>8400</a:t>
            </a:r>
          </a:p>
        </p:txBody>
      </p:sp>
      <p:sp>
        <p:nvSpPr>
          <p:cNvPr id="6161" name="TextovéPole 15"/>
          <p:cNvSpPr txBox="1">
            <a:spLocks noChangeArrowheads="1"/>
          </p:cNvSpPr>
          <p:nvPr/>
        </p:nvSpPr>
        <p:spPr bwMode="auto">
          <a:xfrm>
            <a:off x="2411413" y="2478088"/>
            <a:ext cx="738187" cy="307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b="1">
                <a:latin typeface="Segoe UI Light" pitchFamily="34" charset="0"/>
              </a:rPr>
              <a:t>4300</a:t>
            </a:r>
          </a:p>
        </p:txBody>
      </p:sp>
      <p:sp>
        <p:nvSpPr>
          <p:cNvPr id="6162" name="TextovéPole 15"/>
          <p:cNvSpPr txBox="1">
            <a:spLocks noChangeArrowheads="1"/>
          </p:cNvSpPr>
          <p:nvPr/>
        </p:nvSpPr>
        <p:spPr bwMode="auto">
          <a:xfrm>
            <a:off x="6948488" y="1566863"/>
            <a:ext cx="738187" cy="307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b="1">
                <a:latin typeface="Segoe UI Light" pitchFamily="34" charset="0"/>
              </a:rPr>
              <a:t>7800</a:t>
            </a:r>
          </a:p>
        </p:txBody>
      </p:sp>
      <p:sp>
        <p:nvSpPr>
          <p:cNvPr id="6163" name="TextovéPole 15"/>
          <p:cNvSpPr txBox="1">
            <a:spLocks noChangeArrowheads="1"/>
          </p:cNvSpPr>
          <p:nvPr/>
        </p:nvSpPr>
        <p:spPr bwMode="auto">
          <a:xfrm>
            <a:off x="6948488" y="2014538"/>
            <a:ext cx="738187" cy="307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b="1">
                <a:latin typeface="Segoe UI Light" pitchFamily="34" charset="0"/>
              </a:rPr>
              <a:t>10000</a:t>
            </a:r>
          </a:p>
        </p:txBody>
      </p:sp>
      <p:sp>
        <p:nvSpPr>
          <p:cNvPr id="6164" name="TextovéPole 15"/>
          <p:cNvSpPr txBox="1">
            <a:spLocks noChangeArrowheads="1"/>
          </p:cNvSpPr>
          <p:nvPr/>
        </p:nvSpPr>
        <p:spPr bwMode="auto">
          <a:xfrm>
            <a:off x="6948488" y="2478088"/>
            <a:ext cx="738187" cy="307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b="1">
                <a:latin typeface="Segoe UI Light" pitchFamily="34" charset="0"/>
              </a:rPr>
              <a:t>3100</a:t>
            </a:r>
          </a:p>
        </p:txBody>
      </p:sp>
      <p:sp>
        <p:nvSpPr>
          <p:cNvPr id="6165" name="TextovéPole 15"/>
          <p:cNvSpPr txBox="1">
            <a:spLocks noChangeArrowheads="1"/>
          </p:cNvSpPr>
          <p:nvPr/>
        </p:nvSpPr>
        <p:spPr bwMode="auto">
          <a:xfrm>
            <a:off x="6948488" y="2940050"/>
            <a:ext cx="738187" cy="307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b="1">
                <a:latin typeface="Segoe UI Light" pitchFamily="34" charset="0"/>
              </a:rPr>
              <a:t>6300</a:t>
            </a:r>
          </a:p>
        </p:txBody>
      </p:sp>
      <p:sp>
        <p:nvSpPr>
          <p:cNvPr id="6166" name="TextovéPole 15"/>
          <p:cNvSpPr txBox="1">
            <a:spLocks noChangeArrowheads="1"/>
          </p:cNvSpPr>
          <p:nvPr/>
        </p:nvSpPr>
        <p:spPr bwMode="auto">
          <a:xfrm>
            <a:off x="2411413" y="2940050"/>
            <a:ext cx="738187" cy="307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b="1">
                <a:latin typeface="Segoe UI Light" pitchFamily="34" charset="0"/>
              </a:rPr>
              <a:t>5700</a:t>
            </a:r>
          </a:p>
        </p:txBody>
      </p:sp>
      <p:sp>
        <p:nvSpPr>
          <p:cNvPr id="6167" name="TextovéPole 15"/>
          <p:cNvSpPr txBox="1">
            <a:spLocks noChangeArrowheads="1"/>
          </p:cNvSpPr>
          <p:nvPr/>
        </p:nvSpPr>
        <p:spPr bwMode="auto">
          <a:xfrm>
            <a:off x="938213" y="3917950"/>
            <a:ext cx="1257300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6390 + 20</a:t>
            </a:r>
          </a:p>
        </p:txBody>
      </p:sp>
      <p:sp>
        <p:nvSpPr>
          <p:cNvPr id="6168" name="TextovéPole 15"/>
          <p:cNvSpPr txBox="1">
            <a:spLocks noChangeArrowheads="1"/>
          </p:cNvSpPr>
          <p:nvPr/>
        </p:nvSpPr>
        <p:spPr bwMode="auto">
          <a:xfrm>
            <a:off x="938213" y="4378325"/>
            <a:ext cx="1257300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2480  + 30</a:t>
            </a:r>
          </a:p>
        </p:txBody>
      </p:sp>
      <p:sp>
        <p:nvSpPr>
          <p:cNvPr id="6169" name="TextovéPole 15"/>
          <p:cNvSpPr txBox="1">
            <a:spLocks noChangeArrowheads="1"/>
          </p:cNvSpPr>
          <p:nvPr/>
        </p:nvSpPr>
        <p:spPr bwMode="auto">
          <a:xfrm>
            <a:off x="938213" y="4841875"/>
            <a:ext cx="1257300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9410  - 50</a:t>
            </a:r>
          </a:p>
        </p:txBody>
      </p:sp>
      <p:sp>
        <p:nvSpPr>
          <p:cNvPr id="6170" name="TextovéPole 15"/>
          <p:cNvSpPr txBox="1">
            <a:spLocks noChangeArrowheads="1"/>
          </p:cNvSpPr>
          <p:nvPr/>
        </p:nvSpPr>
        <p:spPr bwMode="auto">
          <a:xfrm>
            <a:off x="5508625" y="3930650"/>
            <a:ext cx="1255713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2870  - 50</a:t>
            </a:r>
          </a:p>
        </p:txBody>
      </p:sp>
      <p:sp>
        <p:nvSpPr>
          <p:cNvPr id="6171" name="TextovéPole 15"/>
          <p:cNvSpPr txBox="1">
            <a:spLocks noChangeArrowheads="1"/>
          </p:cNvSpPr>
          <p:nvPr/>
        </p:nvSpPr>
        <p:spPr bwMode="auto">
          <a:xfrm>
            <a:off x="5508625" y="4378325"/>
            <a:ext cx="1255713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7810 + 90</a:t>
            </a:r>
          </a:p>
        </p:txBody>
      </p:sp>
      <p:sp>
        <p:nvSpPr>
          <p:cNvPr id="6172" name="TextovéPole 15"/>
          <p:cNvSpPr txBox="1">
            <a:spLocks noChangeArrowheads="1"/>
          </p:cNvSpPr>
          <p:nvPr/>
        </p:nvSpPr>
        <p:spPr bwMode="auto">
          <a:xfrm>
            <a:off x="5508625" y="4841875"/>
            <a:ext cx="1255713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3330  + 90</a:t>
            </a:r>
          </a:p>
        </p:txBody>
      </p:sp>
      <p:sp>
        <p:nvSpPr>
          <p:cNvPr id="6173" name="TextovéPole 15"/>
          <p:cNvSpPr txBox="1">
            <a:spLocks noChangeArrowheads="1"/>
          </p:cNvSpPr>
          <p:nvPr/>
        </p:nvSpPr>
        <p:spPr bwMode="auto">
          <a:xfrm>
            <a:off x="938213" y="5303838"/>
            <a:ext cx="1257300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1970  - 10</a:t>
            </a:r>
          </a:p>
        </p:txBody>
      </p:sp>
      <p:sp>
        <p:nvSpPr>
          <p:cNvPr id="6174" name="TextovéPole 15"/>
          <p:cNvSpPr txBox="1">
            <a:spLocks noChangeArrowheads="1"/>
          </p:cNvSpPr>
          <p:nvPr/>
        </p:nvSpPr>
        <p:spPr bwMode="auto">
          <a:xfrm>
            <a:off x="5508625" y="5303838"/>
            <a:ext cx="1255713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1070  - 80</a:t>
            </a:r>
          </a:p>
        </p:txBody>
      </p:sp>
      <p:sp>
        <p:nvSpPr>
          <p:cNvPr id="6175" name="TextovéPole 15"/>
          <p:cNvSpPr txBox="1">
            <a:spLocks noChangeArrowheads="1"/>
          </p:cNvSpPr>
          <p:nvPr/>
        </p:nvSpPr>
        <p:spPr bwMode="auto">
          <a:xfrm>
            <a:off x="2411413" y="3917950"/>
            <a:ext cx="738187" cy="307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b="1">
                <a:latin typeface="Segoe UI Light" pitchFamily="34" charset="0"/>
              </a:rPr>
              <a:t>6410</a:t>
            </a:r>
          </a:p>
        </p:txBody>
      </p:sp>
      <p:sp>
        <p:nvSpPr>
          <p:cNvPr id="6176" name="TextovéPole 33"/>
          <p:cNvSpPr txBox="1">
            <a:spLocks noChangeArrowheads="1"/>
          </p:cNvSpPr>
          <p:nvPr/>
        </p:nvSpPr>
        <p:spPr bwMode="auto">
          <a:xfrm>
            <a:off x="2411413" y="4378325"/>
            <a:ext cx="738187" cy="307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b="1">
                <a:latin typeface="Segoe UI Light" pitchFamily="34" charset="0"/>
              </a:rPr>
              <a:t>2510</a:t>
            </a:r>
          </a:p>
        </p:txBody>
      </p:sp>
      <p:sp>
        <p:nvSpPr>
          <p:cNvPr id="6177" name="TextovéPole 15"/>
          <p:cNvSpPr txBox="1">
            <a:spLocks noChangeArrowheads="1"/>
          </p:cNvSpPr>
          <p:nvPr/>
        </p:nvSpPr>
        <p:spPr bwMode="auto">
          <a:xfrm>
            <a:off x="2411413" y="4841875"/>
            <a:ext cx="738187" cy="307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b="1">
                <a:latin typeface="Segoe UI Light" pitchFamily="34" charset="0"/>
              </a:rPr>
              <a:t>9360</a:t>
            </a:r>
          </a:p>
        </p:txBody>
      </p:sp>
      <p:sp>
        <p:nvSpPr>
          <p:cNvPr id="6178" name="TextovéPole 15"/>
          <p:cNvSpPr txBox="1">
            <a:spLocks noChangeArrowheads="1"/>
          </p:cNvSpPr>
          <p:nvPr/>
        </p:nvSpPr>
        <p:spPr bwMode="auto">
          <a:xfrm>
            <a:off x="6948488" y="3930650"/>
            <a:ext cx="738187" cy="307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b="1">
                <a:latin typeface="Segoe UI Light" pitchFamily="34" charset="0"/>
              </a:rPr>
              <a:t>2820</a:t>
            </a:r>
          </a:p>
        </p:txBody>
      </p:sp>
      <p:sp>
        <p:nvSpPr>
          <p:cNvPr id="6179" name="TextovéPole 15"/>
          <p:cNvSpPr txBox="1">
            <a:spLocks noChangeArrowheads="1"/>
          </p:cNvSpPr>
          <p:nvPr/>
        </p:nvSpPr>
        <p:spPr bwMode="auto">
          <a:xfrm>
            <a:off x="6948488" y="4378325"/>
            <a:ext cx="738187" cy="307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b="1">
                <a:latin typeface="Segoe UI Light" pitchFamily="34" charset="0"/>
              </a:rPr>
              <a:t>7900</a:t>
            </a:r>
          </a:p>
        </p:txBody>
      </p:sp>
      <p:sp>
        <p:nvSpPr>
          <p:cNvPr id="6180" name="TextovéPole 15"/>
          <p:cNvSpPr txBox="1">
            <a:spLocks noChangeArrowheads="1"/>
          </p:cNvSpPr>
          <p:nvPr/>
        </p:nvSpPr>
        <p:spPr bwMode="auto">
          <a:xfrm>
            <a:off x="6948488" y="4841875"/>
            <a:ext cx="738187" cy="307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b="1">
                <a:latin typeface="Segoe UI Light" pitchFamily="34" charset="0"/>
              </a:rPr>
              <a:t>3420</a:t>
            </a:r>
          </a:p>
        </p:txBody>
      </p:sp>
      <p:sp>
        <p:nvSpPr>
          <p:cNvPr id="6181" name="TextovéPole 15"/>
          <p:cNvSpPr txBox="1">
            <a:spLocks noChangeArrowheads="1"/>
          </p:cNvSpPr>
          <p:nvPr/>
        </p:nvSpPr>
        <p:spPr bwMode="auto">
          <a:xfrm>
            <a:off x="6948488" y="5303838"/>
            <a:ext cx="738187" cy="307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b="1">
                <a:latin typeface="Segoe UI Light" pitchFamily="34" charset="0"/>
              </a:rPr>
              <a:t>990</a:t>
            </a:r>
          </a:p>
        </p:txBody>
      </p:sp>
      <p:sp>
        <p:nvSpPr>
          <p:cNvPr id="6182" name="TextovéPole 15"/>
          <p:cNvSpPr txBox="1">
            <a:spLocks noChangeArrowheads="1"/>
          </p:cNvSpPr>
          <p:nvPr/>
        </p:nvSpPr>
        <p:spPr bwMode="auto">
          <a:xfrm>
            <a:off x="2411413" y="5303838"/>
            <a:ext cx="738187" cy="307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b="1">
                <a:latin typeface="Segoe UI Light" pitchFamily="34" charset="0"/>
              </a:rPr>
              <a:t>1960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Ovál 25"/>
          <p:cNvSpPr/>
          <p:nvPr/>
        </p:nvSpPr>
        <p:spPr>
          <a:xfrm>
            <a:off x="7215188" y="3424238"/>
            <a:ext cx="323850" cy="323850"/>
          </a:xfrm>
          <a:prstGeom prst="ellipse">
            <a:avLst/>
          </a:prstGeom>
          <a:solidFill>
            <a:srgbClr val="EC40A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tx1"/>
              </a:solidFill>
              <a:latin typeface="Segoe UI Semibold" pitchFamily="34" charset="0"/>
            </a:endParaRPr>
          </a:p>
        </p:txBody>
      </p:sp>
      <p:sp>
        <p:nvSpPr>
          <p:cNvPr id="11" name="Vývojový diagram: děrná páska 10"/>
          <p:cNvSpPr/>
          <p:nvPr/>
        </p:nvSpPr>
        <p:spPr>
          <a:xfrm>
            <a:off x="3260725" y="1727200"/>
            <a:ext cx="1081088" cy="487363"/>
          </a:xfrm>
          <a:prstGeom prst="flowChartPunchedTape">
            <a:avLst/>
          </a:prstGeom>
          <a:solidFill>
            <a:srgbClr val="F49AC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600" b="1" dirty="0">
                <a:solidFill>
                  <a:schemeClr val="tx1"/>
                </a:solidFill>
                <a:latin typeface="Segoe UI Semibold" pitchFamily="34" charset="0"/>
              </a:rPr>
              <a:t>5000</a:t>
            </a:r>
            <a:endParaRPr lang="cs-CZ" b="1" dirty="0">
              <a:solidFill>
                <a:schemeClr val="tx1"/>
              </a:solidFill>
              <a:latin typeface="Segoe UI Semibold" pitchFamily="34" charset="0"/>
            </a:endParaRPr>
          </a:p>
        </p:txBody>
      </p:sp>
      <p:sp>
        <p:nvSpPr>
          <p:cNvPr id="7172" name="TextovéPole 2"/>
          <p:cNvSpPr txBox="1">
            <a:spLocks noChangeArrowheads="1"/>
          </p:cNvSpPr>
          <p:nvPr/>
        </p:nvSpPr>
        <p:spPr bwMode="auto">
          <a:xfrm>
            <a:off x="250825" y="741363"/>
            <a:ext cx="2889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Light" pitchFamily="34" charset="0"/>
              </a:rPr>
              <a:t>4 </a:t>
            </a:r>
          </a:p>
        </p:txBody>
      </p:sp>
      <p:sp>
        <p:nvSpPr>
          <p:cNvPr id="3" name="Ovál 2"/>
          <p:cNvSpPr/>
          <p:nvPr/>
        </p:nvSpPr>
        <p:spPr>
          <a:xfrm>
            <a:off x="179388" y="695325"/>
            <a:ext cx="431800" cy="4318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174" name="TextovéPole 4"/>
          <p:cNvSpPr txBox="1">
            <a:spLocks noChangeArrowheads="1"/>
          </p:cNvSpPr>
          <p:nvPr/>
        </p:nvSpPr>
        <p:spPr bwMode="auto">
          <a:xfrm>
            <a:off x="611188" y="741363"/>
            <a:ext cx="3455987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Kolik má každý celkem peněz?</a:t>
            </a:r>
          </a:p>
        </p:txBody>
      </p:sp>
      <p:pic>
        <p:nvPicPr>
          <p:cNvPr id="7175" name="Picture 2" descr="C:\Users\anna\AppData\Local\Microsoft\Windows\Temporary Internet Files\Content.IE5\JNPN0UO4\MC900432445[1].wmf"/>
          <p:cNvPicPr>
            <a:picLocks noChangeAspect="1" noChangeArrowheads="1"/>
          </p:cNvPicPr>
          <p:nvPr/>
        </p:nvPicPr>
        <p:blipFill>
          <a:blip r:embed="rId2" cstate="print">
            <a:grayscl/>
          </a:blip>
          <a:srcRect/>
          <a:stretch>
            <a:fillRect/>
          </a:stretch>
        </p:blipFill>
        <p:spPr bwMode="auto">
          <a:xfrm>
            <a:off x="506413" y="1335088"/>
            <a:ext cx="947737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Vývojový diagram: děrná páska 4"/>
          <p:cNvSpPr/>
          <p:nvPr/>
        </p:nvSpPr>
        <p:spPr>
          <a:xfrm>
            <a:off x="1908175" y="1727200"/>
            <a:ext cx="1079500" cy="487363"/>
          </a:xfrm>
          <a:prstGeom prst="flowChartPunchedTape">
            <a:avLst/>
          </a:prstGeom>
          <a:solidFill>
            <a:srgbClr val="95F3CD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600" dirty="0">
                <a:solidFill>
                  <a:schemeClr val="tx1"/>
                </a:solidFill>
                <a:latin typeface="Segoe UI Semibold" pitchFamily="34" charset="0"/>
              </a:rPr>
              <a:t>10 000</a:t>
            </a:r>
          </a:p>
        </p:txBody>
      </p:sp>
      <p:sp>
        <p:nvSpPr>
          <p:cNvPr id="12" name="Vývojový diagram: děrná páska 11"/>
          <p:cNvSpPr/>
          <p:nvPr/>
        </p:nvSpPr>
        <p:spPr>
          <a:xfrm>
            <a:off x="4572000" y="1727200"/>
            <a:ext cx="1079500" cy="487363"/>
          </a:xfrm>
          <a:prstGeom prst="flowChartPunchedTape">
            <a:avLst/>
          </a:prstGeom>
          <a:solidFill>
            <a:srgbClr val="A5E565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600" dirty="0">
                <a:solidFill>
                  <a:schemeClr val="tx1"/>
                </a:solidFill>
                <a:latin typeface="Segoe UI Semibold" pitchFamily="34" charset="0"/>
              </a:rPr>
              <a:t>200</a:t>
            </a:r>
            <a:endParaRPr lang="cs-CZ" dirty="0">
              <a:solidFill>
                <a:schemeClr val="tx1"/>
              </a:solidFill>
              <a:latin typeface="Segoe UI Semibold" pitchFamily="34" charset="0"/>
            </a:endParaRPr>
          </a:p>
        </p:txBody>
      </p:sp>
      <p:sp>
        <p:nvSpPr>
          <p:cNvPr id="8" name="Ovál 7"/>
          <p:cNvSpPr/>
          <p:nvPr/>
        </p:nvSpPr>
        <p:spPr>
          <a:xfrm>
            <a:off x="5965825" y="1687513"/>
            <a:ext cx="568325" cy="568325"/>
          </a:xfrm>
          <a:prstGeom prst="ellipse">
            <a:avLst/>
          </a:prstGeom>
          <a:solidFill>
            <a:srgbClr val="E7916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tx1"/>
              </a:solidFill>
              <a:latin typeface="Segoe UI Semibold" pitchFamily="34" charset="0"/>
            </a:endParaRPr>
          </a:p>
        </p:txBody>
      </p:sp>
      <p:sp>
        <p:nvSpPr>
          <p:cNvPr id="7179" name="TextovéPole 12"/>
          <p:cNvSpPr txBox="1">
            <a:spLocks noChangeArrowheads="1"/>
          </p:cNvSpPr>
          <p:nvPr/>
        </p:nvSpPr>
        <p:spPr bwMode="auto">
          <a:xfrm>
            <a:off x="6034088" y="1817688"/>
            <a:ext cx="431800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>
                <a:latin typeface="Segoe UI Semibold" pitchFamily="34" charset="0"/>
              </a:rPr>
              <a:t>50</a:t>
            </a:r>
          </a:p>
        </p:txBody>
      </p:sp>
      <p:sp>
        <p:nvSpPr>
          <p:cNvPr id="18" name="Ovál 17"/>
          <p:cNvSpPr/>
          <p:nvPr/>
        </p:nvSpPr>
        <p:spPr>
          <a:xfrm>
            <a:off x="7561263" y="1809750"/>
            <a:ext cx="323850" cy="323850"/>
          </a:xfrm>
          <a:prstGeom prst="ellipse">
            <a:avLst/>
          </a:prstGeom>
          <a:solidFill>
            <a:srgbClr val="DFE8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tx1"/>
              </a:solidFill>
              <a:latin typeface="Segoe UI Semibold" pitchFamily="34" charset="0"/>
            </a:endParaRPr>
          </a:p>
        </p:txBody>
      </p:sp>
      <p:sp>
        <p:nvSpPr>
          <p:cNvPr id="19" name="Ovál 18"/>
          <p:cNvSpPr/>
          <p:nvPr/>
        </p:nvSpPr>
        <p:spPr>
          <a:xfrm>
            <a:off x="6765925" y="1687513"/>
            <a:ext cx="566738" cy="568325"/>
          </a:xfrm>
          <a:prstGeom prst="ellipse">
            <a:avLst/>
          </a:prstGeom>
          <a:solidFill>
            <a:srgbClr val="E7916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tx1"/>
              </a:solidFill>
              <a:latin typeface="Segoe UI Semibold" pitchFamily="34" charset="0"/>
            </a:endParaRPr>
          </a:p>
        </p:txBody>
      </p:sp>
      <p:sp>
        <p:nvSpPr>
          <p:cNvPr id="7182" name="TextovéPole 19"/>
          <p:cNvSpPr txBox="1">
            <a:spLocks noChangeArrowheads="1"/>
          </p:cNvSpPr>
          <p:nvPr/>
        </p:nvSpPr>
        <p:spPr bwMode="auto">
          <a:xfrm>
            <a:off x="6832600" y="1817688"/>
            <a:ext cx="431800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>
                <a:latin typeface="Segoe UI Semibold" pitchFamily="34" charset="0"/>
              </a:rPr>
              <a:t>50</a:t>
            </a:r>
          </a:p>
        </p:txBody>
      </p:sp>
      <p:sp>
        <p:nvSpPr>
          <p:cNvPr id="7183" name="TextovéPole 20"/>
          <p:cNvSpPr txBox="1">
            <a:spLocks noChangeArrowheads="1"/>
          </p:cNvSpPr>
          <p:nvPr/>
        </p:nvSpPr>
        <p:spPr bwMode="auto">
          <a:xfrm>
            <a:off x="7507288" y="1833563"/>
            <a:ext cx="4318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>
                <a:latin typeface="Segoe UI Semibold" pitchFamily="34" charset="0"/>
              </a:rPr>
              <a:t>10</a:t>
            </a:r>
            <a:endParaRPr lang="cs-CZ" sz="1600">
              <a:latin typeface="Segoe UI Semibold" pitchFamily="34" charset="0"/>
            </a:endParaRPr>
          </a:p>
        </p:txBody>
      </p:sp>
      <p:sp>
        <p:nvSpPr>
          <p:cNvPr id="23" name="TextovéPole 15"/>
          <p:cNvSpPr txBox="1">
            <a:spLocks noChangeArrowheads="1"/>
          </p:cNvSpPr>
          <p:nvPr/>
        </p:nvSpPr>
        <p:spPr bwMode="auto">
          <a:xfrm>
            <a:off x="609600" y="2563813"/>
            <a:ext cx="738188" cy="307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b="1">
                <a:solidFill>
                  <a:srgbClr val="FF0000"/>
                </a:solidFill>
                <a:latin typeface="Segoe UI Light" pitchFamily="34" charset="0"/>
              </a:rPr>
              <a:t>15 310</a:t>
            </a:r>
          </a:p>
        </p:txBody>
      </p:sp>
      <p:pic>
        <p:nvPicPr>
          <p:cNvPr id="7185" name="Picture 16" descr="C:\Users\anna\AppData\Local\Microsoft\Windows\Temporary Internet Files\Content.IE5\JNPN0UO4\MC900440420[1].wmf"/>
          <p:cNvPicPr>
            <a:picLocks noChangeAspect="1" noChangeArrowheads="1"/>
          </p:cNvPicPr>
          <p:nvPr/>
        </p:nvPicPr>
        <p:blipFill>
          <a:blip r:embed="rId3" cstate="print">
            <a:grayscl/>
          </a:blip>
          <a:srcRect/>
          <a:stretch>
            <a:fillRect/>
          </a:stretch>
        </p:blipFill>
        <p:spPr bwMode="auto">
          <a:xfrm>
            <a:off x="611188" y="3098800"/>
            <a:ext cx="1035050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Vývojový diagram: děrná páska 16"/>
          <p:cNvSpPr/>
          <p:nvPr/>
        </p:nvSpPr>
        <p:spPr>
          <a:xfrm>
            <a:off x="1908175" y="3362325"/>
            <a:ext cx="1081088" cy="487363"/>
          </a:xfrm>
          <a:prstGeom prst="flowChartPunchedTape">
            <a:avLst/>
          </a:prstGeom>
          <a:solidFill>
            <a:srgbClr val="B2A4EE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600" b="1" dirty="0">
                <a:solidFill>
                  <a:schemeClr val="tx1"/>
                </a:solidFill>
                <a:latin typeface="Segoe UI Semibold" pitchFamily="34" charset="0"/>
              </a:rPr>
              <a:t>2000</a:t>
            </a:r>
            <a:endParaRPr lang="cs-CZ" b="1" dirty="0">
              <a:solidFill>
                <a:schemeClr val="tx1"/>
              </a:solidFill>
              <a:latin typeface="Segoe UI Semibold" pitchFamily="34" charset="0"/>
            </a:endParaRPr>
          </a:p>
        </p:txBody>
      </p:sp>
      <p:sp>
        <p:nvSpPr>
          <p:cNvPr id="20" name="Vývojový diagram: děrná páska 19"/>
          <p:cNvSpPr/>
          <p:nvPr/>
        </p:nvSpPr>
        <p:spPr>
          <a:xfrm>
            <a:off x="3260725" y="3341688"/>
            <a:ext cx="1081088" cy="487362"/>
          </a:xfrm>
          <a:prstGeom prst="flowChartPunchedTape">
            <a:avLst/>
          </a:prstGeom>
          <a:solidFill>
            <a:srgbClr val="B2A4EE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600" b="1" dirty="0">
                <a:solidFill>
                  <a:schemeClr val="tx1"/>
                </a:solidFill>
                <a:latin typeface="Segoe UI Semibold" pitchFamily="34" charset="0"/>
              </a:rPr>
              <a:t>2000</a:t>
            </a:r>
            <a:endParaRPr lang="cs-CZ" b="1" dirty="0">
              <a:solidFill>
                <a:schemeClr val="tx1"/>
              </a:solidFill>
              <a:latin typeface="Segoe UI Semibold" pitchFamily="34" charset="0"/>
            </a:endParaRPr>
          </a:p>
        </p:txBody>
      </p:sp>
      <p:sp>
        <p:nvSpPr>
          <p:cNvPr id="21" name="Vývojový diagram: děrná páska 20"/>
          <p:cNvSpPr/>
          <p:nvPr/>
        </p:nvSpPr>
        <p:spPr>
          <a:xfrm>
            <a:off x="4572000" y="3341688"/>
            <a:ext cx="1081088" cy="487362"/>
          </a:xfrm>
          <a:prstGeom prst="flowChartPunchedTape">
            <a:avLst/>
          </a:prstGeom>
          <a:solidFill>
            <a:srgbClr val="F7F17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600" b="1" dirty="0">
                <a:solidFill>
                  <a:schemeClr val="tx1"/>
                </a:solidFill>
                <a:latin typeface="Segoe UI Semibold" pitchFamily="34" charset="0"/>
              </a:rPr>
              <a:t>500</a:t>
            </a:r>
            <a:endParaRPr lang="cs-CZ" b="1" dirty="0">
              <a:solidFill>
                <a:schemeClr val="tx1"/>
              </a:solidFill>
              <a:latin typeface="Segoe UI Semibold" pitchFamily="34" charset="0"/>
            </a:endParaRPr>
          </a:p>
        </p:txBody>
      </p:sp>
      <p:sp>
        <p:nvSpPr>
          <p:cNvPr id="22" name="Vývojový diagram: děrná páska 21"/>
          <p:cNvSpPr/>
          <p:nvPr/>
        </p:nvSpPr>
        <p:spPr>
          <a:xfrm>
            <a:off x="5926138" y="3341688"/>
            <a:ext cx="1081087" cy="487362"/>
          </a:xfrm>
          <a:prstGeom prst="flowChartPunchedTape">
            <a:avLst/>
          </a:prstGeom>
          <a:solidFill>
            <a:srgbClr val="B6B2B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600" b="1" dirty="0">
                <a:solidFill>
                  <a:schemeClr val="tx1"/>
                </a:solidFill>
                <a:latin typeface="Segoe UI Semibold" pitchFamily="34" charset="0"/>
              </a:rPr>
              <a:t>100</a:t>
            </a:r>
            <a:endParaRPr lang="cs-CZ" b="1" dirty="0">
              <a:solidFill>
                <a:schemeClr val="tx1"/>
              </a:solidFill>
              <a:latin typeface="Segoe UI Semibold" pitchFamily="34" charset="0"/>
            </a:endParaRPr>
          </a:p>
        </p:txBody>
      </p:sp>
      <p:sp>
        <p:nvSpPr>
          <p:cNvPr id="7190" name="TextovéPole 20"/>
          <p:cNvSpPr txBox="1">
            <a:spLocks noChangeArrowheads="1"/>
          </p:cNvSpPr>
          <p:nvPr/>
        </p:nvSpPr>
        <p:spPr bwMode="auto">
          <a:xfrm>
            <a:off x="7161213" y="3424238"/>
            <a:ext cx="431800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>
                <a:latin typeface="Segoe UI Semibold" pitchFamily="34" charset="0"/>
              </a:rPr>
              <a:t>5</a:t>
            </a:r>
          </a:p>
        </p:txBody>
      </p:sp>
      <p:sp>
        <p:nvSpPr>
          <p:cNvPr id="27" name="TextovéPole 15"/>
          <p:cNvSpPr txBox="1">
            <a:spLocks noChangeArrowheads="1"/>
          </p:cNvSpPr>
          <p:nvPr/>
        </p:nvSpPr>
        <p:spPr bwMode="auto">
          <a:xfrm>
            <a:off x="692150" y="4222750"/>
            <a:ext cx="738188" cy="307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b="1">
                <a:solidFill>
                  <a:srgbClr val="FF0000"/>
                </a:solidFill>
                <a:latin typeface="Segoe UI Light" pitchFamily="34" charset="0"/>
              </a:rPr>
              <a:t>4 605</a:t>
            </a:r>
          </a:p>
        </p:txBody>
      </p:sp>
      <p:pic>
        <p:nvPicPr>
          <p:cNvPr id="7192" name="Picture 17" descr="C:\Users\anna\AppData\Local\Microsoft\Windows\Temporary Internet Files\Content.IE5\M09UDOGC\MC900440426[1].wmf"/>
          <p:cNvPicPr>
            <a:picLocks noChangeAspect="1" noChangeArrowheads="1"/>
          </p:cNvPicPr>
          <p:nvPr/>
        </p:nvPicPr>
        <p:blipFill>
          <a:blip r:embed="rId4" cstate="print">
            <a:grayscl/>
          </a:blip>
          <a:srcRect/>
          <a:stretch>
            <a:fillRect/>
          </a:stretch>
        </p:blipFill>
        <p:spPr bwMode="auto">
          <a:xfrm>
            <a:off x="550863" y="4822825"/>
            <a:ext cx="903287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" name="Vývojový diagram: děrná páska 27"/>
          <p:cNvSpPr/>
          <p:nvPr/>
        </p:nvSpPr>
        <p:spPr>
          <a:xfrm>
            <a:off x="1906588" y="5173663"/>
            <a:ext cx="1081087" cy="487362"/>
          </a:xfrm>
          <a:prstGeom prst="flowChartPunchedTape">
            <a:avLst/>
          </a:prstGeom>
          <a:solidFill>
            <a:srgbClr val="F49AC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600" b="1" dirty="0">
                <a:solidFill>
                  <a:schemeClr val="tx1"/>
                </a:solidFill>
                <a:latin typeface="Segoe UI Semibold" pitchFamily="34" charset="0"/>
              </a:rPr>
              <a:t>5000</a:t>
            </a:r>
            <a:endParaRPr lang="cs-CZ" b="1" dirty="0">
              <a:solidFill>
                <a:schemeClr val="tx1"/>
              </a:solidFill>
              <a:latin typeface="Segoe UI Semibold" pitchFamily="34" charset="0"/>
            </a:endParaRPr>
          </a:p>
        </p:txBody>
      </p:sp>
      <p:sp>
        <p:nvSpPr>
          <p:cNvPr id="29" name="Vývojový diagram: děrná páska 28"/>
          <p:cNvSpPr/>
          <p:nvPr/>
        </p:nvSpPr>
        <p:spPr>
          <a:xfrm>
            <a:off x="3260725" y="5173663"/>
            <a:ext cx="1081088" cy="487362"/>
          </a:xfrm>
          <a:prstGeom prst="flowChartPunchedTape">
            <a:avLst/>
          </a:prstGeom>
          <a:solidFill>
            <a:srgbClr val="F7F17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600" b="1" dirty="0">
                <a:solidFill>
                  <a:schemeClr val="tx1"/>
                </a:solidFill>
                <a:latin typeface="Segoe UI Semibold" pitchFamily="34" charset="0"/>
              </a:rPr>
              <a:t>500</a:t>
            </a:r>
            <a:endParaRPr lang="cs-CZ" b="1" dirty="0">
              <a:solidFill>
                <a:schemeClr val="tx1"/>
              </a:solidFill>
              <a:latin typeface="Segoe UI Semibold" pitchFamily="34" charset="0"/>
            </a:endParaRPr>
          </a:p>
        </p:txBody>
      </p:sp>
      <p:sp>
        <p:nvSpPr>
          <p:cNvPr id="30" name="Vývojový diagram: děrná páska 29"/>
          <p:cNvSpPr/>
          <p:nvPr/>
        </p:nvSpPr>
        <p:spPr>
          <a:xfrm>
            <a:off x="4572000" y="5173663"/>
            <a:ext cx="1079500" cy="487362"/>
          </a:xfrm>
          <a:prstGeom prst="flowChartPunchedTape">
            <a:avLst/>
          </a:prstGeom>
          <a:solidFill>
            <a:srgbClr val="A5E565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600" dirty="0">
                <a:solidFill>
                  <a:schemeClr val="tx1"/>
                </a:solidFill>
                <a:latin typeface="Segoe UI Semibold" pitchFamily="34" charset="0"/>
              </a:rPr>
              <a:t>200</a:t>
            </a:r>
            <a:endParaRPr lang="cs-CZ" dirty="0">
              <a:solidFill>
                <a:schemeClr val="tx1"/>
              </a:solidFill>
              <a:latin typeface="Segoe UI Semibold" pitchFamily="34" charset="0"/>
            </a:endParaRPr>
          </a:p>
        </p:txBody>
      </p:sp>
      <p:sp>
        <p:nvSpPr>
          <p:cNvPr id="31" name="Vývojový diagram: děrná páska 30"/>
          <p:cNvSpPr/>
          <p:nvPr/>
        </p:nvSpPr>
        <p:spPr>
          <a:xfrm>
            <a:off x="5926138" y="5173663"/>
            <a:ext cx="1081087" cy="487362"/>
          </a:xfrm>
          <a:prstGeom prst="flowChartPunchedTape">
            <a:avLst/>
          </a:prstGeom>
          <a:solidFill>
            <a:srgbClr val="B6B2B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600" b="1" dirty="0">
                <a:solidFill>
                  <a:schemeClr val="tx1"/>
                </a:solidFill>
                <a:latin typeface="Segoe UI Semibold" pitchFamily="34" charset="0"/>
              </a:rPr>
              <a:t>100</a:t>
            </a:r>
            <a:endParaRPr lang="cs-CZ" b="1" dirty="0">
              <a:solidFill>
                <a:schemeClr val="tx1"/>
              </a:solidFill>
              <a:latin typeface="Segoe UI Semibold" pitchFamily="34" charset="0"/>
            </a:endParaRPr>
          </a:p>
        </p:txBody>
      </p:sp>
      <p:sp>
        <p:nvSpPr>
          <p:cNvPr id="33" name="Ovál 32"/>
          <p:cNvSpPr/>
          <p:nvPr/>
        </p:nvSpPr>
        <p:spPr>
          <a:xfrm>
            <a:off x="7256463" y="5122863"/>
            <a:ext cx="566737" cy="568325"/>
          </a:xfrm>
          <a:prstGeom prst="ellipse">
            <a:avLst/>
          </a:prstGeom>
          <a:solidFill>
            <a:srgbClr val="E7916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tx1"/>
              </a:solidFill>
              <a:latin typeface="Segoe UI Semibold" pitchFamily="34" charset="0"/>
            </a:endParaRPr>
          </a:p>
        </p:txBody>
      </p:sp>
      <p:sp>
        <p:nvSpPr>
          <p:cNvPr id="7198" name="TextovéPole 19"/>
          <p:cNvSpPr txBox="1">
            <a:spLocks noChangeArrowheads="1"/>
          </p:cNvSpPr>
          <p:nvPr/>
        </p:nvSpPr>
        <p:spPr bwMode="auto">
          <a:xfrm>
            <a:off x="7323138" y="5253038"/>
            <a:ext cx="431800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>
                <a:latin typeface="Segoe UI Semibold" pitchFamily="34" charset="0"/>
              </a:rPr>
              <a:t>50</a:t>
            </a:r>
          </a:p>
        </p:txBody>
      </p:sp>
      <p:sp>
        <p:nvSpPr>
          <p:cNvPr id="35" name="TextovéPole 15"/>
          <p:cNvSpPr txBox="1">
            <a:spLocks noChangeArrowheads="1"/>
          </p:cNvSpPr>
          <p:nvPr/>
        </p:nvSpPr>
        <p:spPr bwMode="auto">
          <a:xfrm>
            <a:off x="760413" y="6237288"/>
            <a:ext cx="738187" cy="307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b="1">
                <a:solidFill>
                  <a:srgbClr val="FF0000"/>
                </a:solidFill>
                <a:latin typeface="Segoe UI Light" pitchFamily="34" charset="0"/>
              </a:rPr>
              <a:t>5 850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7" grpId="0"/>
      <p:bldP spid="3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ovéPole 3"/>
          <p:cNvSpPr txBox="1">
            <a:spLocks noChangeArrowheads="1"/>
          </p:cNvSpPr>
          <p:nvPr/>
        </p:nvSpPr>
        <p:spPr bwMode="auto">
          <a:xfrm>
            <a:off x="0" y="0"/>
            <a:ext cx="2268538" cy="369888"/>
          </a:xfrm>
          <a:prstGeom prst="rect">
            <a:avLst/>
          </a:prstGeom>
          <a:solidFill>
            <a:srgbClr val="FF0000"/>
          </a:solidFill>
          <a:ln w="381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Segoe UI Semibold" pitchFamily="34" charset="0"/>
              </a:rPr>
              <a:t>ŘEŠENÍ</a:t>
            </a:r>
          </a:p>
        </p:txBody>
      </p:sp>
      <p:sp>
        <p:nvSpPr>
          <p:cNvPr id="5" name="Obdélník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1270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8196" name="Picture 2" descr="C:\Users\anna\AppData\Local\Microsoft\Windows\Temporary Internet Files\Content.IE5\JNPN0UO4\MC900432445[1].wmf"/>
          <p:cNvPicPr>
            <a:picLocks noChangeAspect="1" noChangeArrowheads="1"/>
          </p:cNvPicPr>
          <p:nvPr/>
        </p:nvPicPr>
        <p:blipFill>
          <a:blip r:embed="rId2" cstate="print">
            <a:grayscl/>
          </a:blip>
          <a:srcRect/>
          <a:stretch>
            <a:fillRect/>
          </a:stretch>
        </p:blipFill>
        <p:spPr bwMode="auto">
          <a:xfrm>
            <a:off x="4089400" y="1344613"/>
            <a:ext cx="9477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7" name="TextovéPole 15"/>
          <p:cNvSpPr txBox="1">
            <a:spLocks noChangeArrowheads="1"/>
          </p:cNvSpPr>
          <p:nvPr/>
        </p:nvSpPr>
        <p:spPr bwMode="auto">
          <a:xfrm>
            <a:off x="4192588" y="2573338"/>
            <a:ext cx="738187" cy="307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b="1">
                <a:latin typeface="Segoe UI Light" pitchFamily="34" charset="0"/>
              </a:rPr>
              <a:t>15 310</a:t>
            </a:r>
          </a:p>
        </p:txBody>
      </p:sp>
      <p:pic>
        <p:nvPicPr>
          <p:cNvPr id="8198" name="Picture 16" descr="C:\Users\anna\AppData\Local\Microsoft\Windows\Temporary Internet Files\Content.IE5\JNPN0UO4\MC900440420[1].wmf"/>
          <p:cNvPicPr>
            <a:picLocks noChangeAspect="1" noChangeArrowheads="1"/>
          </p:cNvPicPr>
          <p:nvPr/>
        </p:nvPicPr>
        <p:blipFill>
          <a:blip r:embed="rId3" cstate="print">
            <a:grayscl/>
          </a:blip>
          <a:srcRect/>
          <a:stretch>
            <a:fillRect/>
          </a:stretch>
        </p:blipFill>
        <p:spPr bwMode="auto">
          <a:xfrm>
            <a:off x="4194175" y="3108325"/>
            <a:ext cx="1035050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9" name="TextovéPole 15"/>
          <p:cNvSpPr txBox="1">
            <a:spLocks noChangeArrowheads="1"/>
          </p:cNvSpPr>
          <p:nvPr/>
        </p:nvSpPr>
        <p:spPr bwMode="auto">
          <a:xfrm>
            <a:off x="4275138" y="4232275"/>
            <a:ext cx="738187" cy="307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b="1">
                <a:latin typeface="Segoe UI Light" pitchFamily="34" charset="0"/>
              </a:rPr>
              <a:t>4 605</a:t>
            </a:r>
          </a:p>
        </p:txBody>
      </p:sp>
      <p:pic>
        <p:nvPicPr>
          <p:cNvPr id="8200" name="Picture 17" descr="C:\Users\anna\AppData\Local\Microsoft\Windows\Temporary Internet Files\Content.IE5\M09UDOGC\MC900440426[1].wmf"/>
          <p:cNvPicPr>
            <a:picLocks noChangeAspect="1" noChangeArrowheads="1"/>
          </p:cNvPicPr>
          <p:nvPr/>
        </p:nvPicPr>
        <p:blipFill>
          <a:blip r:embed="rId4" cstate="print">
            <a:grayscl/>
          </a:blip>
          <a:srcRect/>
          <a:stretch>
            <a:fillRect/>
          </a:stretch>
        </p:blipFill>
        <p:spPr bwMode="auto">
          <a:xfrm>
            <a:off x="4133850" y="4832350"/>
            <a:ext cx="903288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201" name="TextovéPole 15"/>
          <p:cNvSpPr txBox="1">
            <a:spLocks noChangeArrowheads="1"/>
          </p:cNvSpPr>
          <p:nvPr/>
        </p:nvSpPr>
        <p:spPr bwMode="auto">
          <a:xfrm>
            <a:off x="4343400" y="6246813"/>
            <a:ext cx="738188" cy="307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b="1">
                <a:latin typeface="Segoe UI Light" pitchFamily="34" charset="0"/>
              </a:rPr>
              <a:t>5 850</a:t>
            </a:r>
          </a:p>
        </p:txBody>
      </p:sp>
      <p:sp>
        <p:nvSpPr>
          <p:cNvPr id="8202" name="TextovéPole 2"/>
          <p:cNvSpPr txBox="1">
            <a:spLocks noChangeArrowheads="1"/>
          </p:cNvSpPr>
          <p:nvPr/>
        </p:nvSpPr>
        <p:spPr bwMode="auto">
          <a:xfrm>
            <a:off x="250825" y="741363"/>
            <a:ext cx="2889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Light" pitchFamily="34" charset="0"/>
              </a:rPr>
              <a:t>4 </a:t>
            </a:r>
          </a:p>
        </p:txBody>
      </p:sp>
      <p:sp>
        <p:nvSpPr>
          <p:cNvPr id="13" name="Ovál 12"/>
          <p:cNvSpPr/>
          <p:nvPr/>
        </p:nvSpPr>
        <p:spPr>
          <a:xfrm>
            <a:off x="179388" y="695325"/>
            <a:ext cx="431800" cy="4318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204" name="TextovéPole 4"/>
          <p:cNvSpPr txBox="1">
            <a:spLocks noChangeArrowheads="1"/>
          </p:cNvSpPr>
          <p:nvPr/>
        </p:nvSpPr>
        <p:spPr bwMode="auto">
          <a:xfrm>
            <a:off x="611188" y="741363"/>
            <a:ext cx="3455987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Kolik má každý celkem peněz?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2"/>
          <p:cNvSpPr txBox="1">
            <a:spLocks noChangeArrowheads="1"/>
          </p:cNvSpPr>
          <p:nvPr/>
        </p:nvSpPr>
        <p:spPr bwMode="auto">
          <a:xfrm>
            <a:off x="250825" y="741363"/>
            <a:ext cx="2889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Light" pitchFamily="34" charset="0"/>
              </a:rPr>
              <a:t>4 </a:t>
            </a:r>
          </a:p>
        </p:txBody>
      </p:sp>
      <p:sp>
        <p:nvSpPr>
          <p:cNvPr id="5" name="Ovál 4"/>
          <p:cNvSpPr/>
          <p:nvPr/>
        </p:nvSpPr>
        <p:spPr>
          <a:xfrm>
            <a:off x="179388" y="695325"/>
            <a:ext cx="431800" cy="4318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220" name="TextovéPole 4"/>
          <p:cNvSpPr txBox="1">
            <a:spLocks noChangeArrowheads="1"/>
          </p:cNvSpPr>
          <p:nvPr/>
        </p:nvSpPr>
        <p:spPr bwMode="auto">
          <a:xfrm>
            <a:off x="611188" y="741363"/>
            <a:ext cx="3744912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Spočítej kolik zaplatíš celkem za nákup:</a:t>
            </a:r>
          </a:p>
        </p:txBody>
      </p:sp>
      <p:pic>
        <p:nvPicPr>
          <p:cNvPr id="9221" name="Picture 2" descr="C:\Users\anna\AppData\Local\Microsoft\Windows\Temporary Internet Files\Content.IE5\4ZM8I4I2\MC900057021[1].wmf"/>
          <p:cNvPicPr>
            <a:picLocks noChangeAspect="1" noChangeArrowheads="1"/>
          </p:cNvPicPr>
          <p:nvPr/>
        </p:nvPicPr>
        <p:blipFill>
          <a:blip r:embed="rId3" cstate="print">
            <a:grayscl/>
          </a:blip>
          <a:srcRect/>
          <a:stretch>
            <a:fillRect/>
          </a:stretch>
        </p:blipFill>
        <p:spPr bwMode="auto">
          <a:xfrm rot="-796892">
            <a:off x="528638" y="2809875"/>
            <a:ext cx="1209675" cy="106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2" name="TextovéPole 8"/>
          <p:cNvSpPr txBox="1">
            <a:spLocks noChangeArrowheads="1"/>
          </p:cNvSpPr>
          <p:nvPr/>
        </p:nvSpPr>
        <p:spPr bwMode="auto">
          <a:xfrm>
            <a:off x="206375" y="3573463"/>
            <a:ext cx="7921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>
                <a:latin typeface="Segoe UI Semibold" pitchFamily="34" charset="0"/>
              </a:rPr>
              <a:t>220,-</a:t>
            </a:r>
          </a:p>
        </p:txBody>
      </p:sp>
      <p:pic>
        <p:nvPicPr>
          <p:cNvPr id="9223" name="Picture 4" descr="C:\Users\anna\AppData\Local\Microsoft\Windows\Temporary Internet Files\Content.IE5\M09UDOGC\MC900290053[1].wmf"/>
          <p:cNvPicPr>
            <a:picLocks noChangeAspect="1" noChangeArrowheads="1"/>
          </p:cNvPicPr>
          <p:nvPr/>
        </p:nvPicPr>
        <p:blipFill>
          <a:blip r:embed="rId4" cstate="print">
            <a:grayscl/>
          </a:blip>
          <a:srcRect/>
          <a:stretch>
            <a:fillRect/>
          </a:stretch>
        </p:blipFill>
        <p:spPr bwMode="auto">
          <a:xfrm flipH="1">
            <a:off x="2482850" y="3457575"/>
            <a:ext cx="1141413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4" name="TextovéPole 12"/>
          <p:cNvSpPr txBox="1">
            <a:spLocks noChangeArrowheads="1"/>
          </p:cNvSpPr>
          <p:nvPr/>
        </p:nvSpPr>
        <p:spPr bwMode="auto">
          <a:xfrm>
            <a:off x="3355975" y="4030663"/>
            <a:ext cx="7921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>
                <a:latin typeface="Segoe UI Semibold" pitchFamily="34" charset="0"/>
              </a:rPr>
              <a:t>300,-</a:t>
            </a:r>
          </a:p>
        </p:txBody>
      </p:sp>
      <p:pic>
        <p:nvPicPr>
          <p:cNvPr id="9225" name="Picture 5" descr="C:\Users\anna\AppData\Local\Microsoft\Windows\Temporary Internet Files\Content.IE5\4ZM8I4I2\MC900351201[1].wmf"/>
          <p:cNvPicPr>
            <a:picLocks noChangeAspect="1" noChangeArrowheads="1"/>
          </p:cNvPicPr>
          <p:nvPr/>
        </p:nvPicPr>
        <p:blipFill>
          <a:blip r:embed="rId5" cstate="print">
            <a:grayscl/>
          </a:blip>
          <a:srcRect/>
          <a:stretch>
            <a:fillRect/>
          </a:stretch>
        </p:blipFill>
        <p:spPr bwMode="auto">
          <a:xfrm>
            <a:off x="4630738" y="2733675"/>
            <a:ext cx="1271587" cy="1055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6" name="TextovéPole 14"/>
          <p:cNvSpPr txBox="1">
            <a:spLocks noChangeArrowheads="1"/>
          </p:cNvSpPr>
          <p:nvPr/>
        </p:nvSpPr>
        <p:spPr bwMode="auto">
          <a:xfrm>
            <a:off x="4352925" y="2889250"/>
            <a:ext cx="7921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>
                <a:latin typeface="Segoe UI Semibold" pitchFamily="34" charset="0"/>
              </a:rPr>
              <a:t>1100,-</a:t>
            </a:r>
          </a:p>
        </p:txBody>
      </p:sp>
      <p:pic>
        <p:nvPicPr>
          <p:cNvPr id="9227" name="Picture 6" descr="C:\Users\anna\AppData\Local\Microsoft\Windows\Temporary Internet Files\Content.IE5\M09UDOGC\MC900371096[1].wmf"/>
          <p:cNvPicPr>
            <a:picLocks noChangeAspect="1" noChangeArrowheads="1"/>
          </p:cNvPicPr>
          <p:nvPr/>
        </p:nvPicPr>
        <p:blipFill>
          <a:blip r:embed="rId6" cstate="print">
            <a:grayscl/>
          </a:blip>
          <a:srcRect/>
          <a:stretch>
            <a:fillRect/>
          </a:stretch>
        </p:blipFill>
        <p:spPr bwMode="auto">
          <a:xfrm>
            <a:off x="3117850" y="4932363"/>
            <a:ext cx="1406525" cy="928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8" name="TextovéPole 16"/>
          <p:cNvSpPr txBox="1">
            <a:spLocks noChangeArrowheads="1"/>
          </p:cNvSpPr>
          <p:nvPr/>
        </p:nvSpPr>
        <p:spPr bwMode="auto">
          <a:xfrm>
            <a:off x="3910013" y="5554663"/>
            <a:ext cx="792162" cy="306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>
                <a:latin typeface="Segoe UI Semibold" pitchFamily="34" charset="0"/>
              </a:rPr>
              <a:t>60,-</a:t>
            </a:r>
          </a:p>
        </p:txBody>
      </p:sp>
      <p:pic>
        <p:nvPicPr>
          <p:cNvPr id="9229" name="Picture 8" descr="C:\Users\anna\AppData\Local\Microsoft\Windows\Temporary Internet Files\Content.IE5\4ZM8I4I2\MC90023929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058863" y="4930775"/>
            <a:ext cx="1289050" cy="1223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30" name="TextovéPole 19"/>
          <p:cNvSpPr txBox="1">
            <a:spLocks noChangeArrowheads="1"/>
          </p:cNvSpPr>
          <p:nvPr/>
        </p:nvSpPr>
        <p:spPr bwMode="auto">
          <a:xfrm>
            <a:off x="663575" y="6000750"/>
            <a:ext cx="790575" cy="306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>
                <a:latin typeface="Segoe UI Semibold" pitchFamily="34" charset="0"/>
              </a:rPr>
              <a:t>290,-</a:t>
            </a:r>
          </a:p>
        </p:txBody>
      </p:sp>
      <p:pic>
        <p:nvPicPr>
          <p:cNvPr id="9231" name="Picture 9" descr="C:\Users\anna\AppData\Local\Microsoft\Windows\Temporary Internet Files\Content.IE5\4ZM8I4I2\MC900215255[1].wmf"/>
          <p:cNvPicPr>
            <a:picLocks noChangeAspect="1" noChangeArrowheads="1"/>
          </p:cNvPicPr>
          <p:nvPr/>
        </p:nvPicPr>
        <p:blipFill>
          <a:blip r:embed="rId8" cstate="print">
            <a:grayscl/>
          </a:blip>
          <a:srcRect/>
          <a:stretch>
            <a:fillRect/>
          </a:stretch>
        </p:blipFill>
        <p:spPr bwMode="auto">
          <a:xfrm>
            <a:off x="2255838" y="1470025"/>
            <a:ext cx="1133475" cy="890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32" name="TextovéPole 21"/>
          <p:cNvSpPr txBox="1">
            <a:spLocks noChangeArrowheads="1"/>
          </p:cNvSpPr>
          <p:nvPr/>
        </p:nvSpPr>
        <p:spPr bwMode="auto">
          <a:xfrm>
            <a:off x="2722563" y="2311400"/>
            <a:ext cx="7921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>
                <a:latin typeface="Segoe UI Semibold" pitchFamily="34" charset="0"/>
              </a:rPr>
              <a:t>440,-</a:t>
            </a:r>
          </a:p>
        </p:txBody>
      </p:sp>
      <p:pic>
        <p:nvPicPr>
          <p:cNvPr id="9233" name="Picture 10" descr="C:\Users\anna\AppData\Local\Microsoft\Windows\Temporary Internet Files\Content.IE5\S9FJFPJE\MC900215937[1].wmf"/>
          <p:cNvPicPr>
            <a:picLocks noChangeAspect="1" noChangeArrowheads="1"/>
          </p:cNvPicPr>
          <p:nvPr/>
        </p:nvPicPr>
        <p:blipFill>
          <a:blip r:embed="rId9" cstate="print">
            <a:grayscl/>
          </a:blip>
          <a:srcRect/>
          <a:stretch>
            <a:fillRect/>
          </a:stretch>
        </p:blipFill>
        <p:spPr bwMode="auto">
          <a:xfrm>
            <a:off x="4643438" y="1238250"/>
            <a:ext cx="1576387" cy="731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34" name="TextovéPole 23"/>
          <p:cNvSpPr txBox="1">
            <a:spLocks noChangeArrowheads="1"/>
          </p:cNvSpPr>
          <p:nvPr/>
        </p:nvSpPr>
        <p:spPr bwMode="auto">
          <a:xfrm>
            <a:off x="4640263" y="1816100"/>
            <a:ext cx="79057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>
                <a:latin typeface="Segoe UI Semibold" pitchFamily="34" charset="0"/>
              </a:rPr>
              <a:t>30,-</a:t>
            </a:r>
          </a:p>
        </p:txBody>
      </p:sp>
      <p:pic>
        <p:nvPicPr>
          <p:cNvPr id="16395" name="Picture 11" descr="C:\Users\anna\AppData\Local\Microsoft\Windows\Temporary Internet Files\Content.IE5\S9FJFPJE\MC900213101[1].wmf"/>
          <p:cNvPicPr>
            <a:picLocks noChangeAspect="1" noChangeArrowheads="1"/>
          </p:cNvPicPr>
          <p:nvPr/>
        </p:nvPicPr>
        <p:blipFill>
          <a:blip r:embed="rId10" cstate="print">
            <a:duotone>
              <a:prstClr val="black"/>
              <a:srgbClr val="EC40A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5587" y="3573016"/>
            <a:ext cx="3853148" cy="3010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TextovéPole 15"/>
          <p:cNvSpPr txBox="1">
            <a:spLocks noChangeArrowheads="1"/>
          </p:cNvSpPr>
          <p:nvPr/>
        </p:nvSpPr>
        <p:spPr bwMode="auto">
          <a:xfrm>
            <a:off x="6588125" y="4154488"/>
            <a:ext cx="863600" cy="3683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b="1">
                <a:solidFill>
                  <a:srgbClr val="FF0000"/>
                </a:solidFill>
                <a:latin typeface="Segoe UI Light" pitchFamily="34" charset="0"/>
              </a:rPr>
              <a:t>7 540,-</a:t>
            </a:r>
          </a:p>
        </p:txBody>
      </p:sp>
      <p:pic>
        <p:nvPicPr>
          <p:cNvPr id="9237" name="Picture 12" descr="C:\Users\anna\AppData\Local\Microsoft\Windows\Temporary Internet Files\Content.IE5\S9FJFPJE\MC900320518[1].wmf"/>
          <p:cNvPicPr>
            <a:picLocks noChangeAspect="1" noChangeArrowheads="1"/>
          </p:cNvPicPr>
          <p:nvPr/>
        </p:nvPicPr>
        <p:blipFill>
          <a:blip r:embed="rId11" cstate="print">
            <a:grayscl/>
          </a:blip>
          <a:srcRect/>
          <a:stretch>
            <a:fillRect/>
          </a:stretch>
        </p:blipFill>
        <p:spPr bwMode="auto">
          <a:xfrm flipH="1">
            <a:off x="6958013" y="1470025"/>
            <a:ext cx="1520825" cy="1050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38" name="TextovéPole 27"/>
          <p:cNvSpPr txBox="1">
            <a:spLocks noChangeArrowheads="1"/>
          </p:cNvSpPr>
          <p:nvPr/>
        </p:nvSpPr>
        <p:spPr bwMode="auto">
          <a:xfrm>
            <a:off x="7326313" y="2530475"/>
            <a:ext cx="7921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>
                <a:latin typeface="Segoe UI Semibold" pitchFamily="34" charset="0"/>
              </a:rPr>
              <a:t>5100,-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ovéPole 3"/>
          <p:cNvSpPr txBox="1">
            <a:spLocks noChangeArrowheads="1"/>
          </p:cNvSpPr>
          <p:nvPr/>
        </p:nvSpPr>
        <p:spPr bwMode="auto">
          <a:xfrm>
            <a:off x="0" y="0"/>
            <a:ext cx="2268538" cy="369888"/>
          </a:xfrm>
          <a:prstGeom prst="rect">
            <a:avLst/>
          </a:prstGeom>
          <a:solidFill>
            <a:srgbClr val="FF0000"/>
          </a:solidFill>
          <a:ln w="381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Segoe UI Semibold" pitchFamily="34" charset="0"/>
              </a:rPr>
              <a:t>ŘEŠENÍ</a:t>
            </a:r>
          </a:p>
        </p:txBody>
      </p:sp>
      <p:sp>
        <p:nvSpPr>
          <p:cNvPr id="5" name="Obdélník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1270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10244" name="Picture 11" descr="C:\Users\anna\AppData\Local\Microsoft\Windows\Temporary Internet Files\Content.IE5\S9FJFPJE\MC900213101[1].wmf"/>
          <p:cNvPicPr>
            <a:picLocks noChangeAspect="1" noChangeArrowheads="1"/>
          </p:cNvPicPr>
          <p:nvPr/>
        </p:nvPicPr>
        <p:blipFill>
          <a:blip r:embed="rId2" cstate="print">
            <a:grayscl/>
          </a:blip>
          <a:srcRect/>
          <a:stretch>
            <a:fillRect/>
          </a:stretch>
        </p:blipFill>
        <p:spPr bwMode="auto">
          <a:xfrm>
            <a:off x="2644775" y="2066925"/>
            <a:ext cx="3854450" cy="3011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5" name="TextovéPole 15"/>
          <p:cNvSpPr txBox="1">
            <a:spLocks noChangeArrowheads="1"/>
          </p:cNvSpPr>
          <p:nvPr/>
        </p:nvSpPr>
        <p:spPr bwMode="auto">
          <a:xfrm>
            <a:off x="4087813" y="2649538"/>
            <a:ext cx="863600" cy="3683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b="1">
                <a:latin typeface="Segoe UI Light" pitchFamily="34" charset="0"/>
              </a:rPr>
              <a:t>7 540,-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ovéPole 2"/>
          <p:cNvSpPr txBox="1">
            <a:spLocks noChangeArrowheads="1"/>
          </p:cNvSpPr>
          <p:nvPr/>
        </p:nvSpPr>
        <p:spPr bwMode="auto">
          <a:xfrm>
            <a:off x="250825" y="741363"/>
            <a:ext cx="2889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Light" pitchFamily="34" charset="0"/>
              </a:rPr>
              <a:t>4 </a:t>
            </a:r>
          </a:p>
        </p:txBody>
      </p:sp>
      <p:sp>
        <p:nvSpPr>
          <p:cNvPr id="5" name="Ovál 4"/>
          <p:cNvSpPr/>
          <p:nvPr/>
        </p:nvSpPr>
        <p:spPr>
          <a:xfrm>
            <a:off x="179388" y="695325"/>
            <a:ext cx="431800" cy="4318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268" name="TextovéPole 4"/>
          <p:cNvSpPr txBox="1">
            <a:spLocks noChangeArrowheads="1"/>
          </p:cNvSpPr>
          <p:nvPr/>
        </p:nvSpPr>
        <p:spPr bwMode="auto">
          <a:xfrm>
            <a:off x="611188" y="494725"/>
            <a:ext cx="6840537" cy="5847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 dirty="0">
                <a:latin typeface="Segoe UI Light" pitchFamily="34" charset="0"/>
              </a:rPr>
              <a:t>Z rozdílu původní a nynější ceny </a:t>
            </a:r>
            <a:r>
              <a:rPr lang="cs-CZ" sz="1600" b="1" dirty="0" smtClean="0">
                <a:latin typeface="Segoe UI Light" pitchFamily="34" charset="0"/>
              </a:rPr>
              <a:t>spočítej, </a:t>
            </a:r>
            <a:r>
              <a:rPr lang="cs-CZ" sz="1600" b="1" dirty="0">
                <a:latin typeface="Segoe UI Light" pitchFamily="34" charset="0"/>
              </a:rPr>
              <a:t>o kolik se kouzelnické zboží zlevnilo:</a:t>
            </a:r>
          </a:p>
        </p:txBody>
      </p:sp>
      <p:pic>
        <p:nvPicPr>
          <p:cNvPr id="11269" name="Picture 2" descr="C:\Users\anna\AppData\Local\Microsoft\Windows\Temporary Internet Files\Content.IE5\JNPN0UO4\MC90043621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000" y="2106613"/>
            <a:ext cx="804863" cy="773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70" name="TextovéPole 6"/>
          <p:cNvSpPr txBox="1">
            <a:spLocks noChangeArrowheads="1"/>
          </p:cNvSpPr>
          <p:nvPr/>
        </p:nvSpPr>
        <p:spPr bwMode="auto">
          <a:xfrm>
            <a:off x="2044700" y="1484313"/>
            <a:ext cx="2016125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 u="sng">
                <a:latin typeface="Segoe UI Semibold" pitchFamily="34" charset="0"/>
              </a:rPr>
              <a:t>PŮVODNÍ CENA</a:t>
            </a:r>
          </a:p>
        </p:txBody>
      </p:sp>
      <p:sp>
        <p:nvSpPr>
          <p:cNvPr id="11271" name="TextovéPole 8"/>
          <p:cNvSpPr txBox="1">
            <a:spLocks noChangeArrowheads="1"/>
          </p:cNvSpPr>
          <p:nvPr/>
        </p:nvSpPr>
        <p:spPr bwMode="auto">
          <a:xfrm>
            <a:off x="4643438" y="1484313"/>
            <a:ext cx="2016125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 u="sng">
                <a:latin typeface="Segoe UI Semibold" pitchFamily="34" charset="0"/>
              </a:rPr>
              <a:t>CENA PO SLEVĚ</a:t>
            </a:r>
          </a:p>
        </p:txBody>
      </p:sp>
      <p:sp>
        <p:nvSpPr>
          <p:cNvPr id="11272" name="TextovéPole 7"/>
          <p:cNvSpPr txBox="1">
            <a:spLocks noChangeArrowheads="1"/>
          </p:cNvSpPr>
          <p:nvPr/>
        </p:nvSpPr>
        <p:spPr bwMode="auto">
          <a:xfrm>
            <a:off x="2549525" y="2239963"/>
            <a:ext cx="1008063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>
                <a:latin typeface="Segoe UI Semibold" pitchFamily="34" charset="0"/>
              </a:rPr>
              <a:t>1400</a:t>
            </a:r>
          </a:p>
        </p:txBody>
      </p:sp>
      <p:sp>
        <p:nvSpPr>
          <p:cNvPr id="11273" name="TextovéPole 10"/>
          <p:cNvSpPr txBox="1">
            <a:spLocks noChangeArrowheads="1"/>
          </p:cNvSpPr>
          <p:nvPr/>
        </p:nvSpPr>
        <p:spPr bwMode="auto">
          <a:xfrm>
            <a:off x="5148263" y="2239963"/>
            <a:ext cx="1008062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>
                <a:latin typeface="Segoe UI Semibold" pitchFamily="34" charset="0"/>
              </a:rPr>
              <a:t>900</a:t>
            </a:r>
          </a:p>
        </p:txBody>
      </p:sp>
      <p:sp>
        <p:nvSpPr>
          <p:cNvPr id="11274" name="TextovéPole 11"/>
          <p:cNvSpPr txBox="1">
            <a:spLocks noChangeArrowheads="1"/>
          </p:cNvSpPr>
          <p:nvPr/>
        </p:nvSpPr>
        <p:spPr bwMode="auto">
          <a:xfrm>
            <a:off x="6804025" y="1484313"/>
            <a:ext cx="2016125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 u="sng">
                <a:latin typeface="Segoe UI Semibold" pitchFamily="34" charset="0"/>
              </a:rPr>
              <a:t>SLEVA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7308850" y="2239963"/>
            <a:ext cx="1008063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>
                <a:solidFill>
                  <a:srgbClr val="FF0000"/>
                </a:solidFill>
                <a:latin typeface="Segoe UI Semibold" pitchFamily="34" charset="0"/>
              </a:rPr>
              <a:t>500</a:t>
            </a:r>
          </a:p>
        </p:txBody>
      </p:sp>
      <p:sp>
        <p:nvSpPr>
          <p:cNvPr id="11276" name="TextovéPole 13"/>
          <p:cNvSpPr txBox="1">
            <a:spLocks noChangeArrowheads="1"/>
          </p:cNvSpPr>
          <p:nvPr/>
        </p:nvSpPr>
        <p:spPr bwMode="auto">
          <a:xfrm>
            <a:off x="28575" y="1484313"/>
            <a:ext cx="2016125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 u="sng">
                <a:latin typeface="Segoe UI Semibold" pitchFamily="34" charset="0"/>
              </a:rPr>
              <a:t>ZBOŽÍ</a:t>
            </a:r>
          </a:p>
        </p:txBody>
      </p:sp>
      <p:pic>
        <p:nvPicPr>
          <p:cNvPr id="11277" name="Picture 3" descr="C:\Users\anna\AppData\Local\Microsoft\Windows\Temporary Internet Files\Content.IE5\S9FJFPJE\MC900331576[1].wmf"/>
          <p:cNvPicPr>
            <a:picLocks noChangeAspect="1" noChangeArrowheads="1"/>
          </p:cNvPicPr>
          <p:nvPr/>
        </p:nvPicPr>
        <p:blipFill>
          <a:blip r:embed="rId3" cstate="print">
            <a:grayscl/>
          </a:blip>
          <a:srcRect/>
          <a:stretch>
            <a:fillRect/>
          </a:stretch>
        </p:blipFill>
        <p:spPr bwMode="auto">
          <a:xfrm>
            <a:off x="698500" y="3287713"/>
            <a:ext cx="677863" cy="779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78" name="TextovéPole 15"/>
          <p:cNvSpPr txBox="1">
            <a:spLocks noChangeArrowheads="1"/>
          </p:cNvSpPr>
          <p:nvPr/>
        </p:nvSpPr>
        <p:spPr bwMode="auto">
          <a:xfrm>
            <a:off x="2549525" y="3508375"/>
            <a:ext cx="1008063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>
                <a:latin typeface="Segoe UI Semibold" pitchFamily="34" charset="0"/>
              </a:rPr>
              <a:t>3700</a:t>
            </a:r>
          </a:p>
        </p:txBody>
      </p:sp>
      <p:sp>
        <p:nvSpPr>
          <p:cNvPr id="11279" name="TextovéPole 16"/>
          <p:cNvSpPr txBox="1">
            <a:spLocks noChangeArrowheads="1"/>
          </p:cNvSpPr>
          <p:nvPr/>
        </p:nvSpPr>
        <p:spPr bwMode="auto">
          <a:xfrm>
            <a:off x="5148263" y="3508375"/>
            <a:ext cx="1008062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>
                <a:latin typeface="Segoe UI Semibold" pitchFamily="34" charset="0"/>
              </a:rPr>
              <a:t>2200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7308850" y="3508375"/>
            <a:ext cx="1008063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>
                <a:solidFill>
                  <a:srgbClr val="FF0000"/>
                </a:solidFill>
                <a:latin typeface="Segoe UI Semibold" pitchFamily="34" charset="0"/>
              </a:rPr>
              <a:t>1500</a:t>
            </a:r>
          </a:p>
        </p:txBody>
      </p:sp>
      <p:pic>
        <p:nvPicPr>
          <p:cNvPr id="11281" name="Picture 4" descr="C:\Users\anna\AppData\Local\Microsoft\Windows\Temporary Internet Files\Content.IE5\S9FJFPJE\MC900436212[1].png"/>
          <p:cNvPicPr>
            <a:picLocks noChangeAspect="1" noChangeArrowheads="1"/>
          </p:cNvPicPr>
          <p:nvPr/>
        </p:nvPicPr>
        <p:blipFill>
          <a:blip r:embed="rId4" cstate="print">
            <a:grayscl/>
          </a:blip>
          <a:srcRect/>
          <a:stretch>
            <a:fillRect/>
          </a:stretch>
        </p:blipFill>
        <p:spPr bwMode="auto">
          <a:xfrm>
            <a:off x="649288" y="4606925"/>
            <a:ext cx="820737" cy="842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82" name="TextovéPole 20"/>
          <p:cNvSpPr txBox="1">
            <a:spLocks noChangeArrowheads="1"/>
          </p:cNvSpPr>
          <p:nvPr/>
        </p:nvSpPr>
        <p:spPr bwMode="auto">
          <a:xfrm>
            <a:off x="2549525" y="4859338"/>
            <a:ext cx="1008063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>
                <a:latin typeface="Segoe UI Semibold" pitchFamily="34" charset="0"/>
              </a:rPr>
              <a:t>800</a:t>
            </a:r>
          </a:p>
        </p:txBody>
      </p:sp>
      <p:sp>
        <p:nvSpPr>
          <p:cNvPr id="11283" name="TextovéPole 21"/>
          <p:cNvSpPr txBox="1">
            <a:spLocks noChangeArrowheads="1"/>
          </p:cNvSpPr>
          <p:nvPr/>
        </p:nvSpPr>
        <p:spPr bwMode="auto">
          <a:xfrm>
            <a:off x="5148263" y="4859338"/>
            <a:ext cx="1008062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>
                <a:latin typeface="Segoe UI Semibold" pitchFamily="34" charset="0"/>
              </a:rPr>
              <a:t>600</a:t>
            </a: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7308850" y="4859338"/>
            <a:ext cx="1008063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>
                <a:solidFill>
                  <a:srgbClr val="FF0000"/>
                </a:solidFill>
                <a:latin typeface="Segoe UI Semibold" pitchFamily="34" charset="0"/>
              </a:rPr>
              <a:t>200</a:t>
            </a:r>
          </a:p>
        </p:txBody>
      </p:sp>
      <p:pic>
        <p:nvPicPr>
          <p:cNvPr id="11285" name="Picture 6" descr="C:\Users\anna\AppData\Local\Microsoft\Windows\Temporary Internet Files\Content.IE5\M09UDOGC\MC900192253[1].wmf"/>
          <p:cNvPicPr>
            <a:picLocks noChangeAspect="1" noChangeArrowheads="1"/>
          </p:cNvPicPr>
          <p:nvPr/>
        </p:nvPicPr>
        <p:blipFill>
          <a:blip r:embed="rId5" cstate="print">
            <a:grayscl/>
          </a:blip>
          <a:srcRect/>
          <a:stretch>
            <a:fillRect/>
          </a:stretch>
        </p:blipFill>
        <p:spPr bwMode="auto">
          <a:xfrm flipH="1">
            <a:off x="250825" y="6021388"/>
            <a:ext cx="1354138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86" name="TextovéPole 24"/>
          <p:cNvSpPr txBox="1">
            <a:spLocks noChangeArrowheads="1"/>
          </p:cNvSpPr>
          <p:nvPr/>
        </p:nvSpPr>
        <p:spPr bwMode="auto">
          <a:xfrm>
            <a:off x="2549525" y="6126163"/>
            <a:ext cx="1008063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>
                <a:latin typeface="Segoe UI Semibold" pitchFamily="34" charset="0"/>
              </a:rPr>
              <a:t>150</a:t>
            </a:r>
          </a:p>
        </p:txBody>
      </p:sp>
      <p:sp>
        <p:nvSpPr>
          <p:cNvPr id="11287" name="TextovéPole 25"/>
          <p:cNvSpPr txBox="1">
            <a:spLocks noChangeArrowheads="1"/>
          </p:cNvSpPr>
          <p:nvPr/>
        </p:nvSpPr>
        <p:spPr bwMode="auto">
          <a:xfrm>
            <a:off x="5148263" y="6126163"/>
            <a:ext cx="1008062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>
                <a:latin typeface="Segoe UI Semibold" pitchFamily="34" charset="0"/>
              </a:rPr>
              <a:t>110</a:t>
            </a:r>
          </a:p>
        </p:txBody>
      </p:sp>
      <p:sp>
        <p:nvSpPr>
          <p:cNvPr id="27" name="TextovéPole 26"/>
          <p:cNvSpPr txBox="1">
            <a:spLocks noChangeArrowheads="1"/>
          </p:cNvSpPr>
          <p:nvPr/>
        </p:nvSpPr>
        <p:spPr bwMode="auto">
          <a:xfrm>
            <a:off x="7308850" y="6126163"/>
            <a:ext cx="1008063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>
                <a:solidFill>
                  <a:srgbClr val="FF0000"/>
                </a:solidFill>
                <a:latin typeface="Segoe UI Semibold" pitchFamily="34" charset="0"/>
              </a:rPr>
              <a:t>40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ovéPole 3"/>
          <p:cNvSpPr txBox="1">
            <a:spLocks noChangeArrowheads="1"/>
          </p:cNvSpPr>
          <p:nvPr/>
        </p:nvSpPr>
        <p:spPr bwMode="auto">
          <a:xfrm>
            <a:off x="0" y="0"/>
            <a:ext cx="2268538" cy="369888"/>
          </a:xfrm>
          <a:prstGeom prst="rect">
            <a:avLst/>
          </a:prstGeom>
          <a:solidFill>
            <a:srgbClr val="FF0000"/>
          </a:solidFill>
          <a:ln w="381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Segoe UI Semibold" pitchFamily="34" charset="0"/>
              </a:rPr>
              <a:t>ŘEŠENÍ</a:t>
            </a:r>
          </a:p>
        </p:txBody>
      </p:sp>
      <p:sp>
        <p:nvSpPr>
          <p:cNvPr id="5" name="Obdélník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1270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292" name="TextovéPole 2"/>
          <p:cNvSpPr txBox="1">
            <a:spLocks noChangeArrowheads="1"/>
          </p:cNvSpPr>
          <p:nvPr/>
        </p:nvSpPr>
        <p:spPr bwMode="auto">
          <a:xfrm>
            <a:off x="250825" y="741363"/>
            <a:ext cx="2889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Light" pitchFamily="34" charset="0"/>
              </a:rPr>
              <a:t>4 </a:t>
            </a:r>
          </a:p>
        </p:txBody>
      </p:sp>
      <p:sp>
        <p:nvSpPr>
          <p:cNvPr id="7" name="Ovál 6"/>
          <p:cNvSpPr/>
          <p:nvPr/>
        </p:nvSpPr>
        <p:spPr>
          <a:xfrm>
            <a:off x="179388" y="695325"/>
            <a:ext cx="431800" cy="4318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294" name="TextovéPole 4"/>
          <p:cNvSpPr txBox="1">
            <a:spLocks noChangeArrowheads="1"/>
          </p:cNvSpPr>
          <p:nvPr/>
        </p:nvSpPr>
        <p:spPr bwMode="auto">
          <a:xfrm>
            <a:off x="611188" y="494725"/>
            <a:ext cx="6840537" cy="5847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 dirty="0">
                <a:latin typeface="Segoe UI Light" pitchFamily="34" charset="0"/>
              </a:rPr>
              <a:t>Z rozdílu původní a nynější ceny </a:t>
            </a:r>
            <a:r>
              <a:rPr lang="cs-CZ" sz="1600" b="1" dirty="0" smtClean="0">
                <a:latin typeface="Segoe UI Light" pitchFamily="34" charset="0"/>
              </a:rPr>
              <a:t>spočítej, </a:t>
            </a:r>
            <a:r>
              <a:rPr lang="cs-CZ" sz="1600" b="1" dirty="0">
                <a:latin typeface="Segoe UI Light" pitchFamily="34" charset="0"/>
              </a:rPr>
              <a:t>o kolik se kouzelnické zboží zlevnilo:</a:t>
            </a:r>
          </a:p>
        </p:txBody>
      </p:sp>
      <p:pic>
        <p:nvPicPr>
          <p:cNvPr id="12295" name="Picture 2" descr="C:\Users\anna\AppData\Local\Microsoft\Windows\Temporary Internet Files\Content.IE5\JNPN0UO4\MC90043621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000" y="2106613"/>
            <a:ext cx="804863" cy="773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6" name="TextovéPole 6"/>
          <p:cNvSpPr txBox="1">
            <a:spLocks noChangeArrowheads="1"/>
          </p:cNvSpPr>
          <p:nvPr/>
        </p:nvSpPr>
        <p:spPr bwMode="auto">
          <a:xfrm>
            <a:off x="2044700" y="1484313"/>
            <a:ext cx="2016125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 u="sng">
                <a:latin typeface="Segoe UI Semibold" pitchFamily="34" charset="0"/>
              </a:rPr>
              <a:t>PŮVODNÍ CENA</a:t>
            </a:r>
          </a:p>
        </p:txBody>
      </p:sp>
      <p:sp>
        <p:nvSpPr>
          <p:cNvPr id="12297" name="TextovéPole 8"/>
          <p:cNvSpPr txBox="1">
            <a:spLocks noChangeArrowheads="1"/>
          </p:cNvSpPr>
          <p:nvPr/>
        </p:nvSpPr>
        <p:spPr bwMode="auto">
          <a:xfrm>
            <a:off x="4643438" y="1484313"/>
            <a:ext cx="2016125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 u="sng">
                <a:latin typeface="Segoe UI Semibold" pitchFamily="34" charset="0"/>
              </a:rPr>
              <a:t>CENA PO SLEVĚ</a:t>
            </a:r>
          </a:p>
        </p:txBody>
      </p:sp>
      <p:sp>
        <p:nvSpPr>
          <p:cNvPr id="12298" name="TextovéPole 7"/>
          <p:cNvSpPr txBox="1">
            <a:spLocks noChangeArrowheads="1"/>
          </p:cNvSpPr>
          <p:nvPr/>
        </p:nvSpPr>
        <p:spPr bwMode="auto">
          <a:xfrm>
            <a:off x="2549525" y="2239963"/>
            <a:ext cx="1008063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>
                <a:latin typeface="Segoe UI Semibold" pitchFamily="34" charset="0"/>
              </a:rPr>
              <a:t>1400</a:t>
            </a:r>
          </a:p>
        </p:txBody>
      </p:sp>
      <p:sp>
        <p:nvSpPr>
          <p:cNvPr id="12299" name="TextovéPole 10"/>
          <p:cNvSpPr txBox="1">
            <a:spLocks noChangeArrowheads="1"/>
          </p:cNvSpPr>
          <p:nvPr/>
        </p:nvSpPr>
        <p:spPr bwMode="auto">
          <a:xfrm>
            <a:off x="5148263" y="2239963"/>
            <a:ext cx="1008062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>
                <a:latin typeface="Segoe UI Semibold" pitchFamily="34" charset="0"/>
              </a:rPr>
              <a:t>900</a:t>
            </a:r>
          </a:p>
        </p:txBody>
      </p:sp>
      <p:sp>
        <p:nvSpPr>
          <p:cNvPr id="12300" name="TextovéPole 11"/>
          <p:cNvSpPr txBox="1">
            <a:spLocks noChangeArrowheads="1"/>
          </p:cNvSpPr>
          <p:nvPr/>
        </p:nvSpPr>
        <p:spPr bwMode="auto">
          <a:xfrm>
            <a:off x="6804025" y="1484313"/>
            <a:ext cx="2016125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 u="sng">
                <a:latin typeface="Segoe UI Semibold" pitchFamily="34" charset="0"/>
              </a:rPr>
              <a:t>SLEVA</a:t>
            </a:r>
          </a:p>
        </p:txBody>
      </p:sp>
      <p:sp>
        <p:nvSpPr>
          <p:cNvPr id="12301" name="TextovéPole 14"/>
          <p:cNvSpPr txBox="1">
            <a:spLocks noChangeArrowheads="1"/>
          </p:cNvSpPr>
          <p:nvPr/>
        </p:nvSpPr>
        <p:spPr bwMode="auto">
          <a:xfrm>
            <a:off x="7308850" y="2239963"/>
            <a:ext cx="1008063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>
                <a:latin typeface="Segoe UI Semibold" pitchFamily="34" charset="0"/>
              </a:rPr>
              <a:t>500</a:t>
            </a:r>
          </a:p>
        </p:txBody>
      </p:sp>
      <p:sp>
        <p:nvSpPr>
          <p:cNvPr id="12302" name="TextovéPole 13"/>
          <p:cNvSpPr txBox="1">
            <a:spLocks noChangeArrowheads="1"/>
          </p:cNvSpPr>
          <p:nvPr/>
        </p:nvSpPr>
        <p:spPr bwMode="auto">
          <a:xfrm>
            <a:off x="28575" y="1484313"/>
            <a:ext cx="2016125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 u="sng">
                <a:latin typeface="Segoe UI Semibold" pitchFamily="34" charset="0"/>
              </a:rPr>
              <a:t>ZBOŽÍ</a:t>
            </a:r>
          </a:p>
        </p:txBody>
      </p:sp>
      <p:pic>
        <p:nvPicPr>
          <p:cNvPr id="12303" name="Picture 3" descr="C:\Users\anna\AppData\Local\Microsoft\Windows\Temporary Internet Files\Content.IE5\S9FJFPJE\MC900331576[1].wmf"/>
          <p:cNvPicPr>
            <a:picLocks noChangeAspect="1" noChangeArrowheads="1"/>
          </p:cNvPicPr>
          <p:nvPr/>
        </p:nvPicPr>
        <p:blipFill>
          <a:blip r:embed="rId3" cstate="print">
            <a:grayscl/>
          </a:blip>
          <a:srcRect/>
          <a:stretch>
            <a:fillRect/>
          </a:stretch>
        </p:blipFill>
        <p:spPr bwMode="auto">
          <a:xfrm>
            <a:off x="698500" y="3287713"/>
            <a:ext cx="677863" cy="779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304" name="TextovéPole 15"/>
          <p:cNvSpPr txBox="1">
            <a:spLocks noChangeArrowheads="1"/>
          </p:cNvSpPr>
          <p:nvPr/>
        </p:nvSpPr>
        <p:spPr bwMode="auto">
          <a:xfrm>
            <a:off x="2549525" y="3508375"/>
            <a:ext cx="1008063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>
                <a:latin typeface="Segoe UI Semibold" pitchFamily="34" charset="0"/>
              </a:rPr>
              <a:t>3700</a:t>
            </a:r>
          </a:p>
        </p:txBody>
      </p:sp>
      <p:sp>
        <p:nvSpPr>
          <p:cNvPr id="12305" name="TextovéPole 16"/>
          <p:cNvSpPr txBox="1">
            <a:spLocks noChangeArrowheads="1"/>
          </p:cNvSpPr>
          <p:nvPr/>
        </p:nvSpPr>
        <p:spPr bwMode="auto">
          <a:xfrm>
            <a:off x="5148263" y="3508375"/>
            <a:ext cx="1008062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>
                <a:latin typeface="Segoe UI Semibold" pitchFamily="34" charset="0"/>
              </a:rPr>
              <a:t>2200</a:t>
            </a:r>
          </a:p>
        </p:txBody>
      </p:sp>
      <p:sp>
        <p:nvSpPr>
          <p:cNvPr id="12306" name="TextovéPole 19"/>
          <p:cNvSpPr txBox="1">
            <a:spLocks noChangeArrowheads="1"/>
          </p:cNvSpPr>
          <p:nvPr/>
        </p:nvSpPr>
        <p:spPr bwMode="auto">
          <a:xfrm>
            <a:off x="7308850" y="3508375"/>
            <a:ext cx="1008063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>
                <a:latin typeface="Segoe UI Semibold" pitchFamily="34" charset="0"/>
              </a:rPr>
              <a:t>1500</a:t>
            </a:r>
          </a:p>
        </p:txBody>
      </p:sp>
      <p:pic>
        <p:nvPicPr>
          <p:cNvPr id="12307" name="Picture 4" descr="C:\Users\anna\AppData\Local\Microsoft\Windows\Temporary Internet Files\Content.IE5\S9FJFPJE\MC900436212[1].png"/>
          <p:cNvPicPr>
            <a:picLocks noChangeAspect="1" noChangeArrowheads="1"/>
          </p:cNvPicPr>
          <p:nvPr/>
        </p:nvPicPr>
        <p:blipFill>
          <a:blip r:embed="rId4" cstate="print">
            <a:grayscl/>
          </a:blip>
          <a:srcRect/>
          <a:stretch>
            <a:fillRect/>
          </a:stretch>
        </p:blipFill>
        <p:spPr bwMode="auto">
          <a:xfrm>
            <a:off x="649288" y="4606925"/>
            <a:ext cx="820737" cy="842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308" name="TextovéPole 20"/>
          <p:cNvSpPr txBox="1">
            <a:spLocks noChangeArrowheads="1"/>
          </p:cNvSpPr>
          <p:nvPr/>
        </p:nvSpPr>
        <p:spPr bwMode="auto">
          <a:xfrm>
            <a:off x="2549525" y="4859338"/>
            <a:ext cx="1008063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>
                <a:latin typeface="Segoe UI Semibold" pitchFamily="34" charset="0"/>
              </a:rPr>
              <a:t>800</a:t>
            </a:r>
          </a:p>
        </p:txBody>
      </p:sp>
      <p:sp>
        <p:nvSpPr>
          <p:cNvPr id="12309" name="TextovéPole 21"/>
          <p:cNvSpPr txBox="1">
            <a:spLocks noChangeArrowheads="1"/>
          </p:cNvSpPr>
          <p:nvPr/>
        </p:nvSpPr>
        <p:spPr bwMode="auto">
          <a:xfrm>
            <a:off x="5148263" y="4859338"/>
            <a:ext cx="1008062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>
                <a:latin typeface="Segoe UI Semibold" pitchFamily="34" charset="0"/>
              </a:rPr>
              <a:t>600</a:t>
            </a:r>
          </a:p>
        </p:txBody>
      </p:sp>
      <p:sp>
        <p:nvSpPr>
          <p:cNvPr id="12310" name="TextovéPole 23"/>
          <p:cNvSpPr txBox="1">
            <a:spLocks noChangeArrowheads="1"/>
          </p:cNvSpPr>
          <p:nvPr/>
        </p:nvSpPr>
        <p:spPr bwMode="auto">
          <a:xfrm>
            <a:off x="7308850" y="4859338"/>
            <a:ext cx="1008063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>
                <a:latin typeface="Segoe UI Semibold" pitchFamily="34" charset="0"/>
              </a:rPr>
              <a:t>200</a:t>
            </a:r>
          </a:p>
        </p:txBody>
      </p:sp>
      <p:pic>
        <p:nvPicPr>
          <p:cNvPr id="12311" name="Picture 6" descr="C:\Users\anna\AppData\Local\Microsoft\Windows\Temporary Internet Files\Content.IE5\M09UDOGC\MC900192253[1].wmf"/>
          <p:cNvPicPr>
            <a:picLocks noChangeAspect="1" noChangeArrowheads="1"/>
          </p:cNvPicPr>
          <p:nvPr/>
        </p:nvPicPr>
        <p:blipFill>
          <a:blip r:embed="rId5" cstate="print">
            <a:grayscl/>
          </a:blip>
          <a:srcRect/>
          <a:stretch>
            <a:fillRect/>
          </a:stretch>
        </p:blipFill>
        <p:spPr bwMode="auto">
          <a:xfrm flipH="1">
            <a:off x="250825" y="6021388"/>
            <a:ext cx="1354138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312" name="TextovéPole 24"/>
          <p:cNvSpPr txBox="1">
            <a:spLocks noChangeArrowheads="1"/>
          </p:cNvSpPr>
          <p:nvPr/>
        </p:nvSpPr>
        <p:spPr bwMode="auto">
          <a:xfrm>
            <a:off x="2549525" y="6126163"/>
            <a:ext cx="1008063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>
                <a:latin typeface="Segoe UI Semibold" pitchFamily="34" charset="0"/>
              </a:rPr>
              <a:t>150</a:t>
            </a:r>
          </a:p>
        </p:txBody>
      </p:sp>
      <p:sp>
        <p:nvSpPr>
          <p:cNvPr id="12313" name="TextovéPole 25"/>
          <p:cNvSpPr txBox="1">
            <a:spLocks noChangeArrowheads="1"/>
          </p:cNvSpPr>
          <p:nvPr/>
        </p:nvSpPr>
        <p:spPr bwMode="auto">
          <a:xfrm>
            <a:off x="5148263" y="6126163"/>
            <a:ext cx="1008062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>
                <a:latin typeface="Segoe UI Semibold" pitchFamily="34" charset="0"/>
              </a:rPr>
              <a:t>110</a:t>
            </a:r>
          </a:p>
        </p:txBody>
      </p:sp>
      <p:sp>
        <p:nvSpPr>
          <p:cNvPr id="12314" name="TextovéPole 27"/>
          <p:cNvSpPr txBox="1">
            <a:spLocks noChangeArrowheads="1"/>
          </p:cNvSpPr>
          <p:nvPr/>
        </p:nvSpPr>
        <p:spPr bwMode="auto">
          <a:xfrm>
            <a:off x="7308850" y="6126163"/>
            <a:ext cx="1008063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>
                <a:latin typeface="Segoe UI Semibold" pitchFamily="34" charset="0"/>
              </a:rPr>
              <a:t>40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ovéPole 21"/>
          <p:cNvSpPr txBox="1">
            <a:spLocks noChangeArrowheads="1"/>
          </p:cNvSpPr>
          <p:nvPr/>
        </p:nvSpPr>
        <p:spPr bwMode="auto">
          <a:xfrm>
            <a:off x="2195736" y="930648"/>
            <a:ext cx="4953000" cy="2308324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b="1" dirty="0">
                <a:latin typeface="Segoe UI Light" pitchFamily="34" charset="0"/>
              </a:rPr>
              <a:t>Matematika pro 4.ročník (J. </a:t>
            </a:r>
            <a:r>
              <a:rPr lang="cs-CZ" b="1" dirty="0" err="1">
                <a:latin typeface="Segoe UI Light" pitchFamily="34" charset="0"/>
              </a:rPr>
              <a:t>Justová</a:t>
            </a:r>
            <a:r>
              <a:rPr lang="cs-CZ" b="1" dirty="0">
                <a:latin typeface="Segoe UI Light" pitchFamily="34" charset="0"/>
              </a:rPr>
              <a:t>, R. Blažková, K. Matoušková, M. </a:t>
            </a:r>
            <a:r>
              <a:rPr lang="cs-CZ" b="1" dirty="0" err="1">
                <a:latin typeface="Segoe UI Light" pitchFamily="34" charset="0"/>
              </a:rPr>
              <a:t>Vaňurová</a:t>
            </a:r>
            <a:r>
              <a:rPr lang="cs-CZ" b="1" dirty="0">
                <a:latin typeface="Segoe UI Light" pitchFamily="34" charset="0"/>
              </a:rPr>
              <a:t>); nakladatelství Alter</a:t>
            </a:r>
          </a:p>
          <a:p>
            <a:endParaRPr lang="cs-CZ" b="1" dirty="0">
              <a:latin typeface="Segoe UI Light" pitchFamily="34" charset="0"/>
            </a:endParaRPr>
          </a:p>
          <a:p>
            <a:r>
              <a:rPr lang="cs-CZ" dirty="0">
                <a:latin typeface="Segoe UI Light" pitchFamily="34" charset="0"/>
              </a:rPr>
              <a:t>Všechny použité obrázky a aktivity jsou vytvořeny pomocí nástrojů a galerie Microsoft </a:t>
            </a:r>
            <a:r>
              <a:rPr lang="cs-CZ" dirty="0" smtClean="0">
                <a:latin typeface="Segoe UI Light" pitchFamily="34" charset="0"/>
              </a:rPr>
              <a:t>PowerPoint – www.office.</a:t>
            </a:r>
            <a:r>
              <a:rPr lang="cs-CZ" smtClean="0">
                <a:latin typeface="Segoe UI Light" pitchFamily="34" charset="0"/>
              </a:rPr>
              <a:t>microsoft.com</a:t>
            </a:r>
            <a:endParaRPr lang="cs-CZ" dirty="0">
              <a:latin typeface="Segoe UI Light" pitchFamily="34" charset="0"/>
            </a:endParaRPr>
          </a:p>
          <a:p>
            <a:endParaRPr lang="cs-CZ" b="1" dirty="0">
              <a:latin typeface="Segoe UI Light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593</TotalTime>
  <Words>521</Words>
  <Application>Microsoft Office PowerPoint</Application>
  <PresentationFormat>Předvádění na obrazovce (4:3)</PresentationFormat>
  <Paragraphs>220</Paragraphs>
  <Slides>12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9" baseType="lpstr">
      <vt:lpstr>Calibri</vt:lpstr>
      <vt:lpstr>Arial</vt:lpstr>
      <vt:lpstr>Segoe UI Light</vt:lpstr>
      <vt:lpstr>Segoe UI Symbol</vt:lpstr>
      <vt:lpstr>Times New Roman</vt:lpstr>
      <vt:lpstr>Segoe UI Semibold</vt:lpstr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Company>ŘLP ČR, s.p., Navigační 787, Jeneč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Integrovaná instalace</dc:creator>
  <cp:lastModifiedBy>Dum</cp:lastModifiedBy>
  <cp:revision>26</cp:revision>
  <dcterms:created xsi:type="dcterms:W3CDTF">2013-06-27T16:40:10Z</dcterms:created>
  <dcterms:modified xsi:type="dcterms:W3CDTF">2014-03-25T14:15:19Z</dcterms:modified>
</cp:coreProperties>
</file>