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3"/>
  </p:notesMasterIdLst>
  <p:sldIdLst>
    <p:sldId id="256" r:id="rId2"/>
    <p:sldId id="262" r:id="rId3"/>
    <p:sldId id="273" r:id="rId4"/>
    <p:sldId id="274" r:id="rId5"/>
    <p:sldId id="275" r:id="rId6"/>
    <p:sldId id="269" r:id="rId7"/>
    <p:sldId id="270" r:id="rId8"/>
    <p:sldId id="272" r:id="rId9"/>
    <p:sldId id="271" r:id="rId10"/>
    <p:sldId id="276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E2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1565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</a:t>
          </a:r>
          <a:r>
            <a:rPr lang="cs-CZ" sz="2000" b="1" smtClean="0"/>
            <a:t>: </a:t>
          </a:r>
          <a:r>
            <a:rPr lang="cs-CZ" sz="2000" b="1" smtClean="0"/>
            <a:t>Zlomky a celá čísla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</a:t>
          </a:r>
          <a:r>
            <a:rPr lang="cs-CZ" sz="2000" b="1" smtClean="0"/>
            <a:t>: </a:t>
          </a:r>
          <a:r>
            <a:rPr lang="cs-CZ" sz="2000" b="0" smtClean="0"/>
            <a:t>VY_32_INOVACE_4C_11_</a:t>
          </a:r>
          <a:r>
            <a:rPr lang="cs-CZ" sz="2000" b="0" dirty="0" err="1" smtClean="0"/>
            <a:t>Deleni</a:t>
          </a:r>
          <a:r>
            <a:rPr lang="cs-CZ" sz="2000" b="0" dirty="0" smtClean="0"/>
            <a:t>_zlomku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Simona Lehrausová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Simona Lehrausová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Zlomky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</a:t>
          </a:r>
          <a:r>
            <a:rPr lang="cs-CZ" sz="2000" b="0" kern="1200" dirty="0" err="1" smtClean="0"/>
            <a:t>Deleni</a:t>
          </a:r>
          <a:r>
            <a:rPr lang="cs-CZ" sz="2000" b="0" kern="1200" dirty="0" smtClean="0"/>
            <a:t>_zlomku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13.3.2014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4" Type="http://schemas.openxmlformats.org/officeDocument/2006/relationships/slide" Target="slide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228782556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Předmět: Matematika.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Věková skupina: 7. ročník ZŠ.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Časová dotace: 25 minut.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Popis: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slouží k výkladu </a:t>
            </a:r>
            <a:r>
              <a:rPr lang="cs-CZ" smtClean="0">
                <a:solidFill>
                  <a:schemeClr val="tx1"/>
                </a:solidFill>
              </a:rPr>
              <a:t>téma Dělení zlomků</a:t>
            </a:r>
            <a:r>
              <a:rPr lang="cs-CZ" dirty="0" smtClean="0">
                <a:solidFill>
                  <a:schemeClr val="tx1"/>
                </a:solidFill>
              </a:rPr>
              <a:t>: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Snímky 3 – 5: opakování násobení zlomků. Na snímku 3 najdeme zadání příkladů. Můžeme přejít na snímek 4 s připomenutím pravidel pro počítání, nebo na snímek 5 s výsledky.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Snímky 6 – 8: výklad dělení zlomků. Snímky jsou animovány tak, aby byl zřejmý postup řešení příkladu.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Snímky 9 – 10: procvičení. Na snímku 9 najdeme zadání příkladů. Pomocí tlačítka „Výsledky“ můžeme přejít na snímek 10 s výsledky.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obsahuje 11 stránek a je určen k interaktivní výuce.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TextovéPole 3"/>
              <p:cNvSpPr txBox="1"/>
              <p:nvPr/>
            </p:nvSpPr>
            <p:spPr>
              <a:xfrm>
                <a:off x="846795" y="2637767"/>
                <a:ext cx="1203343" cy="301056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b="0" dirty="0" smtClean="0">
                  <a:ea typeface="Cambria Math"/>
                </a:endParaRPr>
              </a:p>
              <a:p>
                <a:endParaRPr lang="cs-CZ" b="0" dirty="0" smtClean="0">
                  <a:ea typeface="Cambria Math"/>
                </a:endParaRPr>
              </a:p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8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b="0" dirty="0" smtClean="0">
                  <a:ea typeface="Cambria Math"/>
                </a:endParaRPr>
              </a:p>
              <a:p>
                <a:endParaRPr lang="cs-CZ" b="0" dirty="0" smtClean="0">
                  <a:ea typeface="Cambria Math"/>
                </a:endParaRPr>
              </a:p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b="0" dirty="0" smtClean="0">
                  <a:ea typeface="Cambria Math"/>
                </a:endParaRPr>
              </a:p>
              <a:p>
                <a:endParaRPr lang="cs-CZ" b="0" dirty="0" smtClean="0">
                  <a:ea typeface="Cambria Math"/>
                </a:endParaRPr>
              </a:p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6795" y="2637767"/>
                <a:ext cx="1203343" cy="3010568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5485533" y="4929198"/>
            <a:ext cx="2160240" cy="6480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Výsledky</a:t>
            </a:r>
            <a:endParaRPr lang="cs-CZ" sz="2400" dirty="0"/>
          </a:p>
        </p:txBody>
      </p:sp>
      <p:sp>
        <p:nvSpPr>
          <p:cNvPr id="20" name="Obdélník 19">
            <a:hlinkClick r:id="rId4" action="ppaction://hlinksldjump"/>
          </p:cNvPr>
          <p:cNvSpPr/>
          <p:nvPr/>
        </p:nvSpPr>
        <p:spPr>
          <a:xfrm>
            <a:off x="5177504" y="3495023"/>
            <a:ext cx="2776297" cy="6480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Jak se to počítá?</a:t>
            </a:r>
            <a:endParaRPr lang="cs-CZ" sz="2400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Násobení zlomků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2852936"/>
            <a:ext cx="82809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Dva zlomky vynásobíme tak, že vynásobíme zvlášť čitatele a zvlášť jmenovatele.</a:t>
            </a:r>
          </a:p>
          <a:p>
            <a:r>
              <a:rPr lang="cs-CZ" sz="2400" dirty="0" smtClean="0"/>
              <a:t>Pokud můžu krátit, udělám to!</a:t>
            </a:r>
            <a:endParaRPr lang="cs-CZ" sz="2400" dirty="0"/>
          </a:p>
        </p:txBody>
      </p:sp>
      <p:pic>
        <p:nvPicPr>
          <p:cNvPr id="1026" name="Picture 2" descr="C:\Users\leh\AppData\Local\Microsoft\Windows\Temporary Internet Files\Content.IE5\AWPGKEPX\MC9004418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789040"/>
            <a:ext cx="1279525" cy="1784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714348" y="5357826"/>
            <a:ext cx="1928826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5585135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ýsledky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TextovéPole 3"/>
              <p:cNvSpPr txBox="1"/>
              <p:nvPr/>
            </p:nvSpPr>
            <p:spPr>
              <a:xfrm>
                <a:off x="846795" y="2637767"/>
                <a:ext cx="1509516" cy="301056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b="0" dirty="0" smtClean="0">
                  <a:ea typeface="Cambria Math"/>
                </a:endParaRPr>
              </a:p>
              <a:p>
                <a:endParaRPr lang="cs-CZ" b="0" dirty="0" smtClean="0">
                  <a:ea typeface="Cambria Math"/>
                </a:endParaRPr>
              </a:p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8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=1</m:t>
                      </m:r>
                    </m:oMath>
                  </m:oMathPara>
                </a14:m>
                <a:endParaRPr lang="cs-CZ" b="0" dirty="0" smtClean="0">
                  <a:ea typeface="Cambria Math"/>
                </a:endParaRPr>
              </a:p>
              <a:p>
                <a:endParaRPr lang="cs-CZ" b="0" dirty="0" smtClean="0">
                  <a:ea typeface="Cambria Math"/>
                </a:endParaRPr>
              </a:p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77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13</m:t>
                          </m:r>
                        </m:den>
                      </m:f>
                    </m:oMath>
                  </m:oMathPara>
                </a14:m>
                <a:endParaRPr lang="cs-CZ" b="0" dirty="0" smtClean="0">
                  <a:ea typeface="Cambria Math"/>
                </a:endParaRPr>
              </a:p>
              <a:p>
                <a:endParaRPr lang="cs-CZ" b="0" dirty="0" smtClean="0">
                  <a:ea typeface="Cambria Math"/>
                </a:endParaRPr>
              </a:p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6795" y="2637767"/>
                <a:ext cx="1509516" cy="3010568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7288970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Dělení zlomků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dělíme dva zlomky?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14348" y="2571744"/>
            <a:ext cx="7715304" cy="242889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14350" indent="-514350" algn="ctr">
              <a:buAutoNum type="arabicPeriod"/>
            </a:pPr>
            <a:r>
              <a:rPr lang="cs-CZ" sz="3000" b="1" dirty="0" smtClean="0">
                <a:ln w="10541" cmpd="sng">
                  <a:solidFill>
                    <a:srgbClr val="C00000"/>
                  </a:solidFill>
                  <a:prstDash val="solid"/>
                </a:ln>
                <a:solidFill>
                  <a:srgbClr val="E2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rPr>
              <a:t>První zlomek opíši.</a:t>
            </a:r>
          </a:p>
          <a:p>
            <a:pPr marL="514350" indent="-514350" algn="ctr">
              <a:buAutoNum type="arabicPeriod"/>
            </a:pPr>
            <a:r>
              <a:rPr lang="cs-CZ" sz="3000" b="1" dirty="0" smtClean="0">
                <a:ln w="10541" cmpd="sng">
                  <a:solidFill>
                    <a:srgbClr val="C00000"/>
                  </a:solidFill>
                  <a:prstDash val="solid"/>
                </a:ln>
                <a:solidFill>
                  <a:srgbClr val="E2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rPr>
              <a:t>Určím převrácenou hodnotu druhého zlomku.</a:t>
            </a:r>
          </a:p>
          <a:p>
            <a:pPr marL="514350" indent="-514350" algn="ctr">
              <a:buAutoNum type="arabicPeriod"/>
            </a:pPr>
            <a:r>
              <a:rPr lang="cs-CZ" sz="3000" b="1" dirty="0" smtClean="0">
                <a:ln w="10541" cmpd="sng">
                  <a:solidFill>
                    <a:srgbClr val="C00000"/>
                  </a:solidFill>
                  <a:prstDash val="solid"/>
                </a:ln>
                <a:solidFill>
                  <a:srgbClr val="E2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rPr>
              <a:t>Vynásobím první zlomek a převrácenou hodnotu druhého zlomku.</a:t>
            </a:r>
            <a:endParaRPr lang="cs-CZ" sz="3000" b="1" dirty="0">
              <a:ln w="10541" cmpd="sng">
                <a:solidFill>
                  <a:srgbClr val="C00000"/>
                </a:solidFill>
                <a:prstDash val="solid"/>
              </a:ln>
              <a:solidFill>
                <a:srgbClr val="E20000"/>
              </a:solidFill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76211" y="5286387"/>
            <a:ext cx="2791579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je to s krácením?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785786" y="2643182"/>
            <a:ext cx="7643866" cy="107157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>
                <a:ln>
                  <a:solidFill>
                    <a:srgbClr val="C00000"/>
                  </a:solidFill>
                </a:ln>
                <a:solidFill>
                  <a:srgbClr val="E2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rPr>
              <a:t>Krátit můžu až ve chvíli, kdy je mezi zlomky znaménko krát.</a:t>
            </a:r>
            <a:endParaRPr lang="cs-CZ" sz="3000" dirty="0">
              <a:ln>
                <a:solidFill>
                  <a:srgbClr val="C00000"/>
                </a:solidFill>
              </a:ln>
              <a:solidFill>
                <a:srgbClr val="E20000"/>
              </a:solidFill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2500298" y="4500570"/>
            <a:ext cx="285752" cy="214314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2952000" y="4824000"/>
            <a:ext cx="285752" cy="214314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214546" y="4143380"/>
            <a:ext cx="7143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3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143240" y="4857760"/>
            <a:ext cx="9286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4</a:t>
            </a:r>
            <a:endParaRPr lang="cs-CZ" sz="2400" dirty="0">
              <a:solidFill>
                <a:srgbClr val="C00000"/>
              </a:solidFill>
            </a:endParaRPr>
          </a:p>
        </p:txBody>
      </p:sp>
      <p:cxnSp>
        <p:nvCxnSpPr>
          <p:cNvPr id="12" name="Přímá spojovací čára 11"/>
          <p:cNvCxnSpPr/>
          <p:nvPr/>
        </p:nvCxnSpPr>
        <p:spPr>
          <a:xfrm rot="5400000">
            <a:off x="2928926" y="4429132"/>
            <a:ext cx="285752" cy="285752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5400000">
            <a:off x="2484000" y="4824000"/>
            <a:ext cx="285752" cy="285752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3143240" y="4071942"/>
            <a:ext cx="1285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3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214546" y="4929198"/>
            <a:ext cx="3353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5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>
                <a:off x="1356637" y="4408486"/>
                <a:ext cx="1122423" cy="6127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56637" y="4408486"/>
                <a:ext cx="1122423" cy="61279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TextovéPole 16"/>
              <p:cNvSpPr txBox="1"/>
              <p:nvPr/>
            </p:nvSpPr>
            <p:spPr>
              <a:xfrm>
                <a:off x="2382220" y="4425518"/>
                <a:ext cx="1144864" cy="6127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82220" y="4425518"/>
                <a:ext cx="1144864" cy="61279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TextovéPole 10"/>
              <p:cNvSpPr txBox="1"/>
              <p:nvPr/>
            </p:nvSpPr>
            <p:spPr>
              <a:xfrm>
                <a:off x="3362167" y="4429132"/>
                <a:ext cx="490840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9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62167" y="4429132"/>
                <a:ext cx="490840" cy="6127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9" grpId="0"/>
      <p:bldP spid="10" grpId="0"/>
      <p:bldP spid="15" grpId="0"/>
      <p:bldP spid="16" grpId="0"/>
      <p:bldP spid="6" grpId="0" animBg="1"/>
      <p:bldP spid="17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TextovéPole 3"/>
              <p:cNvSpPr txBox="1"/>
              <p:nvPr/>
            </p:nvSpPr>
            <p:spPr>
              <a:xfrm>
                <a:off x="683568" y="2636912"/>
                <a:ext cx="1249060" cy="301524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b="0" dirty="0" smtClean="0"/>
              </a:p>
              <a:p>
                <a:endParaRPr lang="cs-CZ" dirty="0" smtClean="0"/>
              </a:p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9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b="0" dirty="0" smtClean="0"/>
              </a:p>
              <a:p>
                <a:endParaRPr lang="cs-CZ" dirty="0" smtClean="0"/>
              </a:p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64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b="0" dirty="0" smtClean="0"/>
              </a:p>
              <a:p>
                <a:endParaRPr lang="cs-CZ" dirty="0" smtClean="0"/>
              </a:p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9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2636912"/>
                <a:ext cx="1249060" cy="3015249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5508104" y="4725144"/>
            <a:ext cx="23042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Výsledky</a:t>
            </a:r>
            <a:endParaRPr lang="cs-CZ" sz="2400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Výsledky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TextovéPole 3"/>
              <p:cNvSpPr txBox="1"/>
              <p:nvPr/>
            </p:nvSpPr>
            <p:spPr>
              <a:xfrm>
                <a:off x="683568" y="2636912"/>
                <a:ext cx="1607299" cy="302178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20</m:t>
                          </m:r>
                        </m:den>
                      </m:f>
                    </m:oMath>
                  </m:oMathPara>
                </a14:m>
                <a:endParaRPr lang="cs-CZ" b="0" dirty="0" smtClean="0"/>
              </a:p>
              <a:p>
                <a:endParaRPr lang="cs-CZ" dirty="0" smtClean="0"/>
              </a:p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9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99</m:t>
                          </m:r>
                        </m:den>
                      </m:f>
                    </m:oMath>
                  </m:oMathPara>
                </a14:m>
                <a:endParaRPr lang="cs-CZ" b="0" dirty="0" smtClean="0"/>
              </a:p>
              <a:p>
                <a:endParaRPr lang="cs-CZ" dirty="0" smtClean="0"/>
              </a:p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64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64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195</m:t>
                          </m:r>
                        </m:den>
                      </m:f>
                    </m:oMath>
                  </m:oMathPara>
                </a14:m>
                <a:endParaRPr lang="cs-CZ" b="0" dirty="0" smtClean="0"/>
              </a:p>
              <a:p>
                <a:endParaRPr lang="cs-CZ" dirty="0" smtClean="0"/>
              </a:p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9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21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2636912"/>
                <a:ext cx="1607299" cy="3021789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4276073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r>
              <a:rPr lang="cs-CZ" i="1" u="sng" dirty="0" smtClean="0"/>
              <a:t>Použitá literatura:</a:t>
            </a:r>
          </a:p>
          <a:p>
            <a:pPr lvl="1"/>
            <a:r>
              <a:rPr lang="cs-CZ" dirty="0" smtClean="0"/>
              <a:t>ODVÁRKO, Oldřich a Jiří KADLEČEK. </a:t>
            </a:r>
            <a:r>
              <a:rPr lang="cs-CZ" i="1" dirty="0" smtClean="0"/>
              <a:t>Matematika pro 7. ročník základní školy</a:t>
            </a:r>
            <a:r>
              <a:rPr lang="cs-CZ" dirty="0" smtClean="0"/>
              <a:t>. 2. </a:t>
            </a:r>
            <a:r>
              <a:rPr lang="cs-CZ" dirty="0" err="1" smtClean="0"/>
              <a:t>vyd</a:t>
            </a:r>
            <a:r>
              <a:rPr lang="cs-CZ" dirty="0" smtClean="0"/>
              <a:t>. Praha: </a:t>
            </a:r>
            <a:r>
              <a:rPr lang="cs-CZ" dirty="0" err="1" smtClean="0"/>
              <a:t>Prometheus</a:t>
            </a:r>
            <a:r>
              <a:rPr lang="cs-CZ" dirty="0" smtClean="0"/>
              <a:t>, 88 s. Učebnice pro základní školy (</a:t>
            </a:r>
            <a:r>
              <a:rPr lang="cs-CZ" dirty="0" err="1" smtClean="0"/>
              <a:t>Prometheus</a:t>
            </a:r>
            <a:r>
              <a:rPr lang="cs-CZ" dirty="0" smtClean="0"/>
              <a:t>). ISBN 978-807-1962-847. </a:t>
            </a:r>
            <a:endParaRPr lang="cs-CZ" i="1" u="sng" dirty="0" smtClean="0"/>
          </a:p>
          <a:p>
            <a:pPr lvl="0"/>
            <a:r>
              <a:rPr lang="cs-CZ" i="1" u="sng" dirty="0" smtClean="0">
                <a:solidFill>
                  <a:srgbClr val="073E87"/>
                </a:solidFill>
              </a:rPr>
              <a:t>Jiné zdroje:</a:t>
            </a:r>
          </a:p>
          <a:p>
            <a:pPr lvl="1"/>
            <a:r>
              <a:rPr lang="cs-CZ" dirty="0" smtClean="0"/>
              <a:t>Galerie MS Office - klipart</a:t>
            </a: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1074</TotalTime>
  <Words>300</Words>
  <Application>Microsoft Office PowerPoint</Application>
  <PresentationFormat>Předvádění na obrazovce (4:3)</PresentationFormat>
  <Paragraphs>60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Vlnění</vt:lpstr>
      <vt:lpstr>Základní škola a Mateřská škola Bílá Třemešná, okres Trutnov</vt:lpstr>
      <vt:lpstr>Anotace</vt:lpstr>
      <vt:lpstr>Vypočítej</vt:lpstr>
      <vt:lpstr>Násobení zlomků</vt:lpstr>
      <vt:lpstr>Výsledky</vt:lpstr>
      <vt:lpstr>Dělení zlomků</vt:lpstr>
      <vt:lpstr>Jak dělíme dva zlomky?</vt:lpstr>
      <vt:lpstr>Jak je to s krácením?</vt:lpstr>
      <vt:lpstr>Vypočítej</vt:lpstr>
      <vt:lpstr>Výsledky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msi</cp:lastModifiedBy>
  <cp:revision>107</cp:revision>
  <dcterms:created xsi:type="dcterms:W3CDTF">2013-05-10T12:01:16Z</dcterms:created>
  <dcterms:modified xsi:type="dcterms:W3CDTF">2014-03-13T12:44:58Z</dcterms:modified>
</cp:coreProperties>
</file>