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diagrams/colors1.xml" ContentType="application/vnd.openxmlformats-officedocument.drawingml.diagramColors+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68" r:id="rId1"/>
  </p:sldMasterIdLst>
  <p:notesMasterIdLst>
    <p:notesMasterId r:id="rId17"/>
  </p:notesMasterIdLst>
  <p:sldIdLst>
    <p:sldId id="256" r:id="rId2"/>
    <p:sldId id="262" r:id="rId3"/>
    <p:sldId id="263" r:id="rId4"/>
    <p:sldId id="264" r:id="rId5"/>
    <p:sldId id="265" r:id="rId6"/>
    <p:sldId id="266" r:id="rId7"/>
    <p:sldId id="267" r:id="rId8"/>
    <p:sldId id="268" r:id="rId9"/>
    <p:sldId id="270" r:id="rId10"/>
    <p:sldId id="271" r:id="rId11"/>
    <p:sldId id="272" r:id="rId12"/>
    <p:sldId id="273" r:id="rId13"/>
    <p:sldId id="274" r:id="rId14"/>
    <p:sldId id="275" r:id="rId15"/>
    <p:sldId id="260" r:id="rId1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113A9D2-9D6B-4929-AA2D-F23B5EE8CBE7}" styleName="Styl s motivem 2 – zvýraznění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Bez stylu, mřížka tabulky">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p:scale>
          <a:sx n="76" d="100"/>
          <a:sy n="76" d="100"/>
        </p:scale>
        <p:origin x="-1565" y="-168"/>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9EE107-A5FB-41C4-9EF1-1CC153B68B3F}" type="doc">
      <dgm:prSet loTypeId="urn:microsoft.com/office/officeart/2008/layout/VerticalCurvedList" loCatId="list" qsTypeId="urn:microsoft.com/office/officeart/2005/8/quickstyle/simple2" qsCatId="simple" csTypeId="urn:microsoft.com/office/officeart/2005/8/colors/accent1_2" csCatId="accent1" phldr="1"/>
      <dgm:spPr/>
      <dgm:t>
        <a:bodyPr/>
        <a:lstStyle/>
        <a:p>
          <a:endParaRPr lang="cs-CZ"/>
        </a:p>
      </dgm:t>
    </dgm:pt>
    <dgm:pt modelId="{3061F91D-8548-4FCB-A021-DD835A272F0F}">
      <dgm:prSet phldrT="[Text]" custT="1"/>
      <dgm:spPr/>
      <dgm:t>
        <a:bodyPr/>
        <a:lstStyle/>
        <a:p>
          <a:r>
            <a:rPr lang="cs-CZ" sz="2000" b="1" dirty="0" smtClean="0"/>
            <a:t>Téma sady</a:t>
          </a:r>
          <a:r>
            <a:rPr lang="cs-CZ" sz="2000" b="1" smtClean="0"/>
            <a:t>: </a:t>
          </a:r>
          <a:r>
            <a:rPr lang="cs-CZ" sz="2000" b="1" smtClean="0"/>
            <a:t>Zlomky a celá čísla</a:t>
          </a:r>
          <a:endParaRPr lang="cs-CZ" sz="2000" b="1" dirty="0"/>
        </a:p>
      </dgm:t>
    </dgm:pt>
    <dgm:pt modelId="{964A7552-04A1-426D-AC2F-6455AE0A46FC}" type="parTrans" cxnId="{B8C92B4A-9E16-4C6D-8583-A1CEC081E720}">
      <dgm:prSet/>
      <dgm:spPr/>
      <dgm:t>
        <a:bodyPr/>
        <a:lstStyle/>
        <a:p>
          <a:endParaRPr lang="cs-CZ" sz="1100" b="1"/>
        </a:p>
      </dgm:t>
    </dgm:pt>
    <dgm:pt modelId="{CD2629B0-CE06-4C37-BA3E-EB383F625F73}" type="sibTrans" cxnId="{B8C92B4A-9E16-4C6D-8583-A1CEC081E720}">
      <dgm:prSet/>
      <dgm:spPr/>
      <dgm:t>
        <a:bodyPr/>
        <a:lstStyle/>
        <a:p>
          <a:endParaRPr lang="cs-CZ" sz="1100" b="1"/>
        </a:p>
      </dgm:t>
    </dgm:pt>
    <dgm:pt modelId="{60B5D622-D348-4384-9EFA-863CA4F7B7A3}">
      <dgm:prSet phldrT="[Text]" custT="1"/>
      <dgm:spPr/>
      <dgm:t>
        <a:bodyPr/>
        <a:lstStyle/>
        <a:p>
          <a:r>
            <a:rPr lang="cs-CZ" sz="2000" b="1" dirty="0" smtClean="0"/>
            <a:t>Název</a:t>
          </a:r>
          <a:r>
            <a:rPr lang="cs-CZ" sz="2000" b="1" smtClean="0"/>
            <a:t>: </a:t>
          </a:r>
          <a:r>
            <a:rPr lang="cs-CZ" sz="2000" b="0" smtClean="0"/>
            <a:t>VY_32_INOVACE_4C_12_CELA_CISLA</a:t>
          </a:r>
          <a:endParaRPr lang="cs-CZ" sz="2000" dirty="0" smtClean="0"/>
        </a:p>
      </dgm:t>
    </dgm:pt>
    <dgm:pt modelId="{74CB5370-34BA-43B8-AB66-1E3510545B42}" type="parTrans" cxnId="{DF849492-EC0F-41C4-9A01-844E1A834E31}">
      <dgm:prSet/>
      <dgm:spPr/>
      <dgm:t>
        <a:bodyPr/>
        <a:lstStyle/>
        <a:p>
          <a:endParaRPr lang="cs-CZ" sz="1100" b="1"/>
        </a:p>
      </dgm:t>
    </dgm:pt>
    <dgm:pt modelId="{5895C10F-262B-4EFF-A7FE-F20237FEAECB}" type="sibTrans" cxnId="{DF849492-EC0F-41C4-9A01-844E1A834E31}">
      <dgm:prSet/>
      <dgm:spPr/>
      <dgm:t>
        <a:bodyPr/>
        <a:lstStyle/>
        <a:p>
          <a:endParaRPr lang="cs-CZ" sz="1100" b="1"/>
        </a:p>
      </dgm:t>
    </dgm:pt>
    <dgm:pt modelId="{A83A7CFB-B411-4357-9641-4A8443F73655}">
      <dgm:prSet phldrT="[Text]" custT="1"/>
      <dgm:spPr/>
      <dgm:t>
        <a:bodyPr/>
        <a:lstStyle/>
        <a:p>
          <a:r>
            <a:rPr lang="cs-CZ" sz="2000" b="1" dirty="0" smtClean="0"/>
            <a:t>Autor: Simona Lehrausová</a:t>
          </a:r>
        </a:p>
      </dgm:t>
    </dgm:pt>
    <dgm:pt modelId="{F3C4A836-23AC-4E41-B6D6-51221E7E6743}" type="sibTrans" cxnId="{F3146557-2E3C-46DA-A4FD-8B230B837C60}">
      <dgm:prSet/>
      <dgm:spPr/>
      <dgm:t>
        <a:bodyPr/>
        <a:lstStyle/>
        <a:p>
          <a:endParaRPr lang="cs-CZ" sz="1100" b="1"/>
        </a:p>
      </dgm:t>
    </dgm:pt>
    <dgm:pt modelId="{97616D95-5DD7-4F6A-B2B9-47EBAD36AF82}" type="parTrans" cxnId="{F3146557-2E3C-46DA-A4FD-8B230B837C60}">
      <dgm:prSet/>
      <dgm:spPr/>
      <dgm:t>
        <a:bodyPr/>
        <a:lstStyle/>
        <a:p>
          <a:endParaRPr lang="cs-CZ" sz="1100" b="1"/>
        </a:p>
      </dgm:t>
    </dgm:pt>
    <dgm:pt modelId="{E392F34A-E55D-43D5-AEDD-49027298B816}">
      <dgm:prSet phldrT="[Text]" custT="1"/>
      <dgm:spPr/>
      <dgm:t>
        <a:bodyPr/>
        <a:lstStyle/>
        <a:p>
          <a:r>
            <a:rPr lang="cs-CZ" sz="2000" b="1" dirty="0" smtClean="0"/>
            <a:t>Číslo projektu: </a:t>
          </a:r>
          <a:r>
            <a:rPr lang="cs-CZ" sz="2000" dirty="0" smtClean="0"/>
            <a:t>CZ.1.07/1.4.00/21.3315</a:t>
          </a:r>
          <a:endParaRPr lang="cs-CZ" sz="2000" b="1" dirty="0"/>
        </a:p>
      </dgm:t>
    </dgm:pt>
    <dgm:pt modelId="{BC40F3DB-7514-4A20-8E05-98AEEC263C22}" type="parTrans" cxnId="{85DD460C-C999-4113-86D0-07CE61C390A7}">
      <dgm:prSet/>
      <dgm:spPr/>
      <dgm:t>
        <a:bodyPr/>
        <a:lstStyle/>
        <a:p>
          <a:endParaRPr lang="cs-CZ"/>
        </a:p>
      </dgm:t>
    </dgm:pt>
    <dgm:pt modelId="{9093FE33-FB2C-41B0-8F18-5CB6446B7DEF}" type="sibTrans" cxnId="{85DD460C-C999-4113-86D0-07CE61C390A7}">
      <dgm:prSet/>
      <dgm:spPr/>
      <dgm:t>
        <a:bodyPr/>
        <a:lstStyle/>
        <a:p>
          <a:endParaRPr lang="cs-CZ"/>
        </a:p>
      </dgm:t>
    </dgm:pt>
    <dgm:pt modelId="{8D78E2D7-18A7-41DD-9962-57B3FE2BEBDD}">
      <dgm:prSet/>
      <dgm:spPr/>
      <dgm:t>
        <a:bodyPr/>
        <a:lstStyle/>
        <a:p>
          <a:r>
            <a:rPr lang="cs-CZ" b="1" dirty="0" smtClean="0"/>
            <a:t>Datum/období: podzim 2013</a:t>
          </a:r>
          <a:endParaRPr lang="cs-CZ" b="1" dirty="0"/>
        </a:p>
      </dgm:t>
    </dgm:pt>
    <dgm:pt modelId="{7010D3F4-D5D1-4966-89A1-DF5353CA0871}" type="parTrans" cxnId="{15F5E694-5784-48A5-A635-B8CBDBFD6748}">
      <dgm:prSet/>
      <dgm:spPr/>
      <dgm:t>
        <a:bodyPr/>
        <a:lstStyle/>
        <a:p>
          <a:endParaRPr lang="cs-CZ"/>
        </a:p>
      </dgm:t>
    </dgm:pt>
    <dgm:pt modelId="{377E22FB-7E54-457A-B361-770C5D7E2397}" type="sibTrans" cxnId="{15F5E694-5784-48A5-A635-B8CBDBFD6748}">
      <dgm:prSet/>
      <dgm:spPr/>
      <dgm:t>
        <a:bodyPr/>
        <a:lstStyle/>
        <a:p>
          <a:endParaRPr lang="cs-CZ"/>
        </a:p>
      </dgm:t>
    </dgm:pt>
    <dgm:pt modelId="{A6F0E638-0CDE-4E1F-BB57-10C18463C623}">
      <dgm:prSet/>
      <dgm:spPr/>
      <dgm:t>
        <a:bodyPr/>
        <a:lstStyle/>
        <a:p>
          <a:endParaRPr lang="cs-CZ"/>
        </a:p>
      </dgm:t>
    </dgm:pt>
    <dgm:pt modelId="{00411118-6576-416C-BD8F-DA7F795DDF12}" type="parTrans" cxnId="{A6EAC2AC-C10D-4EB4-9ADF-5A79DC737E27}">
      <dgm:prSet/>
      <dgm:spPr/>
      <dgm:t>
        <a:bodyPr/>
        <a:lstStyle/>
        <a:p>
          <a:endParaRPr lang="cs-CZ"/>
        </a:p>
      </dgm:t>
    </dgm:pt>
    <dgm:pt modelId="{5E32EA29-68D1-4F1E-9F33-DE2095689CF9}" type="sibTrans" cxnId="{A6EAC2AC-C10D-4EB4-9ADF-5A79DC737E27}">
      <dgm:prSet/>
      <dgm:spPr/>
      <dgm:t>
        <a:bodyPr/>
        <a:lstStyle/>
        <a:p>
          <a:endParaRPr lang="cs-CZ"/>
        </a:p>
      </dgm:t>
    </dgm:pt>
    <dgm:pt modelId="{9C0CD981-713F-47B3-AE2F-2963F2684A6F}" type="pres">
      <dgm:prSet presAssocID="{BA9EE107-A5FB-41C4-9EF1-1CC153B68B3F}" presName="Name0" presStyleCnt="0">
        <dgm:presLayoutVars>
          <dgm:chMax val="7"/>
          <dgm:chPref val="7"/>
          <dgm:dir/>
        </dgm:presLayoutVars>
      </dgm:prSet>
      <dgm:spPr/>
      <dgm:t>
        <a:bodyPr/>
        <a:lstStyle/>
        <a:p>
          <a:endParaRPr lang="cs-CZ"/>
        </a:p>
      </dgm:t>
    </dgm:pt>
    <dgm:pt modelId="{96773A7D-3367-4F53-A2D2-EA5770AFFDB3}" type="pres">
      <dgm:prSet presAssocID="{BA9EE107-A5FB-41C4-9EF1-1CC153B68B3F}" presName="Name1" presStyleCnt="0"/>
      <dgm:spPr/>
      <dgm:t>
        <a:bodyPr/>
        <a:lstStyle/>
        <a:p>
          <a:endParaRPr lang="cs-CZ"/>
        </a:p>
      </dgm:t>
    </dgm:pt>
    <dgm:pt modelId="{F31B7103-6E88-4DB9-9888-CB9E0B3FEEF8}" type="pres">
      <dgm:prSet presAssocID="{BA9EE107-A5FB-41C4-9EF1-1CC153B68B3F}" presName="cycle" presStyleCnt="0"/>
      <dgm:spPr/>
      <dgm:t>
        <a:bodyPr/>
        <a:lstStyle/>
        <a:p>
          <a:endParaRPr lang="cs-CZ"/>
        </a:p>
      </dgm:t>
    </dgm:pt>
    <dgm:pt modelId="{F7A92DE4-3445-4B9B-AF3D-F2DA6F69C25D}" type="pres">
      <dgm:prSet presAssocID="{BA9EE107-A5FB-41C4-9EF1-1CC153B68B3F}" presName="srcNode" presStyleLbl="node1" presStyleIdx="0" presStyleCnt="5"/>
      <dgm:spPr/>
      <dgm:t>
        <a:bodyPr/>
        <a:lstStyle/>
        <a:p>
          <a:endParaRPr lang="cs-CZ"/>
        </a:p>
      </dgm:t>
    </dgm:pt>
    <dgm:pt modelId="{EF104B90-7E69-4918-A202-E6F91FC6E413}" type="pres">
      <dgm:prSet presAssocID="{BA9EE107-A5FB-41C4-9EF1-1CC153B68B3F}" presName="conn" presStyleLbl="parChTrans1D2" presStyleIdx="0" presStyleCnt="1" custLinFactNeighborX="4205" custLinFactNeighborY="804"/>
      <dgm:spPr/>
      <dgm:t>
        <a:bodyPr/>
        <a:lstStyle/>
        <a:p>
          <a:endParaRPr lang="cs-CZ"/>
        </a:p>
      </dgm:t>
    </dgm:pt>
    <dgm:pt modelId="{F5A5022A-2B1C-4F3B-B289-BC099E9CE92F}" type="pres">
      <dgm:prSet presAssocID="{BA9EE107-A5FB-41C4-9EF1-1CC153B68B3F}" presName="extraNode" presStyleLbl="node1" presStyleIdx="0" presStyleCnt="5"/>
      <dgm:spPr/>
      <dgm:t>
        <a:bodyPr/>
        <a:lstStyle/>
        <a:p>
          <a:endParaRPr lang="cs-CZ"/>
        </a:p>
      </dgm:t>
    </dgm:pt>
    <dgm:pt modelId="{F16BA6F4-95DE-4E28-BF94-6459A70C4A6D}" type="pres">
      <dgm:prSet presAssocID="{BA9EE107-A5FB-41C4-9EF1-1CC153B68B3F}" presName="dstNode" presStyleLbl="node1" presStyleIdx="0" presStyleCnt="5"/>
      <dgm:spPr/>
      <dgm:t>
        <a:bodyPr/>
        <a:lstStyle/>
        <a:p>
          <a:endParaRPr lang="cs-CZ"/>
        </a:p>
      </dgm:t>
    </dgm:pt>
    <dgm:pt modelId="{F036299F-AF4D-4DAF-ABF5-87E8CC3FEF1B}" type="pres">
      <dgm:prSet presAssocID="{A83A7CFB-B411-4357-9641-4A8443F73655}" presName="text_1" presStyleLbl="node1" presStyleIdx="0" presStyleCnt="5">
        <dgm:presLayoutVars>
          <dgm:bulletEnabled val="1"/>
        </dgm:presLayoutVars>
      </dgm:prSet>
      <dgm:spPr/>
      <dgm:t>
        <a:bodyPr/>
        <a:lstStyle/>
        <a:p>
          <a:endParaRPr lang="cs-CZ"/>
        </a:p>
      </dgm:t>
    </dgm:pt>
    <dgm:pt modelId="{40B95986-31F6-48A6-A8D8-D04AC3BEDA92}" type="pres">
      <dgm:prSet presAssocID="{A83A7CFB-B411-4357-9641-4A8443F73655}" presName="accent_1" presStyleCnt="0"/>
      <dgm:spPr/>
      <dgm:t>
        <a:bodyPr/>
        <a:lstStyle/>
        <a:p>
          <a:endParaRPr lang="cs-CZ"/>
        </a:p>
      </dgm:t>
    </dgm:pt>
    <dgm:pt modelId="{112F553D-60C2-4CC4-948D-0369F51C4DB0}" type="pres">
      <dgm:prSet presAssocID="{A83A7CFB-B411-4357-9641-4A8443F73655}" presName="accentRepeatNode" presStyleLbl="solidFgAcc1" presStyleIdx="0" presStyleCnt="5"/>
      <dgm:spPr/>
      <dgm:t>
        <a:bodyPr/>
        <a:lstStyle/>
        <a:p>
          <a:endParaRPr lang="cs-CZ"/>
        </a:p>
      </dgm:t>
    </dgm:pt>
    <dgm:pt modelId="{A1781B13-DE10-4169-ABDE-0384026A6B34}" type="pres">
      <dgm:prSet presAssocID="{8D78E2D7-18A7-41DD-9962-57B3FE2BEBDD}" presName="text_2" presStyleLbl="node1" presStyleIdx="1" presStyleCnt="5">
        <dgm:presLayoutVars>
          <dgm:bulletEnabled val="1"/>
        </dgm:presLayoutVars>
      </dgm:prSet>
      <dgm:spPr/>
      <dgm:t>
        <a:bodyPr/>
        <a:lstStyle/>
        <a:p>
          <a:endParaRPr lang="cs-CZ"/>
        </a:p>
      </dgm:t>
    </dgm:pt>
    <dgm:pt modelId="{65CD74A9-3E7B-49D7-95DD-EB8B72D6CA84}" type="pres">
      <dgm:prSet presAssocID="{8D78E2D7-18A7-41DD-9962-57B3FE2BEBDD}" presName="accent_2" presStyleCnt="0"/>
      <dgm:spPr/>
    </dgm:pt>
    <dgm:pt modelId="{2741B69B-255D-4143-BECE-5BD9035A4FC6}" type="pres">
      <dgm:prSet presAssocID="{8D78E2D7-18A7-41DD-9962-57B3FE2BEBDD}" presName="accentRepeatNode" presStyleLbl="solidFgAcc1" presStyleIdx="1" presStyleCnt="5"/>
      <dgm:spPr/>
    </dgm:pt>
    <dgm:pt modelId="{7DCEBD2C-792F-484E-9C96-926E03F540ED}" type="pres">
      <dgm:prSet presAssocID="{E392F34A-E55D-43D5-AEDD-49027298B816}" presName="text_3" presStyleLbl="node1" presStyleIdx="2" presStyleCnt="5">
        <dgm:presLayoutVars>
          <dgm:bulletEnabled val="1"/>
        </dgm:presLayoutVars>
      </dgm:prSet>
      <dgm:spPr/>
      <dgm:t>
        <a:bodyPr/>
        <a:lstStyle/>
        <a:p>
          <a:endParaRPr lang="cs-CZ"/>
        </a:p>
      </dgm:t>
    </dgm:pt>
    <dgm:pt modelId="{8E391AE5-35EA-4A7F-ACFF-6E662A0BD046}" type="pres">
      <dgm:prSet presAssocID="{E392F34A-E55D-43D5-AEDD-49027298B816}" presName="accent_3" presStyleCnt="0"/>
      <dgm:spPr/>
    </dgm:pt>
    <dgm:pt modelId="{EB133F34-59A3-4639-B813-3EF5396EC28B}" type="pres">
      <dgm:prSet presAssocID="{E392F34A-E55D-43D5-AEDD-49027298B816}" presName="accentRepeatNode" presStyleLbl="solidFgAcc1" presStyleIdx="2" presStyleCnt="5"/>
      <dgm:spPr/>
      <dgm:t>
        <a:bodyPr/>
        <a:lstStyle/>
        <a:p>
          <a:endParaRPr lang="cs-CZ"/>
        </a:p>
      </dgm:t>
    </dgm:pt>
    <dgm:pt modelId="{88F378EC-C3F8-47CD-AEFF-49BA634320FB}" type="pres">
      <dgm:prSet presAssocID="{3061F91D-8548-4FCB-A021-DD835A272F0F}" presName="text_4" presStyleLbl="node1" presStyleIdx="3" presStyleCnt="5">
        <dgm:presLayoutVars>
          <dgm:bulletEnabled val="1"/>
        </dgm:presLayoutVars>
      </dgm:prSet>
      <dgm:spPr/>
      <dgm:t>
        <a:bodyPr/>
        <a:lstStyle/>
        <a:p>
          <a:endParaRPr lang="cs-CZ"/>
        </a:p>
      </dgm:t>
    </dgm:pt>
    <dgm:pt modelId="{0C1D6B2A-9239-4220-B9D4-EF24FF044C0E}" type="pres">
      <dgm:prSet presAssocID="{3061F91D-8548-4FCB-A021-DD835A272F0F}" presName="accent_4" presStyleCnt="0"/>
      <dgm:spPr/>
    </dgm:pt>
    <dgm:pt modelId="{A6FEC19F-0F90-4EC7-BB21-E0ADFEFFA617}" type="pres">
      <dgm:prSet presAssocID="{3061F91D-8548-4FCB-A021-DD835A272F0F}" presName="accentRepeatNode" presStyleLbl="solidFgAcc1" presStyleIdx="3" presStyleCnt="5"/>
      <dgm:spPr/>
      <dgm:t>
        <a:bodyPr/>
        <a:lstStyle/>
        <a:p>
          <a:endParaRPr lang="cs-CZ"/>
        </a:p>
      </dgm:t>
    </dgm:pt>
    <dgm:pt modelId="{CAE44C5F-81A1-4D30-8D3F-2E663ECAC700}" type="pres">
      <dgm:prSet presAssocID="{60B5D622-D348-4384-9EFA-863CA4F7B7A3}" presName="text_5" presStyleLbl="node1" presStyleIdx="4" presStyleCnt="5">
        <dgm:presLayoutVars>
          <dgm:bulletEnabled val="1"/>
        </dgm:presLayoutVars>
      </dgm:prSet>
      <dgm:spPr/>
      <dgm:t>
        <a:bodyPr/>
        <a:lstStyle/>
        <a:p>
          <a:endParaRPr lang="cs-CZ"/>
        </a:p>
      </dgm:t>
    </dgm:pt>
    <dgm:pt modelId="{053E2699-E7D5-4B6C-A824-2ED732C32228}" type="pres">
      <dgm:prSet presAssocID="{60B5D622-D348-4384-9EFA-863CA4F7B7A3}" presName="accent_5" presStyleCnt="0"/>
      <dgm:spPr/>
    </dgm:pt>
    <dgm:pt modelId="{D00E28E9-7A94-4DBE-BF47-6DC8F169B300}" type="pres">
      <dgm:prSet presAssocID="{60B5D622-D348-4384-9EFA-863CA4F7B7A3}" presName="accentRepeatNode" presStyleLbl="solidFgAcc1" presStyleIdx="4" presStyleCnt="5"/>
      <dgm:spPr/>
      <dgm:t>
        <a:bodyPr/>
        <a:lstStyle/>
        <a:p>
          <a:endParaRPr lang="cs-CZ"/>
        </a:p>
      </dgm:t>
    </dgm:pt>
  </dgm:ptLst>
  <dgm:cxnLst>
    <dgm:cxn modelId="{A6EAC2AC-C10D-4EB4-9ADF-5A79DC737E27}" srcId="{E392F34A-E55D-43D5-AEDD-49027298B816}" destId="{A6F0E638-0CDE-4E1F-BB57-10C18463C623}" srcOrd="0" destOrd="0" parTransId="{00411118-6576-416C-BD8F-DA7F795DDF12}" sibTransId="{5E32EA29-68D1-4F1E-9F33-DE2095689CF9}"/>
    <dgm:cxn modelId="{3936A9CF-6709-4BA5-9334-10996410A69F}" type="presOf" srcId="{A83A7CFB-B411-4357-9641-4A8443F73655}" destId="{F036299F-AF4D-4DAF-ABF5-87E8CC3FEF1B}" srcOrd="0" destOrd="0" presId="urn:microsoft.com/office/officeart/2008/layout/VerticalCurvedList"/>
    <dgm:cxn modelId="{85DD460C-C999-4113-86D0-07CE61C390A7}" srcId="{BA9EE107-A5FB-41C4-9EF1-1CC153B68B3F}" destId="{E392F34A-E55D-43D5-AEDD-49027298B816}" srcOrd="2" destOrd="0" parTransId="{BC40F3DB-7514-4A20-8E05-98AEEC263C22}" sibTransId="{9093FE33-FB2C-41B0-8F18-5CB6446B7DEF}"/>
    <dgm:cxn modelId="{B8C92B4A-9E16-4C6D-8583-A1CEC081E720}" srcId="{BA9EE107-A5FB-41C4-9EF1-1CC153B68B3F}" destId="{3061F91D-8548-4FCB-A021-DD835A272F0F}" srcOrd="3" destOrd="0" parTransId="{964A7552-04A1-426D-AC2F-6455AE0A46FC}" sibTransId="{CD2629B0-CE06-4C37-BA3E-EB383F625F73}"/>
    <dgm:cxn modelId="{F3146557-2E3C-46DA-A4FD-8B230B837C60}" srcId="{BA9EE107-A5FB-41C4-9EF1-1CC153B68B3F}" destId="{A83A7CFB-B411-4357-9641-4A8443F73655}" srcOrd="0" destOrd="0" parTransId="{97616D95-5DD7-4F6A-B2B9-47EBAD36AF82}" sibTransId="{F3C4A836-23AC-4E41-B6D6-51221E7E6743}"/>
    <dgm:cxn modelId="{626A5645-578F-459D-99A1-1FBE09638A46}" type="presOf" srcId="{3061F91D-8548-4FCB-A021-DD835A272F0F}" destId="{88F378EC-C3F8-47CD-AEFF-49BA634320FB}" srcOrd="0" destOrd="0" presId="urn:microsoft.com/office/officeart/2008/layout/VerticalCurvedList"/>
    <dgm:cxn modelId="{8D6424C2-F7EC-4613-B5CC-761B7111CF32}" type="presOf" srcId="{A6F0E638-0CDE-4E1F-BB57-10C18463C623}" destId="{7DCEBD2C-792F-484E-9C96-926E03F540ED}" srcOrd="0" destOrd="1" presId="urn:microsoft.com/office/officeart/2008/layout/VerticalCurvedList"/>
    <dgm:cxn modelId="{B8CA4157-A852-47B0-AA7D-B35F5A2EABF2}" type="presOf" srcId="{BA9EE107-A5FB-41C4-9EF1-1CC153B68B3F}" destId="{9C0CD981-713F-47B3-AE2F-2963F2684A6F}" srcOrd="0" destOrd="0" presId="urn:microsoft.com/office/officeart/2008/layout/VerticalCurvedList"/>
    <dgm:cxn modelId="{15F5E694-5784-48A5-A635-B8CBDBFD6748}" srcId="{BA9EE107-A5FB-41C4-9EF1-1CC153B68B3F}" destId="{8D78E2D7-18A7-41DD-9962-57B3FE2BEBDD}" srcOrd="1" destOrd="0" parTransId="{7010D3F4-D5D1-4966-89A1-DF5353CA0871}" sibTransId="{377E22FB-7E54-457A-B361-770C5D7E2397}"/>
    <dgm:cxn modelId="{1D8FC7F3-12CA-4B2C-94F8-5FAF1F35E3AF}" type="presOf" srcId="{8D78E2D7-18A7-41DD-9962-57B3FE2BEBDD}" destId="{A1781B13-DE10-4169-ABDE-0384026A6B34}" srcOrd="0" destOrd="0" presId="urn:microsoft.com/office/officeart/2008/layout/VerticalCurvedList"/>
    <dgm:cxn modelId="{DF849492-EC0F-41C4-9A01-844E1A834E31}" srcId="{BA9EE107-A5FB-41C4-9EF1-1CC153B68B3F}" destId="{60B5D622-D348-4384-9EFA-863CA4F7B7A3}" srcOrd="4" destOrd="0" parTransId="{74CB5370-34BA-43B8-AB66-1E3510545B42}" sibTransId="{5895C10F-262B-4EFF-A7FE-F20237FEAECB}"/>
    <dgm:cxn modelId="{3E199D5D-90A7-47C8-AAA5-30638E7C7134}" type="presOf" srcId="{E392F34A-E55D-43D5-AEDD-49027298B816}" destId="{7DCEBD2C-792F-484E-9C96-926E03F540ED}" srcOrd="0" destOrd="0" presId="urn:microsoft.com/office/officeart/2008/layout/VerticalCurvedList"/>
    <dgm:cxn modelId="{F6C5362C-484F-41C7-9AE2-269317B93766}" type="presOf" srcId="{60B5D622-D348-4384-9EFA-863CA4F7B7A3}" destId="{CAE44C5F-81A1-4D30-8D3F-2E663ECAC700}" srcOrd="0" destOrd="0" presId="urn:microsoft.com/office/officeart/2008/layout/VerticalCurvedList"/>
    <dgm:cxn modelId="{E07D03EB-F45B-4D34-A2E6-08CFFE1498B3}" type="presOf" srcId="{F3C4A836-23AC-4E41-B6D6-51221E7E6743}" destId="{EF104B90-7E69-4918-A202-E6F91FC6E413}" srcOrd="0" destOrd="0" presId="urn:microsoft.com/office/officeart/2008/layout/VerticalCurvedList"/>
    <dgm:cxn modelId="{F9D5C115-AAD4-4CEA-974D-D21F0DDBDA53}" type="presParOf" srcId="{9C0CD981-713F-47B3-AE2F-2963F2684A6F}" destId="{96773A7D-3367-4F53-A2D2-EA5770AFFDB3}" srcOrd="0" destOrd="0" presId="urn:microsoft.com/office/officeart/2008/layout/VerticalCurvedList"/>
    <dgm:cxn modelId="{21D95D52-1C19-4AB3-84D2-0EF511528C9A}" type="presParOf" srcId="{96773A7D-3367-4F53-A2D2-EA5770AFFDB3}" destId="{F31B7103-6E88-4DB9-9888-CB9E0B3FEEF8}" srcOrd="0" destOrd="0" presId="urn:microsoft.com/office/officeart/2008/layout/VerticalCurvedList"/>
    <dgm:cxn modelId="{912EDA34-F0DA-4876-B632-414B13BCDF35}" type="presParOf" srcId="{F31B7103-6E88-4DB9-9888-CB9E0B3FEEF8}" destId="{F7A92DE4-3445-4B9B-AF3D-F2DA6F69C25D}" srcOrd="0" destOrd="0" presId="urn:microsoft.com/office/officeart/2008/layout/VerticalCurvedList"/>
    <dgm:cxn modelId="{9778A082-ABBE-44B1-A4D6-6BDA8080533B}" type="presParOf" srcId="{F31B7103-6E88-4DB9-9888-CB9E0B3FEEF8}" destId="{EF104B90-7E69-4918-A202-E6F91FC6E413}" srcOrd="1" destOrd="0" presId="urn:microsoft.com/office/officeart/2008/layout/VerticalCurvedList"/>
    <dgm:cxn modelId="{A2A7A460-999F-41D1-BBED-E886A0EF1276}" type="presParOf" srcId="{F31B7103-6E88-4DB9-9888-CB9E0B3FEEF8}" destId="{F5A5022A-2B1C-4F3B-B289-BC099E9CE92F}" srcOrd="2" destOrd="0" presId="urn:microsoft.com/office/officeart/2008/layout/VerticalCurvedList"/>
    <dgm:cxn modelId="{B40DE0CA-0F08-4A11-9448-F74F7F557BE0}" type="presParOf" srcId="{F31B7103-6E88-4DB9-9888-CB9E0B3FEEF8}" destId="{F16BA6F4-95DE-4E28-BF94-6459A70C4A6D}" srcOrd="3" destOrd="0" presId="urn:microsoft.com/office/officeart/2008/layout/VerticalCurvedList"/>
    <dgm:cxn modelId="{1560BDC9-D10D-4FF6-BF61-CE62B9A1F2EE}" type="presParOf" srcId="{96773A7D-3367-4F53-A2D2-EA5770AFFDB3}" destId="{F036299F-AF4D-4DAF-ABF5-87E8CC3FEF1B}" srcOrd="1" destOrd="0" presId="urn:microsoft.com/office/officeart/2008/layout/VerticalCurvedList"/>
    <dgm:cxn modelId="{A5F695AD-ECDA-4AD2-A61C-A9937A3FF21E}" type="presParOf" srcId="{96773A7D-3367-4F53-A2D2-EA5770AFFDB3}" destId="{40B95986-31F6-48A6-A8D8-D04AC3BEDA92}" srcOrd="2" destOrd="0" presId="urn:microsoft.com/office/officeart/2008/layout/VerticalCurvedList"/>
    <dgm:cxn modelId="{7EE2D048-54C8-490B-A84A-E5617D342FEE}" type="presParOf" srcId="{40B95986-31F6-48A6-A8D8-D04AC3BEDA92}" destId="{112F553D-60C2-4CC4-948D-0369F51C4DB0}" srcOrd="0" destOrd="0" presId="urn:microsoft.com/office/officeart/2008/layout/VerticalCurvedList"/>
    <dgm:cxn modelId="{0C04A992-BC70-4670-B853-9DC908C62DA3}" type="presParOf" srcId="{96773A7D-3367-4F53-A2D2-EA5770AFFDB3}" destId="{A1781B13-DE10-4169-ABDE-0384026A6B34}" srcOrd="3" destOrd="0" presId="urn:microsoft.com/office/officeart/2008/layout/VerticalCurvedList"/>
    <dgm:cxn modelId="{34AE69D7-9AC3-4E08-AB73-2811860261A9}" type="presParOf" srcId="{96773A7D-3367-4F53-A2D2-EA5770AFFDB3}" destId="{65CD74A9-3E7B-49D7-95DD-EB8B72D6CA84}" srcOrd="4" destOrd="0" presId="urn:microsoft.com/office/officeart/2008/layout/VerticalCurvedList"/>
    <dgm:cxn modelId="{1F19D10E-F22C-4278-ABC9-6753E36E22E9}" type="presParOf" srcId="{65CD74A9-3E7B-49D7-95DD-EB8B72D6CA84}" destId="{2741B69B-255D-4143-BECE-5BD9035A4FC6}" srcOrd="0" destOrd="0" presId="urn:microsoft.com/office/officeart/2008/layout/VerticalCurvedList"/>
    <dgm:cxn modelId="{03045486-CA01-4129-BCB0-AFF3B6431A70}" type="presParOf" srcId="{96773A7D-3367-4F53-A2D2-EA5770AFFDB3}" destId="{7DCEBD2C-792F-484E-9C96-926E03F540ED}" srcOrd="5" destOrd="0" presId="urn:microsoft.com/office/officeart/2008/layout/VerticalCurvedList"/>
    <dgm:cxn modelId="{98D2D3E6-91E0-49C0-B332-19D8E8BB3B6B}" type="presParOf" srcId="{96773A7D-3367-4F53-A2D2-EA5770AFFDB3}" destId="{8E391AE5-35EA-4A7F-ACFF-6E662A0BD046}" srcOrd="6" destOrd="0" presId="urn:microsoft.com/office/officeart/2008/layout/VerticalCurvedList"/>
    <dgm:cxn modelId="{0516B8A3-1D61-4222-A594-82C59E5804A3}" type="presParOf" srcId="{8E391AE5-35EA-4A7F-ACFF-6E662A0BD046}" destId="{EB133F34-59A3-4639-B813-3EF5396EC28B}" srcOrd="0" destOrd="0" presId="urn:microsoft.com/office/officeart/2008/layout/VerticalCurvedList"/>
    <dgm:cxn modelId="{159D22FF-8EF4-4B0A-B3E1-0803B09A8B50}" type="presParOf" srcId="{96773A7D-3367-4F53-A2D2-EA5770AFFDB3}" destId="{88F378EC-C3F8-47CD-AEFF-49BA634320FB}" srcOrd="7" destOrd="0" presId="urn:microsoft.com/office/officeart/2008/layout/VerticalCurvedList"/>
    <dgm:cxn modelId="{18105714-E2A3-4E39-ADF7-E9DFFDBF88CC}" type="presParOf" srcId="{96773A7D-3367-4F53-A2D2-EA5770AFFDB3}" destId="{0C1D6B2A-9239-4220-B9D4-EF24FF044C0E}" srcOrd="8" destOrd="0" presId="urn:microsoft.com/office/officeart/2008/layout/VerticalCurvedList"/>
    <dgm:cxn modelId="{E812CBE5-9BB8-445F-97A2-6D966B930FEF}" type="presParOf" srcId="{0C1D6B2A-9239-4220-B9D4-EF24FF044C0E}" destId="{A6FEC19F-0F90-4EC7-BB21-E0ADFEFFA617}" srcOrd="0" destOrd="0" presId="urn:microsoft.com/office/officeart/2008/layout/VerticalCurvedList"/>
    <dgm:cxn modelId="{B4FEC76D-31E3-4652-9457-989032455C1F}" type="presParOf" srcId="{96773A7D-3367-4F53-A2D2-EA5770AFFDB3}" destId="{CAE44C5F-81A1-4D30-8D3F-2E663ECAC700}" srcOrd="9" destOrd="0" presId="urn:microsoft.com/office/officeart/2008/layout/VerticalCurvedList"/>
    <dgm:cxn modelId="{4E7C5722-7943-426E-812B-D8DA08D38D2A}" type="presParOf" srcId="{96773A7D-3367-4F53-A2D2-EA5770AFFDB3}" destId="{053E2699-E7D5-4B6C-A824-2ED732C32228}" srcOrd="10" destOrd="0" presId="urn:microsoft.com/office/officeart/2008/layout/VerticalCurvedList"/>
    <dgm:cxn modelId="{D0CE5975-1886-491C-9468-BD3DC610BB79}" type="presParOf" srcId="{053E2699-E7D5-4B6C-A824-2ED732C32228}" destId="{D00E28E9-7A94-4DBE-BF47-6DC8F169B300}" srcOrd="0" destOrd="0" presId="urn:microsoft.com/office/officeart/2008/layout/VerticalCurvedList"/>
  </dgm:cxnLst>
  <dgm:bg/>
  <dgm:whole/>
  <dgm:extLst>
    <a:ext uri="http://schemas.microsoft.com/office/drawing/2008/diagram">
      <dsp:dataModelExt xmlns=""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104B90-7E69-4918-A202-E6F91FC6E413}">
      <dsp:nvSpPr>
        <dsp:cNvPr id="0" name=""/>
        <dsp:cNvSpPr/>
      </dsp:nvSpPr>
      <dsp:spPr>
        <a:xfrm>
          <a:off x="-3401501" y="-516033"/>
          <a:ext cx="4269065" cy="4269065"/>
        </a:xfrm>
        <a:prstGeom prst="blockArc">
          <a:avLst>
            <a:gd name="adj1" fmla="val 18900000"/>
            <a:gd name="adj2" fmla="val 2700000"/>
            <a:gd name="adj3" fmla="val 506"/>
          </a:avLst>
        </a:pr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036299F-AF4D-4DAF-ABF5-87E8CC3FEF1B}">
      <dsp:nvSpPr>
        <dsp:cNvPr id="0" name=""/>
        <dsp:cNvSpPr/>
      </dsp:nvSpPr>
      <dsp:spPr>
        <a:xfrm>
          <a:off x="301774" y="197958"/>
          <a:ext cx="5849872" cy="3961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14461" tIns="50800" rIns="50800" bIns="50800" numCol="1" spcCol="1270" anchor="ctr" anchorCtr="0">
          <a:noAutofit/>
        </a:bodyPr>
        <a:lstStyle/>
        <a:p>
          <a:pPr lvl="0" algn="l" defTabSz="889000">
            <a:lnSpc>
              <a:spcPct val="90000"/>
            </a:lnSpc>
            <a:spcBef>
              <a:spcPct val="0"/>
            </a:spcBef>
            <a:spcAft>
              <a:spcPct val="35000"/>
            </a:spcAft>
          </a:pPr>
          <a:r>
            <a:rPr lang="cs-CZ" sz="2000" b="1" kern="1200" dirty="0" smtClean="0"/>
            <a:t>Autor: Simona Lehrausová</a:t>
          </a:r>
        </a:p>
      </dsp:txBody>
      <dsp:txXfrm>
        <a:off x="301774" y="197958"/>
        <a:ext cx="5849872" cy="396170"/>
      </dsp:txXfrm>
    </dsp:sp>
    <dsp:sp modelId="{112F553D-60C2-4CC4-948D-0369F51C4DB0}">
      <dsp:nvSpPr>
        <dsp:cNvPr id="0" name=""/>
        <dsp:cNvSpPr/>
      </dsp:nvSpPr>
      <dsp:spPr>
        <a:xfrm>
          <a:off x="54168" y="148437"/>
          <a:ext cx="495213" cy="495213"/>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1781B13-DE10-4169-ABDE-0384026A6B34}">
      <dsp:nvSpPr>
        <dsp:cNvPr id="0" name=""/>
        <dsp:cNvSpPr/>
      </dsp:nvSpPr>
      <dsp:spPr>
        <a:xfrm>
          <a:off x="585659" y="792024"/>
          <a:ext cx="5565987" cy="3961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14461" tIns="50800" rIns="50800" bIns="50800" numCol="1" spcCol="1270" anchor="ctr" anchorCtr="0">
          <a:noAutofit/>
        </a:bodyPr>
        <a:lstStyle/>
        <a:p>
          <a:pPr lvl="0" algn="l" defTabSz="889000">
            <a:lnSpc>
              <a:spcPct val="90000"/>
            </a:lnSpc>
            <a:spcBef>
              <a:spcPct val="0"/>
            </a:spcBef>
            <a:spcAft>
              <a:spcPct val="35000"/>
            </a:spcAft>
          </a:pPr>
          <a:r>
            <a:rPr lang="cs-CZ" sz="2000" b="1" kern="1200" dirty="0" smtClean="0"/>
            <a:t>Datum/období: podzim 2013</a:t>
          </a:r>
          <a:endParaRPr lang="cs-CZ" sz="2000" b="1" kern="1200" dirty="0"/>
        </a:p>
      </dsp:txBody>
      <dsp:txXfrm>
        <a:off x="585659" y="792024"/>
        <a:ext cx="5565987" cy="396170"/>
      </dsp:txXfrm>
    </dsp:sp>
    <dsp:sp modelId="{2741B69B-255D-4143-BECE-5BD9035A4FC6}">
      <dsp:nvSpPr>
        <dsp:cNvPr id="0" name=""/>
        <dsp:cNvSpPr/>
      </dsp:nvSpPr>
      <dsp:spPr>
        <a:xfrm>
          <a:off x="338052" y="742503"/>
          <a:ext cx="495213" cy="495213"/>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DCEBD2C-792F-484E-9C96-926E03F540ED}">
      <dsp:nvSpPr>
        <dsp:cNvPr id="0" name=""/>
        <dsp:cNvSpPr/>
      </dsp:nvSpPr>
      <dsp:spPr>
        <a:xfrm>
          <a:off x="672788" y="1386090"/>
          <a:ext cx="5478858" cy="3961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14461" tIns="50800" rIns="50800" bIns="50800" numCol="1" spcCol="1270" anchor="t" anchorCtr="0">
          <a:noAutofit/>
        </a:bodyPr>
        <a:lstStyle/>
        <a:p>
          <a:pPr lvl="0" algn="l" defTabSz="889000">
            <a:lnSpc>
              <a:spcPct val="90000"/>
            </a:lnSpc>
            <a:spcBef>
              <a:spcPct val="0"/>
            </a:spcBef>
            <a:spcAft>
              <a:spcPct val="35000"/>
            </a:spcAft>
          </a:pPr>
          <a:r>
            <a:rPr lang="cs-CZ" sz="2000" b="1" kern="1200" dirty="0" smtClean="0"/>
            <a:t>Číslo projektu: </a:t>
          </a:r>
          <a:r>
            <a:rPr lang="cs-CZ" sz="2000" kern="1200" dirty="0" smtClean="0"/>
            <a:t>CZ.1.07/1.4.00/21.3315</a:t>
          </a:r>
          <a:endParaRPr lang="cs-CZ" sz="2000" b="1" kern="1200" dirty="0"/>
        </a:p>
        <a:p>
          <a:pPr marL="285750" lvl="1" indent="-285750" algn="l" defTabSz="1600200">
            <a:lnSpc>
              <a:spcPct val="90000"/>
            </a:lnSpc>
            <a:spcBef>
              <a:spcPct val="0"/>
            </a:spcBef>
            <a:spcAft>
              <a:spcPct val="15000"/>
            </a:spcAft>
            <a:buChar char="••"/>
          </a:pPr>
          <a:endParaRPr lang="cs-CZ" sz="3600" kern="1200"/>
        </a:p>
      </dsp:txBody>
      <dsp:txXfrm>
        <a:off x="672788" y="1386090"/>
        <a:ext cx="5478858" cy="396170"/>
      </dsp:txXfrm>
    </dsp:sp>
    <dsp:sp modelId="{EB133F34-59A3-4639-B813-3EF5396EC28B}">
      <dsp:nvSpPr>
        <dsp:cNvPr id="0" name=""/>
        <dsp:cNvSpPr/>
      </dsp:nvSpPr>
      <dsp:spPr>
        <a:xfrm>
          <a:off x="425182" y="1336569"/>
          <a:ext cx="495213" cy="495213"/>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8F378EC-C3F8-47CD-AEFF-49BA634320FB}">
      <dsp:nvSpPr>
        <dsp:cNvPr id="0" name=""/>
        <dsp:cNvSpPr/>
      </dsp:nvSpPr>
      <dsp:spPr>
        <a:xfrm>
          <a:off x="585659" y="1980156"/>
          <a:ext cx="5565987" cy="3961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14461" tIns="50800" rIns="50800" bIns="50800" numCol="1" spcCol="1270" anchor="ctr" anchorCtr="0">
          <a:noAutofit/>
        </a:bodyPr>
        <a:lstStyle/>
        <a:p>
          <a:pPr lvl="0" algn="l" defTabSz="889000">
            <a:lnSpc>
              <a:spcPct val="90000"/>
            </a:lnSpc>
            <a:spcBef>
              <a:spcPct val="0"/>
            </a:spcBef>
            <a:spcAft>
              <a:spcPct val="35000"/>
            </a:spcAft>
          </a:pPr>
          <a:r>
            <a:rPr lang="cs-CZ" sz="2000" b="1" kern="1200" dirty="0" smtClean="0"/>
            <a:t>Téma sady: Zlomky</a:t>
          </a:r>
          <a:endParaRPr lang="cs-CZ" sz="2000" b="1" kern="1200" dirty="0"/>
        </a:p>
      </dsp:txBody>
      <dsp:txXfrm>
        <a:off x="585659" y="1980156"/>
        <a:ext cx="5565987" cy="396170"/>
      </dsp:txXfrm>
    </dsp:sp>
    <dsp:sp modelId="{A6FEC19F-0F90-4EC7-BB21-E0ADFEFFA617}">
      <dsp:nvSpPr>
        <dsp:cNvPr id="0" name=""/>
        <dsp:cNvSpPr/>
      </dsp:nvSpPr>
      <dsp:spPr>
        <a:xfrm>
          <a:off x="338052" y="1930635"/>
          <a:ext cx="495213" cy="495213"/>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AE44C5F-81A1-4D30-8D3F-2E663ECAC700}">
      <dsp:nvSpPr>
        <dsp:cNvPr id="0" name=""/>
        <dsp:cNvSpPr/>
      </dsp:nvSpPr>
      <dsp:spPr>
        <a:xfrm>
          <a:off x="301774" y="2574222"/>
          <a:ext cx="5849872" cy="3961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14461" tIns="50800" rIns="50800" bIns="50800" numCol="1" spcCol="1270" anchor="ctr" anchorCtr="0">
          <a:noAutofit/>
        </a:bodyPr>
        <a:lstStyle/>
        <a:p>
          <a:pPr lvl="0" algn="l" defTabSz="889000">
            <a:lnSpc>
              <a:spcPct val="90000"/>
            </a:lnSpc>
            <a:spcBef>
              <a:spcPct val="0"/>
            </a:spcBef>
            <a:spcAft>
              <a:spcPct val="35000"/>
            </a:spcAft>
          </a:pPr>
          <a:r>
            <a:rPr lang="cs-CZ" sz="2000" b="1" kern="1200" dirty="0" smtClean="0"/>
            <a:t>Název: </a:t>
          </a:r>
          <a:r>
            <a:rPr lang="cs-CZ" sz="2000" b="0" kern="1200" dirty="0" smtClean="0"/>
            <a:t>VY_32_INOVACE_CELA_CISLA</a:t>
          </a:r>
          <a:endParaRPr lang="cs-CZ" sz="2000" kern="1200" dirty="0" smtClean="0"/>
        </a:p>
      </dsp:txBody>
      <dsp:txXfrm>
        <a:off x="301774" y="2574222"/>
        <a:ext cx="5849872" cy="396170"/>
      </dsp:txXfrm>
    </dsp:sp>
    <dsp:sp modelId="{D00E28E9-7A94-4DBE-BF47-6DC8F169B300}">
      <dsp:nvSpPr>
        <dsp:cNvPr id="0" name=""/>
        <dsp:cNvSpPr/>
      </dsp:nvSpPr>
      <dsp:spPr>
        <a:xfrm>
          <a:off x="54168" y="2524701"/>
          <a:ext cx="495213" cy="495213"/>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2D676B5-40FB-4304-A515-3A9FE54A98CF}" type="datetimeFigureOut">
              <a:rPr lang="cs-CZ" smtClean="0"/>
              <a:pPr/>
              <a:t>13.3.2014</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DEEC0E9-EDB4-4849-B798-E91ADE36F6A8}" type="slidenum">
              <a:rPr lang="cs-CZ" smtClean="0"/>
              <a:pPr/>
              <a:t>‹#›</a:t>
            </a:fld>
            <a:endParaRPr lang="cs-CZ"/>
          </a:p>
        </p:txBody>
      </p:sp>
    </p:spTree>
    <p:extLst>
      <p:ext uri="{BB962C8B-B14F-4D97-AF65-F5344CB8AC3E}">
        <p14:creationId xmlns="" xmlns:p14="http://schemas.microsoft.com/office/powerpoint/2010/main" val="13118506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cs-CZ" dirty="0" smtClean="0"/>
              <a:t>Kliknutím lze upravit styl.</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dirty="0" smtClean="0"/>
              <a:t>Kliknutím lze upravit styl předlohy.</a:t>
            </a:r>
            <a:endParaRPr lang="en-US" dirty="0"/>
          </a:p>
        </p:txBody>
      </p:sp>
      <p:sp>
        <p:nvSpPr>
          <p:cNvPr id="4" name="Date Placeholder 3"/>
          <p:cNvSpPr>
            <a:spLocks noGrp="1"/>
          </p:cNvSpPr>
          <p:nvPr>
            <p:ph type="dt" sz="half" idx="10"/>
          </p:nvPr>
        </p:nvSpPr>
        <p:spPr/>
        <p:txBody>
          <a:bodyPr/>
          <a:lstStyle/>
          <a:p>
            <a:fld id="{C2F23A43-DD5F-4CD2-836F-6D6D9386C738}" type="datetime1">
              <a:rPr lang="cs-CZ" smtClean="0"/>
              <a:pPr/>
              <a:t>13.3.2014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C5885FD-E9F6-4616-A947-C967941DDDC2}" type="slidenum">
              <a:rPr lang="cs-CZ" smtClean="0"/>
              <a:pPr/>
              <a:t>‹#›</a:t>
            </a:fld>
            <a:endParaRPr lang="cs-CZ"/>
          </a:p>
        </p:txBody>
      </p:sp>
    </p:spTree>
  </p:cSld>
  <p:clrMapOvr>
    <a:masterClrMapping/>
  </p:clrMapOvr>
  <p:transition spd="slow">
    <p:wipe/>
  </p:transition>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en-US" dirty="0"/>
          </a:p>
        </p:txBody>
      </p:sp>
      <p:sp>
        <p:nvSpPr>
          <p:cNvPr id="4" name="Date Placeholder 3"/>
          <p:cNvSpPr>
            <a:spLocks noGrp="1"/>
          </p:cNvSpPr>
          <p:nvPr>
            <p:ph type="dt" sz="half" idx="10"/>
          </p:nvPr>
        </p:nvSpPr>
        <p:spPr/>
        <p:txBody>
          <a:bodyPr/>
          <a:lstStyle/>
          <a:p>
            <a:fld id="{C1A7162F-90B9-4DEF-9207-D819C9D79576}" type="datetime1">
              <a:rPr lang="cs-CZ" smtClean="0"/>
              <a:pPr/>
              <a:t>13.3.2014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C5885FD-E9F6-4616-A947-C967941DDDC2}" type="slidenum">
              <a:rPr lang="cs-CZ" smtClean="0"/>
              <a:pPr/>
              <a:t>‹#›</a:t>
            </a:fld>
            <a:endParaRPr lang="cs-CZ"/>
          </a:p>
        </p:txBody>
      </p:sp>
      <p:sp>
        <p:nvSpPr>
          <p:cNvPr id="7" name="Title 6"/>
          <p:cNvSpPr>
            <a:spLocks noGrp="1"/>
          </p:cNvSpPr>
          <p:nvPr>
            <p:ph type="title"/>
          </p:nvPr>
        </p:nvSpPr>
        <p:spPr/>
        <p:txBody>
          <a:bodyPr/>
          <a:lstStyle/>
          <a:p>
            <a:r>
              <a:rPr lang="cs-CZ" dirty="0" smtClean="0"/>
              <a:t>Kliknutím lze upravit styl.</a:t>
            </a:r>
            <a:endParaRPr lang="en-US" dirty="0"/>
          </a:p>
        </p:txBody>
      </p:sp>
    </p:spTree>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cs-CZ" smtClean="0"/>
              <a:t>Kliknutím lze upravit styl.</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A0D45C8C-67DA-4C77-B49D-1BE859F9E3C0}" type="datetime1">
              <a:rPr lang="cs-CZ" smtClean="0"/>
              <a:pPr/>
              <a:t>13.3.2014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C5885FD-E9F6-4616-A947-C967941DDDC2}" type="slidenum">
              <a:rPr lang="cs-CZ" smtClean="0"/>
              <a:pPr/>
              <a:t>‹#›</a:t>
            </a:fld>
            <a:endParaRPr lang="cs-CZ"/>
          </a:p>
        </p:txBody>
      </p:sp>
    </p:spTree>
  </p:cSld>
  <p:clrMapOvr>
    <a:masterClrMapping/>
  </p:clrMapOvr>
  <p:transition spd="slow">
    <p:push dir="u"/>
  </p:transition>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dirty="0" smtClean="0"/>
              <a:t>Kliknutím lze upravit styl.</a:t>
            </a:r>
            <a:endParaRPr lang="en-US" dirty="0"/>
          </a:p>
        </p:txBody>
      </p:sp>
      <p:sp>
        <p:nvSpPr>
          <p:cNvPr id="5" name="Date Placeholder 4"/>
          <p:cNvSpPr>
            <a:spLocks noGrp="1"/>
          </p:cNvSpPr>
          <p:nvPr>
            <p:ph type="dt" sz="half" idx="10"/>
          </p:nvPr>
        </p:nvSpPr>
        <p:spPr/>
        <p:txBody>
          <a:bodyPr/>
          <a:lstStyle/>
          <a:p>
            <a:fld id="{FF1E3CF8-5281-4F3B-81F6-C1E9F4A02277}" type="datetime1">
              <a:rPr lang="cs-CZ" smtClean="0"/>
              <a:pPr/>
              <a:t>13.3.2014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C5885FD-E9F6-4616-A947-C967941DDDC2}" type="slidenum">
              <a:rPr lang="cs-CZ" smtClean="0"/>
              <a:pPr/>
              <a:t>‹#›</a:t>
            </a:fld>
            <a:endParaRPr lang="cs-CZ"/>
          </a:p>
        </p:txBody>
      </p:sp>
      <p:sp>
        <p:nvSpPr>
          <p:cNvPr id="9" name="Content Placeholder 8"/>
          <p:cNvSpPr>
            <a:spLocks noGrp="1"/>
          </p:cNvSpPr>
          <p:nvPr>
            <p:ph sz="quarter" idx="13"/>
          </p:nvPr>
        </p:nvSpPr>
        <p:spPr>
          <a:xfrm>
            <a:off x="676655" y="2679192"/>
            <a:ext cx="3822192" cy="3447288"/>
          </a:xfrm>
        </p:spPr>
        <p:txBody>
          <a:body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en-US" dirty="0"/>
          </a:p>
        </p:txBody>
      </p:sp>
      <p:sp>
        <p:nvSpPr>
          <p:cNvPr id="11" name="Content Placeholder 10"/>
          <p:cNvSpPr>
            <a:spLocks noGrp="1"/>
          </p:cNvSpPr>
          <p:nvPr>
            <p:ph sz="quarter" idx="14"/>
          </p:nvPr>
        </p:nvSpPr>
        <p:spPr>
          <a:xfrm>
            <a:off x="4645152" y="2679192"/>
            <a:ext cx="3822192" cy="3447288"/>
          </a:xfrm>
        </p:spPr>
        <p:txBody>
          <a:body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en-US" dirty="0"/>
          </a:p>
        </p:txBody>
      </p:sp>
    </p:spTree>
  </p:cSld>
  <p:clrMapOvr>
    <a:masterClrMapping/>
  </p:clrMapOvr>
  <p:transition spd="slow">
    <p:randomBar dir="vert"/>
  </p:transition>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dirty="0" smtClean="0"/>
              <a:t>Kliknutím lze upravit styly předlohy textu.</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DC503C11-3421-43DA-B654-98BED68469C9}" type="datetime1">
              <a:rPr lang="cs-CZ" smtClean="0"/>
              <a:pPr/>
              <a:t>13.3.2014</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BC5885FD-E9F6-4616-A947-C967941DDDC2}" type="slidenum">
              <a:rPr lang="cs-CZ" smtClean="0"/>
              <a:pPr/>
              <a:t>‹#›</a:t>
            </a:fld>
            <a:endParaRPr lang="cs-CZ"/>
          </a:p>
        </p:txBody>
      </p:sp>
    </p:spTree>
  </p:cSld>
  <p:clrMapOvr>
    <a:masterClrMapping/>
  </p:clrMapOvr>
  <p:transition spd="slow">
    <p:push dir="u"/>
  </p:transition>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39503B6B-900B-4431-9EC9-0504992A991A}" type="datetime1">
              <a:rPr lang="cs-CZ" smtClean="0"/>
              <a:pPr/>
              <a:t>13.3.2014</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BC5885FD-E9F6-4616-A947-C967941DDDC2}" type="slidenum">
              <a:rPr lang="cs-CZ" smtClean="0"/>
              <a:pPr/>
              <a:t>‹#›</a:t>
            </a:fld>
            <a:endParaRPr lang="cs-CZ"/>
          </a:p>
        </p:txBody>
      </p:sp>
    </p:spTree>
  </p:cSld>
  <p:clrMapOvr>
    <a:masterClrMapping/>
  </p:clrMapOvr>
  <p:transition spd="slow">
    <p:push dir="u"/>
  </p:transition>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B90D2150-83A7-4070-B62D-DC0ED6A2A9F0}" type="datetime1">
              <a:rPr lang="cs-CZ" smtClean="0"/>
              <a:pPr/>
              <a:t>13.3.2014</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BC5885FD-E9F6-4616-A947-C967941DDDC2}" type="slidenum">
              <a:rPr lang="cs-CZ" smtClean="0"/>
              <a:pPr/>
              <a:t>‹#›</a:t>
            </a:fld>
            <a:endParaRPr lang="cs-CZ"/>
          </a:p>
        </p:txBody>
      </p:sp>
    </p:spTree>
  </p:cSld>
  <p:clrMapOvr>
    <a:masterClrMapping/>
  </p:clrMapOvr>
  <p:transition spd="slow">
    <p:push dir="u"/>
  </p:transition>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EF2635DF-67F5-48C1-977C-9FE9ED484D3B}" type="datetime1">
              <a:rPr lang="cs-CZ" smtClean="0"/>
              <a:pPr/>
              <a:t>13.3.2014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C5885FD-E9F6-4616-A947-C967941DDDC2}" type="slidenum">
              <a:rPr lang="cs-CZ" smtClean="0"/>
              <a:pPr/>
              <a:t>‹#›</a:t>
            </a:fld>
            <a:endParaRPr lang="cs-CZ"/>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cs-CZ" smtClean="0"/>
              <a:t>Kliknutím lze upravit styl.</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transition spd="slow">
    <p:pull/>
  </p:transition>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cs-CZ" smtClean="0"/>
              <a:t>Kliknutím lze upravit styl.</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A521AC36-3469-4A21-BD20-3914117921E6}" type="datetime1">
              <a:rPr lang="cs-CZ" smtClean="0"/>
              <a:pPr/>
              <a:t>13.3.2014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C5885FD-E9F6-4616-A947-C967941DDDC2}" type="slidenum">
              <a:rPr lang="cs-CZ" smtClean="0"/>
              <a:pPr/>
              <a:t>‹#›</a:t>
            </a:fld>
            <a:endParaRPr lang="cs-CZ"/>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Tree>
  </p:cSld>
  <p:clrMapOvr>
    <a:masterClrMapping/>
  </p:clrMapOvr>
  <mc:AlternateContent xmlns:mc="http://schemas.openxmlformats.org/markup-compatibility/2006">
    <mc:Choice xmlns="" xmlns:p14="http://schemas.microsoft.com/office/powerpoint/2010/main" Requires="p14">
      <p:transition p14:dur="100">
        <p:cut/>
      </p:transition>
    </mc:Choice>
    <mc:Fallback>
      <p:transition>
        <p:cut/>
      </p:transition>
    </mc:Fallback>
  </mc:AlternateContent>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AF700F18-ADE5-4807-9373-727F3A31F4D5}" type="datetime1">
              <a:rPr lang="cs-CZ" smtClean="0"/>
              <a:pPr/>
              <a:t>13.3.2014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C5885FD-E9F6-4616-A947-C967941DDDC2}" type="slidenum">
              <a:rPr lang="cs-CZ" smtClean="0"/>
              <a:pPr/>
              <a:t>‹#›</a:t>
            </a:fld>
            <a:endParaRPr lang="cs-CZ"/>
          </a:p>
        </p:txBody>
      </p:sp>
    </p:spTree>
  </p:cSld>
  <p:clrMapOvr>
    <a:masterClrMapping/>
  </p:clrMapOvr>
  <mc:AlternateContent xmlns:mc="http://schemas.openxmlformats.org/markup-compatibility/2006">
    <mc:Choice xmlns="" xmlns:p14="http://schemas.microsoft.com/office/powerpoint/2010/main" Requires="p14">
      <p:transition spd="slow" p14:dur="1100">
        <p14:switch dir="r"/>
      </p:transition>
    </mc:Choice>
    <mc:Fallback>
      <p:transition spd="slow">
        <p:fade/>
      </p:transition>
    </mc:Fallback>
  </mc:AlternateContent>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C5345219-191E-4AAE-B0B5-30B8DD961B52}" type="datetime1">
              <a:rPr lang="cs-CZ" smtClean="0"/>
              <a:pPr/>
              <a:t>13.3.2014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C5885FD-E9F6-4616-A947-C967941DDDC2}" type="slidenum">
              <a:rPr lang="cs-CZ" smtClean="0"/>
              <a:pPr/>
              <a:t>‹#›</a:t>
            </a:fld>
            <a:endParaRPr lang="cs-CZ"/>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mc:AlternateContent xmlns:mc="http://schemas.openxmlformats.org/markup-compatibility/2006">
    <mc:Choice xmlns=""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cs-CZ" dirty="0" smtClean="0"/>
              <a:t>Kliknutím lze upravit styl.</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5E78B05B-E061-4713-9789-089775149A20}" type="datetime1">
              <a:rPr lang="cs-CZ" smtClean="0"/>
              <a:pPr/>
              <a:t>13.3.2014</a:t>
            </a:fld>
            <a:endParaRPr lang="cs-CZ"/>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cs-CZ"/>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BC5885FD-E9F6-4616-A947-C967941DDDC2}" type="slidenum">
              <a:rPr lang="cs-CZ" smtClean="0"/>
              <a:pPr/>
              <a:t>‹#›</a:t>
            </a:fld>
            <a:endParaRPr lang="cs-CZ"/>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en-US" dirty="0"/>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ransition spd="slow">
    <p:push dir="u"/>
  </p:transition>
  <p:timing>
    <p:tnLst>
      <p:par>
        <p:cTn id="1" dur="indefinite" restart="never" nodeType="tmRoot"/>
      </p:par>
    </p:tnLst>
  </p:timing>
  <p:hf hdr="0" ftr="0" dt="0"/>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microsoft.com/office/2007/relationships/diagramDrawing" Target="../diagrams/drawing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openxmlformats.org/officeDocument/2006/relationships/image" Target="../media/image2.jpeg"/><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3.png"/><Relationship Id="rId1" Type="http://schemas.openxmlformats.org/officeDocument/2006/relationships/slideLayout" Target="../slideLayouts/slideLayout6.xml"/><Relationship Id="rId4" Type="http://schemas.openxmlformats.org/officeDocument/2006/relationships/slide" Target="slide5.xml"/></Relationships>
</file>

<file path=ppt/slides/_rels/slide4.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image" Target="../media/image4.wmf"/><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slide" Target="slide6.xml"/><Relationship Id="rId2" Type="http://schemas.openxmlformats.org/officeDocument/2006/relationships/image" Target="../media/image3.png"/><Relationship Id="rId1" Type="http://schemas.openxmlformats.org/officeDocument/2006/relationships/slideLayout" Target="../slideLayouts/slideLayout6.xml"/><Relationship Id="rId4" Type="http://schemas.openxmlformats.org/officeDocument/2006/relationships/slide" Target="slide7.xml"/></Relationships>
</file>

<file path=ppt/slides/_rels/slide6.xml.rels><?xml version="1.0" encoding="UTF-8" standalone="yes"?>
<Relationships xmlns="http://schemas.openxmlformats.org/package/2006/relationships"><Relationship Id="rId3" Type="http://schemas.openxmlformats.org/officeDocument/2006/relationships/slide" Target="slide5.xml"/><Relationship Id="rId2" Type="http://schemas.openxmlformats.org/officeDocument/2006/relationships/image" Target="../media/image4.wmf"/><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slide" Target="slide9.xml"/><Relationship Id="rId2" Type="http://schemas.openxmlformats.org/officeDocument/2006/relationships/image" Target="../media/image3.png"/><Relationship Id="rId1" Type="http://schemas.openxmlformats.org/officeDocument/2006/relationships/slideLayout" Target="../slideLayouts/slideLayout6.xml"/><Relationship Id="rId4" Type="http://schemas.openxmlformats.org/officeDocument/2006/relationships/slide" Target="slide8.xml"/></Relationships>
</file>

<file path=ppt/slides/_rels/slide8.xml.rels><?xml version="1.0" encoding="UTF-8" standalone="yes"?>
<Relationships xmlns="http://schemas.openxmlformats.org/package/2006/relationships"><Relationship Id="rId3" Type="http://schemas.openxmlformats.org/officeDocument/2006/relationships/slide" Target="slide7.xml"/><Relationship Id="rId2" Type="http://schemas.openxmlformats.org/officeDocument/2006/relationships/image" Target="../media/image4.wmf"/><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6.xml"/><Relationship Id="rId4" Type="http://schemas.openxmlformats.org/officeDocument/2006/relationships/image" Target="../media/image9.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1799691" y="1844824"/>
            <a:ext cx="5544616" cy="1008112"/>
          </a:xfrm>
        </p:spPr>
        <p:txBody>
          <a:bodyPr>
            <a:normAutofit/>
          </a:bodyPr>
          <a:lstStyle/>
          <a:p>
            <a:pPr lvl="0"/>
            <a:r>
              <a:rPr lang="cs-CZ" sz="2800" dirty="0" smtClean="0"/>
              <a:t>Základní </a:t>
            </a:r>
            <a:r>
              <a:rPr lang="cs-CZ" sz="2800" dirty="0"/>
              <a:t>škola a Mateřská škola Bílá Třemešná, okres Trutnov</a:t>
            </a:r>
            <a:endParaRPr lang="cs-CZ" sz="2800" b="1" dirty="0"/>
          </a:p>
        </p:txBody>
      </p:sp>
      <p:graphicFrame>
        <p:nvGraphicFramePr>
          <p:cNvPr id="6" name="Diagram 5"/>
          <p:cNvGraphicFramePr/>
          <p:nvPr>
            <p:extLst>
              <p:ext uri="{D42A27DB-BD31-4B8C-83A1-F6EECF244321}">
                <p14:modId xmlns="" xmlns:p14="http://schemas.microsoft.com/office/powerpoint/2010/main" val="2359557835"/>
              </p:ext>
            </p:extLst>
          </p:nvPr>
        </p:nvGraphicFramePr>
        <p:xfrm>
          <a:off x="1403648" y="3284984"/>
          <a:ext cx="6192688" cy="31683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descr="C:\Users\boh\Documents\Práce\Dumy\Zakladni_logolink_OPVK (ESF, EU, MSMT, OP VK)\01_Zakladni_logolink_horizontalni_cz\OPVK_hor_zakladni_logolink_RGB_cz.jpg"/>
          <p:cNvPicPr>
            <a:picLocks noChangeAspect="1" noChangeArrowheads="1"/>
          </p:cNvPicPr>
          <p:nvPr/>
        </p:nvPicPr>
        <p:blipFill>
          <a:blip r:embed="rId6" cstate="print">
            <a:extLst>
              <a:ext uri="{28A0092B-C50C-407E-A947-70E740481C1C}">
                <a14:useLocalDpi xmlns="" xmlns:a14="http://schemas.microsoft.com/office/drawing/2010/main" val="0"/>
              </a:ext>
            </a:extLst>
          </a:blip>
          <a:srcRect/>
          <a:stretch>
            <a:fillRect/>
          </a:stretch>
        </p:blipFill>
        <p:spPr bwMode="auto">
          <a:xfrm>
            <a:off x="1691481" y="476672"/>
            <a:ext cx="5761037" cy="1258887"/>
          </a:xfrm>
          <a:prstGeom prst="rect">
            <a:avLst/>
          </a:prstGeom>
          <a:noFill/>
          <a:extLst>
            <a:ext uri="{909E8E84-426E-40DD-AFC4-6F175D3DCCD1}">
              <a14:hiddenFill xmlns="" xmlns:a14="http://schemas.microsoft.com/office/drawing/2010/main">
                <a:solidFill>
                  <a:srgbClr val="FFFFFF"/>
                </a:solidFill>
              </a14:hiddenFill>
            </a:ext>
          </a:extLst>
        </p:spPr>
      </p:pic>
      <p:sp>
        <p:nvSpPr>
          <p:cNvPr id="3" name="TextovéPole 2"/>
          <p:cNvSpPr txBox="1"/>
          <p:nvPr/>
        </p:nvSpPr>
        <p:spPr>
          <a:xfrm>
            <a:off x="1691481" y="2956302"/>
            <a:ext cx="5761037" cy="461665"/>
          </a:xfrm>
          <a:prstGeom prst="rect">
            <a:avLst/>
          </a:prstGeom>
          <a:noFill/>
        </p:spPr>
        <p:txBody>
          <a:bodyPr wrap="square" rtlCol="0">
            <a:spAutoFit/>
          </a:bodyPr>
          <a:lstStyle/>
          <a:p>
            <a:pPr algn="ctr"/>
            <a:r>
              <a:rPr lang="cs-CZ" sz="2400" dirty="0">
                <a:solidFill>
                  <a:schemeClr val="bg1"/>
                </a:solidFill>
              </a:rPr>
              <a:t>Škola pro 21. století</a:t>
            </a:r>
          </a:p>
        </p:txBody>
      </p:sp>
    </p:spTree>
    <p:extLst>
      <p:ext uri="{BB962C8B-B14F-4D97-AF65-F5344CB8AC3E}">
        <p14:creationId xmlns="" xmlns:p14="http://schemas.microsoft.com/office/powerpoint/2010/main" val="736223832"/>
      </p:ext>
    </p:extLst>
  </p:cSld>
  <p:clrMapOvr>
    <a:masterClrMapping/>
  </p:clrMapOvr>
  <mc:AlternateContent xmlns:mc="http://schemas.openxmlformats.org/markup-compatibility/2006">
    <mc:Choice xmlns="" xmlns:p14="http://schemas.microsoft.com/office/powerpoint/2010/main" Requires="p14">
      <p:transition p14:dur="0"/>
    </mc:Choice>
    <mc:Fallback>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normAutofit fontScale="70000" lnSpcReduction="20000"/>
          </a:bodyPr>
          <a:lstStyle/>
          <a:p>
            <a:pPr>
              <a:buClrTx/>
              <a:buFont typeface="Wingdings" pitchFamily="2" charset="2"/>
              <a:buChar char="Ø"/>
            </a:pPr>
            <a:r>
              <a:rPr lang="cs-CZ" dirty="0" smtClean="0">
                <a:solidFill>
                  <a:schemeClr val="tx1"/>
                </a:solidFill>
              </a:rPr>
              <a:t>Předmět: Matematika.</a:t>
            </a:r>
          </a:p>
          <a:p>
            <a:pPr>
              <a:buClrTx/>
              <a:buFont typeface="Wingdings" pitchFamily="2" charset="2"/>
              <a:buChar char="Ø"/>
            </a:pPr>
            <a:r>
              <a:rPr lang="cs-CZ" dirty="0" smtClean="0">
                <a:solidFill>
                  <a:schemeClr val="tx1"/>
                </a:solidFill>
              </a:rPr>
              <a:t>Věková skupina: 7. ročník ZŠ.</a:t>
            </a:r>
          </a:p>
          <a:p>
            <a:pPr>
              <a:buClrTx/>
              <a:buFont typeface="Wingdings" pitchFamily="2" charset="2"/>
              <a:buChar char="Ø"/>
            </a:pPr>
            <a:r>
              <a:rPr lang="cs-CZ" dirty="0" smtClean="0">
                <a:solidFill>
                  <a:schemeClr val="tx1"/>
                </a:solidFill>
              </a:rPr>
              <a:t>Časová dotace: 30 minut.</a:t>
            </a:r>
          </a:p>
          <a:p>
            <a:pPr>
              <a:buClrTx/>
              <a:buFont typeface="Wingdings" pitchFamily="2" charset="2"/>
              <a:buChar char="Ø"/>
            </a:pPr>
            <a:r>
              <a:rPr lang="cs-CZ" dirty="0" smtClean="0">
                <a:solidFill>
                  <a:schemeClr val="tx1"/>
                </a:solidFill>
              </a:rPr>
              <a:t>Popis:</a:t>
            </a:r>
          </a:p>
          <a:p>
            <a:pPr lvl="1">
              <a:buClrTx/>
              <a:buFont typeface="Wingdings" pitchFamily="2" charset="2"/>
              <a:buChar char="Ø"/>
            </a:pPr>
            <a:r>
              <a:rPr lang="cs-CZ" dirty="0" smtClean="0">
                <a:solidFill>
                  <a:schemeClr val="tx1"/>
                </a:solidFill>
              </a:rPr>
              <a:t>Materiál slouží k výkladu téma Celá čísla:</a:t>
            </a:r>
          </a:p>
          <a:p>
            <a:pPr lvl="2">
              <a:buClrTx/>
              <a:buFont typeface="Wingdings" pitchFamily="2" charset="2"/>
              <a:buChar char="Ø"/>
            </a:pPr>
            <a:r>
              <a:rPr lang="cs-CZ" dirty="0" smtClean="0">
                <a:solidFill>
                  <a:schemeClr val="tx1"/>
                </a:solidFill>
              </a:rPr>
              <a:t>Snímky 3 – 9: opakování zobrazení přirozených čísel na číselné ose. Žáci mají za úkol zobrazit přirozená čísla na číselné ose. Pokud vyberou správně, je zobrazeno další přirozené číslo, které mají zobrazit. Pokud zvolí špatně, objeví se zamračený obličej a odpověď musí opakovat.</a:t>
            </a:r>
          </a:p>
          <a:p>
            <a:pPr lvl="2">
              <a:buClrTx/>
              <a:buFont typeface="Wingdings" pitchFamily="2" charset="2"/>
              <a:buChar char="Ø"/>
            </a:pPr>
            <a:r>
              <a:rPr lang="cs-CZ" dirty="0" smtClean="0">
                <a:solidFill>
                  <a:schemeClr val="tx1"/>
                </a:solidFill>
              </a:rPr>
              <a:t>Snímek 10: žáci mají za úkol pojmenovat vypsaná čísla. Po kliknutí se zobrazí správná odpověď.</a:t>
            </a:r>
          </a:p>
          <a:p>
            <a:pPr lvl="2">
              <a:buClrTx/>
              <a:buFont typeface="Wingdings" pitchFamily="2" charset="2"/>
              <a:buChar char="Ø"/>
            </a:pPr>
            <a:r>
              <a:rPr lang="cs-CZ" dirty="0" smtClean="0">
                <a:solidFill>
                  <a:schemeClr val="tx1"/>
                </a:solidFill>
              </a:rPr>
              <a:t>Snímky 11 – 14: výklad. Na snímku 12 se nachází mapa Evropy s vybranými teplotami. Po kliknutí je vždy zobrazena otázka, na kterou mají žáci odpovědět. Snímek 14 rozšiřuje číselnou osu o záporná celá čísla.</a:t>
            </a:r>
          </a:p>
          <a:p>
            <a:pPr>
              <a:buClrTx/>
              <a:buFont typeface="Wingdings" pitchFamily="2" charset="2"/>
              <a:buChar char="Ø"/>
            </a:pPr>
            <a:r>
              <a:rPr lang="cs-CZ" dirty="0" smtClean="0">
                <a:solidFill>
                  <a:schemeClr val="tx1"/>
                </a:solidFill>
              </a:rPr>
              <a:t>Materiál obsahuje 15 stránek a je určen k interaktivní výuce.</a:t>
            </a:r>
          </a:p>
          <a:p>
            <a:endParaRPr lang="cs-CZ" dirty="0"/>
          </a:p>
        </p:txBody>
      </p:sp>
      <p:sp>
        <p:nvSpPr>
          <p:cNvPr id="3" name="Zástupný symbol pro číslo snímku 2"/>
          <p:cNvSpPr>
            <a:spLocks noGrp="1"/>
          </p:cNvSpPr>
          <p:nvPr>
            <p:ph type="sldNum" sz="quarter" idx="12"/>
          </p:nvPr>
        </p:nvSpPr>
        <p:spPr/>
        <p:txBody>
          <a:bodyPr/>
          <a:lstStyle/>
          <a:p>
            <a:fld id="{BC5885FD-E9F6-4616-A947-C967941DDDC2}" type="slidenum">
              <a:rPr lang="cs-CZ" smtClean="0"/>
              <a:pPr/>
              <a:t>2</a:t>
            </a:fld>
            <a:endParaRPr lang="cs-CZ"/>
          </a:p>
        </p:txBody>
      </p:sp>
      <p:sp>
        <p:nvSpPr>
          <p:cNvPr id="4" name="Nadpis 3"/>
          <p:cNvSpPr>
            <a:spLocks noGrp="1"/>
          </p:cNvSpPr>
          <p:nvPr>
            <p:ph type="title"/>
          </p:nvPr>
        </p:nvSpPr>
        <p:spPr/>
        <p:txBody>
          <a:bodyPr/>
          <a:lstStyle/>
          <a:p>
            <a:r>
              <a:rPr lang="cs-CZ" dirty="0" smtClean="0"/>
              <a:t>Anotace</a:t>
            </a:r>
            <a:endParaRPr lang="cs-CZ" dirty="0"/>
          </a:p>
        </p:txBody>
      </p:sp>
    </p:spTree>
    <p:extLst>
      <p:ext uri="{BB962C8B-B14F-4D97-AF65-F5344CB8AC3E}">
        <p14:creationId xmlns="" xmlns:p14="http://schemas.microsoft.com/office/powerpoint/2010/main" val="2767248602"/>
      </p:ext>
    </p:extLst>
  </p:cSld>
  <p:clrMapOvr>
    <a:masterClrMapping/>
  </p:clrMapOvr>
  <mc:AlternateContent xmlns:mc="http://schemas.openxmlformats.org/markup-compatibility/2006">
    <mc:Choice xmlns="" xmlns:p14="http://schemas.microsoft.com/office/powerpoint/2010/main" Requires="p14">
      <p:transition p14:dur="0"/>
    </mc:Choice>
    <mc:Fallback>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Přirozená čísla na číselné ose</a:t>
            </a:r>
            <a:endParaRPr lang="cs-CZ" dirty="0"/>
          </a:p>
        </p:txBody>
      </p:sp>
      <p:sp>
        <p:nvSpPr>
          <p:cNvPr id="3" name="Zástupný symbol pro číslo snímku 2"/>
          <p:cNvSpPr>
            <a:spLocks noGrp="1"/>
          </p:cNvSpPr>
          <p:nvPr>
            <p:ph type="sldNum" sz="quarter" idx="12"/>
          </p:nvPr>
        </p:nvSpPr>
        <p:spPr/>
        <p:txBody>
          <a:bodyPr/>
          <a:lstStyle/>
          <a:p>
            <a:fld id="{BC5885FD-E9F6-4616-A947-C967941DDDC2}" type="slidenum">
              <a:rPr lang="cs-CZ" smtClean="0"/>
              <a:pPr/>
              <a:t>3</a:t>
            </a:fld>
            <a:endParaRPr lang="cs-CZ"/>
          </a:p>
        </p:txBody>
      </p:sp>
      <p:sp>
        <p:nvSpPr>
          <p:cNvPr id="4" name="TextovéPole 3"/>
          <p:cNvSpPr txBox="1"/>
          <p:nvPr/>
        </p:nvSpPr>
        <p:spPr>
          <a:xfrm>
            <a:off x="611560" y="2636912"/>
            <a:ext cx="7992888" cy="830997"/>
          </a:xfrm>
          <a:prstGeom prst="rect">
            <a:avLst/>
          </a:prstGeom>
          <a:noFill/>
        </p:spPr>
        <p:txBody>
          <a:bodyPr wrap="square" rtlCol="0">
            <a:spAutoFit/>
          </a:bodyPr>
          <a:lstStyle/>
          <a:p>
            <a:r>
              <a:rPr lang="cs-CZ" sz="2400" dirty="0" smtClean="0"/>
              <a:t>Kam na číselné ose vyznačíš číslo:</a:t>
            </a:r>
          </a:p>
          <a:p>
            <a:pPr marL="457200" indent="-457200">
              <a:buFont typeface="+mj-lt"/>
              <a:buAutoNum type="alphaLcParenR"/>
            </a:pPr>
            <a:r>
              <a:rPr lang="cs-CZ" sz="2400" dirty="0"/>
              <a:t>3</a:t>
            </a:r>
          </a:p>
        </p:txBody>
      </p:sp>
      <p:pic>
        <p:nvPicPr>
          <p:cNvPr id="1026" name="Picture 2"/>
          <p:cNvPicPr>
            <a:picLocks noChangeAspect="1" noChangeArrowheads="1"/>
          </p:cNvPicPr>
          <p:nvPr/>
        </p:nvPicPr>
        <p:blipFill>
          <a:blip r:embed="rId2">
            <a:extLst>
              <a:ext uri="{28A0092B-C50C-407E-A947-70E740481C1C}">
                <a14:useLocalDpi xmlns="" xmlns:a14="http://schemas.microsoft.com/office/drawing/2010/main" val="0"/>
              </a:ext>
            </a:extLst>
          </a:blip>
          <a:srcRect/>
          <a:stretch>
            <a:fillRect/>
          </a:stretch>
        </p:blipFill>
        <p:spPr bwMode="auto">
          <a:xfrm>
            <a:off x="1043608" y="4099425"/>
            <a:ext cx="6743723" cy="10800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15" name="TextovéPole 14"/>
          <p:cNvSpPr txBox="1"/>
          <p:nvPr/>
        </p:nvSpPr>
        <p:spPr>
          <a:xfrm>
            <a:off x="1181226" y="4717760"/>
            <a:ext cx="648072" cy="461665"/>
          </a:xfrm>
          <a:prstGeom prst="rect">
            <a:avLst/>
          </a:prstGeom>
          <a:noFill/>
        </p:spPr>
        <p:txBody>
          <a:bodyPr wrap="square" rtlCol="0">
            <a:spAutoFit/>
          </a:bodyPr>
          <a:lstStyle/>
          <a:p>
            <a:r>
              <a:rPr lang="cs-CZ" sz="2400" dirty="0" smtClean="0"/>
              <a:t>0</a:t>
            </a:r>
            <a:endParaRPr lang="cs-CZ" sz="2400" dirty="0"/>
          </a:p>
        </p:txBody>
      </p:sp>
      <p:sp>
        <p:nvSpPr>
          <p:cNvPr id="16" name="TextovéPole 15"/>
          <p:cNvSpPr txBox="1"/>
          <p:nvPr/>
        </p:nvSpPr>
        <p:spPr>
          <a:xfrm>
            <a:off x="4211960" y="4717760"/>
            <a:ext cx="1368152" cy="461665"/>
          </a:xfrm>
          <a:prstGeom prst="rect">
            <a:avLst/>
          </a:prstGeom>
          <a:noFill/>
        </p:spPr>
        <p:txBody>
          <a:bodyPr wrap="square" rtlCol="0">
            <a:spAutoFit/>
          </a:bodyPr>
          <a:lstStyle/>
          <a:p>
            <a:r>
              <a:rPr lang="cs-CZ" sz="2400" dirty="0" smtClean="0"/>
              <a:t>5</a:t>
            </a:r>
            <a:endParaRPr lang="cs-CZ" sz="2400" dirty="0"/>
          </a:p>
        </p:txBody>
      </p:sp>
      <p:sp>
        <p:nvSpPr>
          <p:cNvPr id="17" name="Ovál 16">
            <a:hlinkClick r:id="rId3" action="ppaction://hlinksldjump"/>
          </p:cNvPr>
          <p:cNvSpPr/>
          <p:nvPr/>
        </p:nvSpPr>
        <p:spPr>
          <a:xfrm>
            <a:off x="1890000" y="4586220"/>
            <a:ext cx="144016" cy="1440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9" name="Ovál 18">
            <a:hlinkClick r:id="rId3" action="ppaction://hlinksldjump"/>
          </p:cNvPr>
          <p:cNvSpPr/>
          <p:nvPr/>
        </p:nvSpPr>
        <p:spPr>
          <a:xfrm>
            <a:off x="2483768" y="4594604"/>
            <a:ext cx="144016" cy="1440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0" name="Ovál 19">
            <a:hlinkClick r:id="rId4" action="ppaction://hlinksldjump"/>
          </p:cNvPr>
          <p:cNvSpPr/>
          <p:nvPr/>
        </p:nvSpPr>
        <p:spPr>
          <a:xfrm>
            <a:off x="3096000" y="4608000"/>
            <a:ext cx="144016" cy="1440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1" name="Ovál 20">
            <a:hlinkClick r:id="rId3" action="ppaction://hlinksldjump"/>
          </p:cNvPr>
          <p:cNvSpPr/>
          <p:nvPr/>
        </p:nvSpPr>
        <p:spPr>
          <a:xfrm>
            <a:off x="3707904" y="4595237"/>
            <a:ext cx="144016" cy="1440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2" name="Ovál 21">
            <a:hlinkClick r:id="rId3" action="ppaction://hlinksldjump"/>
          </p:cNvPr>
          <p:cNvSpPr/>
          <p:nvPr/>
        </p:nvSpPr>
        <p:spPr>
          <a:xfrm>
            <a:off x="4302000" y="4608397"/>
            <a:ext cx="144016" cy="1440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3" name="Ovál 22">
            <a:hlinkClick r:id="rId3" action="ppaction://hlinksldjump"/>
          </p:cNvPr>
          <p:cNvSpPr/>
          <p:nvPr/>
        </p:nvSpPr>
        <p:spPr>
          <a:xfrm>
            <a:off x="4906071" y="4596504"/>
            <a:ext cx="144016" cy="1440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4" name="Ovál 23">
            <a:hlinkClick r:id="rId3" action="ppaction://hlinksldjump"/>
          </p:cNvPr>
          <p:cNvSpPr/>
          <p:nvPr/>
        </p:nvSpPr>
        <p:spPr>
          <a:xfrm>
            <a:off x="5508104" y="4597137"/>
            <a:ext cx="144016" cy="1440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5" name="Ovál 24">
            <a:hlinkClick r:id="rId3" action="ppaction://hlinksldjump"/>
          </p:cNvPr>
          <p:cNvSpPr/>
          <p:nvPr/>
        </p:nvSpPr>
        <p:spPr>
          <a:xfrm>
            <a:off x="6120000" y="4597137"/>
            <a:ext cx="144016" cy="1440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6" name="Ovál 25">
            <a:hlinkClick r:id="rId3" action="ppaction://hlinksldjump"/>
          </p:cNvPr>
          <p:cNvSpPr/>
          <p:nvPr/>
        </p:nvSpPr>
        <p:spPr>
          <a:xfrm>
            <a:off x="6732240" y="4597770"/>
            <a:ext cx="144016" cy="1440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7" name="Ovál 26">
            <a:hlinkClick r:id="rId3" action="ppaction://hlinksldjump"/>
          </p:cNvPr>
          <p:cNvSpPr/>
          <p:nvPr/>
        </p:nvSpPr>
        <p:spPr>
          <a:xfrm>
            <a:off x="7308304" y="4610930"/>
            <a:ext cx="144016" cy="1440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 xmlns:p14="http://schemas.microsoft.com/office/powerpoint/2010/main" val="589816598"/>
      </p:ext>
    </p:extLst>
  </p:cSld>
  <p:clrMapOvr>
    <a:masterClrMapping/>
  </p:clrMapOvr>
  <mc:AlternateContent xmlns:mc="http://schemas.openxmlformats.org/markup-compatibility/2006">
    <mc:Choice xmlns="" xmlns:p14="http://schemas.microsoft.com/office/powerpoint/2010/main" Requires="p14">
      <p:transition p14:dur="0"/>
    </mc:Choice>
    <mc:Fallback>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Špatně!</a:t>
            </a:r>
            <a:br>
              <a:rPr lang="cs-CZ" dirty="0" smtClean="0"/>
            </a:br>
            <a:r>
              <a:rPr lang="cs-CZ" dirty="0" smtClean="0"/>
              <a:t>Zkus to znovu!</a:t>
            </a:r>
            <a:endParaRPr lang="cs-CZ" dirty="0"/>
          </a:p>
        </p:txBody>
      </p:sp>
      <p:sp>
        <p:nvSpPr>
          <p:cNvPr id="3" name="Zástupný symbol pro číslo snímku 2"/>
          <p:cNvSpPr>
            <a:spLocks noGrp="1"/>
          </p:cNvSpPr>
          <p:nvPr>
            <p:ph type="sldNum" sz="quarter" idx="12"/>
          </p:nvPr>
        </p:nvSpPr>
        <p:spPr/>
        <p:txBody>
          <a:bodyPr/>
          <a:lstStyle/>
          <a:p>
            <a:fld id="{BC5885FD-E9F6-4616-A947-C967941DDDC2}" type="slidenum">
              <a:rPr lang="cs-CZ" smtClean="0"/>
              <a:pPr/>
              <a:t>4</a:t>
            </a:fld>
            <a:endParaRPr lang="cs-CZ"/>
          </a:p>
        </p:txBody>
      </p:sp>
      <p:pic>
        <p:nvPicPr>
          <p:cNvPr id="1028" name="Picture 4" descr="C:\Users\msi\AppData\Local\Microsoft\Windows\Temporary Internet Files\Content.IE5\VQNC2QS3\MC900434391[1].wmf"/>
          <p:cNvPicPr>
            <a:picLocks noChangeAspect="1" noChangeArrowheads="1"/>
          </p:cNvPicPr>
          <p:nvPr/>
        </p:nvPicPr>
        <p:blipFill>
          <a:blip r:embed="rId2"/>
          <a:srcRect/>
          <a:stretch>
            <a:fillRect/>
          </a:stretch>
        </p:blipFill>
        <p:spPr bwMode="auto">
          <a:xfrm>
            <a:off x="2999135" y="2468561"/>
            <a:ext cx="3145730" cy="3204000"/>
          </a:xfrm>
          <a:prstGeom prst="rect">
            <a:avLst/>
          </a:prstGeom>
          <a:noFill/>
        </p:spPr>
      </p:pic>
      <p:sp>
        <p:nvSpPr>
          <p:cNvPr id="7" name="Obdélník 6">
            <a:hlinkClick r:id="rId3" action="ppaction://hlinksldjump"/>
          </p:cNvPr>
          <p:cNvSpPr/>
          <p:nvPr/>
        </p:nvSpPr>
        <p:spPr>
          <a:xfrm>
            <a:off x="6929454" y="5572140"/>
            <a:ext cx="1643074" cy="5715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Zpět</a:t>
            </a:r>
            <a:endParaRPr lang="cs-CZ" sz="2400" dirty="0"/>
          </a:p>
        </p:txBody>
      </p:sp>
    </p:spTree>
  </p:cSld>
  <p:clrMapOvr>
    <a:masterClrMapping/>
  </p:clrMapOvr>
  <mc:AlternateContent xmlns:mc="http://schemas.openxmlformats.org/markup-compatibility/2006">
    <mc:Choice xmlns="" xmlns:p14="http://schemas.microsoft.com/office/powerpoint/2010/main" Requires="p14">
      <p:transition p14:dur="0"/>
    </mc:Choice>
    <mc:Fallback>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Přirozená čísla na číselné ose</a:t>
            </a:r>
            <a:endParaRPr lang="cs-CZ" dirty="0"/>
          </a:p>
        </p:txBody>
      </p:sp>
      <p:sp>
        <p:nvSpPr>
          <p:cNvPr id="3" name="Zástupný symbol pro číslo snímku 2"/>
          <p:cNvSpPr>
            <a:spLocks noGrp="1"/>
          </p:cNvSpPr>
          <p:nvPr>
            <p:ph type="sldNum" sz="quarter" idx="12"/>
          </p:nvPr>
        </p:nvSpPr>
        <p:spPr/>
        <p:txBody>
          <a:bodyPr/>
          <a:lstStyle/>
          <a:p>
            <a:fld id="{BC5885FD-E9F6-4616-A947-C967941DDDC2}" type="slidenum">
              <a:rPr lang="cs-CZ" smtClean="0"/>
              <a:pPr/>
              <a:t>5</a:t>
            </a:fld>
            <a:endParaRPr lang="cs-CZ"/>
          </a:p>
        </p:txBody>
      </p:sp>
      <p:sp>
        <p:nvSpPr>
          <p:cNvPr id="4" name="TextovéPole 3"/>
          <p:cNvSpPr txBox="1"/>
          <p:nvPr/>
        </p:nvSpPr>
        <p:spPr>
          <a:xfrm>
            <a:off x="611560" y="2636912"/>
            <a:ext cx="7992888" cy="1200329"/>
          </a:xfrm>
          <a:prstGeom prst="rect">
            <a:avLst/>
          </a:prstGeom>
          <a:noFill/>
        </p:spPr>
        <p:txBody>
          <a:bodyPr wrap="square" rtlCol="0">
            <a:spAutoFit/>
          </a:bodyPr>
          <a:lstStyle/>
          <a:p>
            <a:r>
              <a:rPr lang="cs-CZ" sz="2400" dirty="0" smtClean="0"/>
              <a:t>Kam na číselné ose vyznačíš číslo:</a:t>
            </a:r>
          </a:p>
          <a:p>
            <a:pPr marL="457200" indent="-457200">
              <a:buFont typeface="+mj-lt"/>
              <a:buAutoNum type="alphaLcParenR"/>
            </a:pPr>
            <a:r>
              <a:rPr lang="cs-CZ" sz="2400" dirty="0" smtClean="0"/>
              <a:t>3</a:t>
            </a:r>
          </a:p>
          <a:p>
            <a:pPr marL="457200" indent="-457200">
              <a:buFont typeface="+mj-lt"/>
              <a:buAutoNum type="alphaLcParenR"/>
            </a:pPr>
            <a:r>
              <a:rPr lang="cs-CZ" sz="2400" dirty="0" smtClean="0"/>
              <a:t>8</a:t>
            </a:r>
            <a:endParaRPr lang="cs-CZ" sz="2400" dirty="0"/>
          </a:p>
        </p:txBody>
      </p:sp>
      <p:pic>
        <p:nvPicPr>
          <p:cNvPr id="1026" name="Picture 2"/>
          <p:cNvPicPr>
            <a:picLocks noChangeAspect="1" noChangeArrowheads="1"/>
          </p:cNvPicPr>
          <p:nvPr/>
        </p:nvPicPr>
        <p:blipFill>
          <a:blip r:embed="rId2">
            <a:extLst>
              <a:ext uri="{28A0092B-C50C-407E-A947-70E740481C1C}">
                <a14:useLocalDpi xmlns="" xmlns:a14="http://schemas.microsoft.com/office/drawing/2010/main" val="0"/>
              </a:ext>
            </a:extLst>
          </a:blip>
          <a:srcRect/>
          <a:stretch>
            <a:fillRect/>
          </a:stretch>
        </p:blipFill>
        <p:spPr bwMode="auto">
          <a:xfrm>
            <a:off x="1043608" y="4099425"/>
            <a:ext cx="6743723" cy="10800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15" name="TextovéPole 14"/>
          <p:cNvSpPr txBox="1"/>
          <p:nvPr/>
        </p:nvSpPr>
        <p:spPr>
          <a:xfrm>
            <a:off x="1181226" y="4717760"/>
            <a:ext cx="648072" cy="461665"/>
          </a:xfrm>
          <a:prstGeom prst="rect">
            <a:avLst/>
          </a:prstGeom>
          <a:noFill/>
        </p:spPr>
        <p:txBody>
          <a:bodyPr wrap="square" rtlCol="0">
            <a:spAutoFit/>
          </a:bodyPr>
          <a:lstStyle/>
          <a:p>
            <a:r>
              <a:rPr lang="cs-CZ" sz="2400" dirty="0" smtClean="0"/>
              <a:t>0</a:t>
            </a:r>
            <a:endParaRPr lang="cs-CZ" sz="2400" dirty="0"/>
          </a:p>
        </p:txBody>
      </p:sp>
      <p:sp>
        <p:nvSpPr>
          <p:cNvPr id="16" name="TextovéPole 15"/>
          <p:cNvSpPr txBox="1"/>
          <p:nvPr/>
        </p:nvSpPr>
        <p:spPr>
          <a:xfrm>
            <a:off x="4211960" y="4717760"/>
            <a:ext cx="1368152" cy="461665"/>
          </a:xfrm>
          <a:prstGeom prst="rect">
            <a:avLst/>
          </a:prstGeom>
          <a:noFill/>
        </p:spPr>
        <p:txBody>
          <a:bodyPr wrap="square" rtlCol="0">
            <a:spAutoFit/>
          </a:bodyPr>
          <a:lstStyle/>
          <a:p>
            <a:r>
              <a:rPr lang="cs-CZ" sz="2400" dirty="0" smtClean="0"/>
              <a:t>5</a:t>
            </a:r>
            <a:endParaRPr lang="cs-CZ" sz="2400" dirty="0"/>
          </a:p>
        </p:txBody>
      </p:sp>
      <p:sp>
        <p:nvSpPr>
          <p:cNvPr id="17" name="Ovál 16">
            <a:hlinkClick r:id="rId3" action="ppaction://hlinksldjump"/>
          </p:cNvPr>
          <p:cNvSpPr/>
          <p:nvPr/>
        </p:nvSpPr>
        <p:spPr>
          <a:xfrm>
            <a:off x="1890000" y="4586220"/>
            <a:ext cx="144016" cy="1440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9" name="Ovál 18">
            <a:hlinkClick r:id="rId3" action="ppaction://hlinksldjump"/>
          </p:cNvPr>
          <p:cNvSpPr/>
          <p:nvPr/>
        </p:nvSpPr>
        <p:spPr>
          <a:xfrm>
            <a:off x="2483768" y="4594604"/>
            <a:ext cx="144016" cy="1440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0" name="Ovál 19">
            <a:hlinkClick r:id="rId3" action="ppaction://hlinksldjump"/>
          </p:cNvPr>
          <p:cNvSpPr/>
          <p:nvPr/>
        </p:nvSpPr>
        <p:spPr>
          <a:xfrm>
            <a:off x="3096000" y="4608000"/>
            <a:ext cx="144016" cy="144016"/>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cs-CZ"/>
          </a:p>
        </p:txBody>
      </p:sp>
      <p:sp>
        <p:nvSpPr>
          <p:cNvPr id="21" name="Ovál 20">
            <a:hlinkClick r:id="rId3" action="ppaction://hlinksldjump"/>
          </p:cNvPr>
          <p:cNvSpPr/>
          <p:nvPr/>
        </p:nvSpPr>
        <p:spPr>
          <a:xfrm>
            <a:off x="3707904" y="4595237"/>
            <a:ext cx="144016" cy="1440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2" name="Ovál 21">
            <a:hlinkClick r:id="rId3" action="ppaction://hlinksldjump"/>
          </p:cNvPr>
          <p:cNvSpPr/>
          <p:nvPr/>
        </p:nvSpPr>
        <p:spPr>
          <a:xfrm>
            <a:off x="4302000" y="4608397"/>
            <a:ext cx="144016" cy="1440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3" name="Ovál 22">
            <a:hlinkClick r:id="rId3" action="ppaction://hlinksldjump"/>
          </p:cNvPr>
          <p:cNvSpPr/>
          <p:nvPr/>
        </p:nvSpPr>
        <p:spPr>
          <a:xfrm>
            <a:off x="4906071" y="4596504"/>
            <a:ext cx="144016" cy="1440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4" name="Ovál 23">
            <a:hlinkClick r:id="rId3" action="ppaction://hlinksldjump"/>
          </p:cNvPr>
          <p:cNvSpPr/>
          <p:nvPr/>
        </p:nvSpPr>
        <p:spPr>
          <a:xfrm>
            <a:off x="5508104" y="4597137"/>
            <a:ext cx="144016" cy="1440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5" name="Ovál 24">
            <a:hlinkClick r:id="rId4" action="ppaction://hlinksldjump"/>
          </p:cNvPr>
          <p:cNvSpPr/>
          <p:nvPr/>
        </p:nvSpPr>
        <p:spPr>
          <a:xfrm>
            <a:off x="6120000" y="4597137"/>
            <a:ext cx="144016" cy="1440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6" name="Ovál 25">
            <a:hlinkClick r:id="rId3" action="ppaction://hlinksldjump"/>
          </p:cNvPr>
          <p:cNvSpPr/>
          <p:nvPr/>
        </p:nvSpPr>
        <p:spPr>
          <a:xfrm>
            <a:off x="6732240" y="4597770"/>
            <a:ext cx="144016" cy="1440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7" name="Ovál 26">
            <a:hlinkClick r:id="rId3" action="ppaction://hlinksldjump"/>
          </p:cNvPr>
          <p:cNvSpPr/>
          <p:nvPr/>
        </p:nvSpPr>
        <p:spPr>
          <a:xfrm>
            <a:off x="7308304" y="4610930"/>
            <a:ext cx="144016" cy="1440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8" name="TextovéPole 17"/>
          <p:cNvSpPr txBox="1"/>
          <p:nvPr/>
        </p:nvSpPr>
        <p:spPr>
          <a:xfrm>
            <a:off x="3029145" y="4704525"/>
            <a:ext cx="1224136" cy="461665"/>
          </a:xfrm>
          <a:prstGeom prst="rect">
            <a:avLst/>
          </a:prstGeom>
          <a:noFill/>
        </p:spPr>
        <p:txBody>
          <a:bodyPr wrap="square" rtlCol="0">
            <a:spAutoFit/>
          </a:bodyPr>
          <a:lstStyle/>
          <a:p>
            <a:r>
              <a:rPr lang="cs-CZ" sz="2400" dirty="0" smtClean="0">
                <a:solidFill>
                  <a:schemeClr val="accent4">
                    <a:lumMod val="75000"/>
                  </a:schemeClr>
                </a:solidFill>
              </a:rPr>
              <a:t>3</a:t>
            </a:r>
            <a:endParaRPr lang="cs-CZ" sz="2400" dirty="0">
              <a:solidFill>
                <a:schemeClr val="accent4">
                  <a:lumMod val="75000"/>
                </a:schemeClr>
              </a:solidFill>
            </a:endParaRPr>
          </a:p>
        </p:txBody>
      </p:sp>
    </p:spTree>
    <p:extLst>
      <p:ext uri="{BB962C8B-B14F-4D97-AF65-F5344CB8AC3E}">
        <p14:creationId xmlns="" xmlns:p14="http://schemas.microsoft.com/office/powerpoint/2010/main" val="589816598"/>
      </p:ext>
    </p:extLst>
  </p:cSld>
  <p:clrMapOvr>
    <a:masterClrMapping/>
  </p:clrMapOvr>
  <mc:AlternateContent xmlns:mc="http://schemas.openxmlformats.org/markup-compatibility/2006">
    <mc:Choice xmlns="" xmlns:p14="http://schemas.microsoft.com/office/powerpoint/2010/main" Requires="p14">
      <p:transition p14:dur="0"/>
    </mc:Choice>
    <mc:Fallback>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Špatně!</a:t>
            </a:r>
            <a:br>
              <a:rPr lang="cs-CZ" dirty="0" smtClean="0"/>
            </a:br>
            <a:r>
              <a:rPr lang="cs-CZ" dirty="0" smtClean="0"/>
              <a:t>Zkus to znovu!</a:t>
            </a:r>
            <a:endParaRPr lang="cs-CZ" dirty="0"/>
          </a:p>
        </p:txBody>
      </p:sp>
      <p:sp>
        <p:nvSpPr>
          <p:cNvPr id="3" name="Zástupný symbol pro číslo snímku 2"/>
          <p:cNvSpPr>
            <a:spLocks noGrp="1"/>
          </p:cNvSpPr>
          <p:nvPr>
            <p:ph type="sldNum" sz="quarter" idx="12"/>
          </p:nvPr>
        </p:nvSpPr>
        <p:spPr/>
        <p:txBody>
          <a:bodyPr/>
          <a:lstStyle/>
          <a:p>
            <a:fld id="{BC5885FD-E9F6-4616-A947-C967941DDDC2}" type="slidenum">
              <a:rPr lang="cs-CZ" smtClean="0"/>
              <a:pPr/>
              <a:t>6</a:t>
            </a:fld>
            <a:endParaRPr lang="cs-CZ"/>
          </a:p>
        </p:txBody>
      </p:sp>
      <p:pic>
        <p:nvPicPr>
          <p:cNvPr id="1028" name="Picture 4" descr="C:\Users\msi\AppData\Local\Microsoft\Windows\Temporary Internet Files\Content.IE5\VQNC2QS3\MC900434391[1].wmf"/>
          <p:cNvPicPr>
            <a:picLocks noChangeAspect="1" noChangeArrowheads="1"/>
          </p:cNvPicPr>
          <p:nvPr/>
        </p:nvPicPr>
        <p:blipFill>
          <a:blip r:embed="rId2"/>
          <a:srcRect/>
          <a:stretch>
            <a:fillRect/>
          </a:stretch>
        </p:blipFill>
        <p:spPr bwMode="auto">
          <a:xfrm>
            <a:off x="2999135" y="2468561"/>
            <a:ext cx="3145730" cy="3204000"/>
          </a:xfrm>
          <a:prstGeom prst="rect">
            <a:avLst/>
          </a:prstGeom>
          <a:noFill/>
        </p:spPr>
      </p:pic>
      <p:sp>
        <p:nvSpPr>
          <p:cNvPr id="7" name="Obdélník 6">
            <a:hlinkClick r:id="rId3" action="ppaction://hlinksldjump"/>
          </p:cNvPr>
          <p:cNvSpPr/>
          <p:nvPr/>
        </p:nvSpPr>
        <p:spPr>
          <a:xfrm>
            <a:off x="6929454" y="5572140"/>
            <a:ext cx="1643074" cy="5715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Zpět</a:t>
            </a:r>
            <a:endParaRPr lang="cs-CZ" sz="2400" dirty="0"/>
          </a:p>
        </p:txBody>
      </p:sp>
    </p:spTree>
  </p:cSld>
  <p:clrMapOvr>
    <a:masterClrMapping/>
  </p:clrMapOvr>
  <mc:AlternateContent xmlns:mc="http://schemas.openxmlformats.org/markup-compatibility/2006">
    <mc:Choice xmlns="" xmlns:p14="http://schemas.microsoft.com/office/powerpoint/2010/main" Requires="p14">
      <p:transition p14:dur="0"/>
    </mc:Choice>
    <mc:Fallback>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Přirozená čísla na číselné ose</a:t>
            </a:r>
            <a:endParaRPr lang="cs-CZ" dirty="0"/>
          </a:p>
        </p:txBody>
      </p:sp>
      <p:sp>
        <p:nvSpPr>
          <p:cNvPr id="3" name="Zástupný symbol pro číslo snímku 2"/>
          <p:cNvSpPr>
            <a:spLocks noGrp="1"/>
          </p:cNvSpPr>
          <p:nvPr>
            <p:ph type="sldNum" sz="quarter" idx="12"/>
          </p:nvPr>
        </p:nvSpPr>
        <p:spPr/>
        <p:txBody>
          <a:bodyPr/>
          <a:lstStyle/>
          <a:p>
            <a:fld id="{BC5885FD-E9F6-4616-A947-C967941DDDC2}" type="slidenum">
              <a:rPr lang="cs-CZ" smtClean="0"/>
              <a:pPr/>
              <a:t>7</a:t>
            </a:fld>
            <a:endParaRPr lang="cs-CZ"/>
          </a:p>
        </p:txBody>
      </p:sp>
      <p:sp>
        <p:nvSpPr>
          <p:cNvPr id="4" name="TextovéPole 3"/>
          <p:cNvSpPr txBox="1"/>
          <p:nvPr/>
        </p:nvSpPr>
        <p:spPr>
          <a:xfrm>
            <a:off x="611560" y="2636912"/>
            <a:ext cx="7992888" cy="1569660"/>
          </a:xfrm>
          <a:prstGeom prst="rect">
            <a:avLst/>
          </a:prstGeom>
          <a:noFill/>
        </p:spPr>
        <p:txBody>
          <a:bodyPr wrap="square" rtlCol="0">
            <a:spAutoFit/>
          </a:bodyPr>
          <a:lstStyle/>
          <a:p>
            <a:r>
              <a:rPr lang="cs-CZ" sz="2400" dirty="0" smtClean="0"/>
              <a:t>Kam na číselné ose vyznačíš číslo:</a:t>
            </a:r>
          </a:p>
          <a:p>
            <a:pPr marL="457200" indent="-457200">
              <a:buFont typeface="+mj-lt"/>
              <a:buAutoNum type="alphaLcParenR"/>
            </a:pPr>
            <a:r>
              <a:rPr lang="cs-CZ" sz="2400" dirty="0" smtClean="0"/>
              <a:t>3</a:t>
            </a:r>
          </a:p>
          <a:p>
            <a:pPr marL="457200" indent="-457200">
              <a:buFont typeface="+mj-lt"/>
              <a:buAutoNum type="alphaLcParenR"/>
            </a:pPr>
            <a:r>
              <a:rPr lang="cs-CZ" sz="2400" dirty="0" smtClean="0"/>
              <a:t>8</a:t>
            </a:r>
          </a:p>
          <a:p>
            <a:pPr marL="457200" indent="-457200">
              <a:buFont typeface="+mj-lt"/>
              <a:buAutoNum type="alphaLcParenR"/>
            </a:pPr>
            <a:r>
              <a:rPr lang="cs-CZ" sz="2400" dirty="0" smtClean="0"/>
              <a:t>1</a:t>
            </a:r>
            <a:endParaRPr lang="cs-CZ" sz="2400" dirty="0"/>
          </a:p>
        </p:txBody>
      </p:sp>
      <p:pic>
        <p:nvPicPr>
          <p:cNvPr id="1026" name="Picture 2"/>
          <p:cNvPicPr>
            <a:picLocks noChangeAspect="1" noChangeArrowheads="1"/>
          </p:cNvPicPr>
          <p:nvPr/>
        </p:nvPicPr>
        <p:blipFill>
          <a:blip r:embed="rId2">
            <a:extLst>
              <a:ext uri="{28A0092B-C50C-407E-A947-70E740481C1C}">
                <a14:useLocalDpi xmlns="" xmlns:a14="http://schemas.microsoft.com/office/drawing/2010/main" val="0"/>
              </a:ext>
            </a:extLst>
          </a:blip>
          <a:srcRect/>
          <a:stretch>
            <a:fillRect/>
          </a:stretch>
        </p:blipFill>
        <p:spPr bwMode="auto">
          <a:xfrm>
            <a:off x="1043608" y="4099425"/>
            <a:ext cx="6743723" cy="10800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15" name="TextovéPole 14"/>
          <p:cNvSpPr txBox="1"/>
          <p:nvPr/>
        </p:nvSpPr>
        <p:spPr>
          <a:xfrm>
            <a:off x="1181226" y="4717760"/>
            <a:ext cx="648072" cy="461665"/>
          </a:xfrm>
          <a:prstGeom prst="rect">
            <a:avLst/>
          </a:prstGeom>
          <a:noFill/>
        </p:spPr>
        <p:txBody>
          <a:bodyPr wrap="square" rtlCol="0">
            <a:spAutoFit/>
          </a:bodyPr>
          <a:lstStyle/>
          <a:p>
            <a:r>
              <a:rPr lang="cs-CZ" sz="2400" dirty="0" smtClean="0"/>
              <a:t>0</a:t>
            </a:r>
            <a:endParaRPr lang="cs-CZ" sz="2400" dirty="0"/>
          </a:p>
        </p:txBody>
      </p:sp>
      <p:sp>
        <p:nvSpPr>
          <p:cNvPr id="16" name="TextovéPole 15"/>
          <p:cNvSpPr txBox="1"/>
          <p:nvPr/>
        </p:nvSpPr>
        <p:spPr>
          <a:xfrm>
            <a:off x="4211960" y="4717760"/>
            <a:ext cx="1368152" cy="461665"/>
          </a:xfrm>
          <a:prstGeom prst="rect">
            <a:avLst/>
          </a:prstGeom>
          <a:noFill/>
        </p:spPr>
        <p:txBody>
          <a:bodyPr wrap="square" rtlCol="0">
            <a:spAutoFit/>
          </a:bodyPr>
          <a:lstStyle/>
          <a:p>
            <a:r>
              <a:rPr lang="cs-CZ" sz="2400" dirty="0" smtClean="0"/>
              <a:t>5</a:t>
            </a:r>
            <a:endParaRPr lang="cs-CZ" sz="2400" dirty="0"/>
          </a:p>
        </p:txBody>
      </p:sp>
      <p:sp>
        <p:nvSpPr>
          <p:cNvPr id="17" name="Ovál 16">
            <a:hlinkClick r:id="rId3" action="ppaction://hlinksldjump"/>
          </p:cNvPr>
          <p:cNvSpPr/>
          <p:nvPr/>
        </p:nvSpPr>
        <p:spPr>
          <a:xfrm>
            <a:off x="1890000" y="4586220"/>
            <a:ext cx="144016" cy="1440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9" name="Ovál 18">
            <a:hlinkClick r:id="rId4" action="ppaction://hlinksldjump"/>
          </p:cNvPr>
          <p:cNvSpPr/>
          <p:nvPr/>
        </p:nvSpPr>
        <p:spPr>
          <a:xfrm>
            <a:off x="2483768" y="4594604"/>
            <a:ext cx="144016" cy="1440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0" name="Ovál 19">
            <a:hlinkClick r:id="rId4" action="ppaction://hlinksldjump"/>
          </p:cNvPr>
          <p:cNvSpPr/>
          <p:nvPr/>
        </p:nvSpPr>
        <p:spPr>
          <a:xfrm>
            <a:off x="3096000" y="4608000"/>
            <a:ext cx="144016" cy="144016"/>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cs-CZ"/>
          </a:p>
        </p:txBody>
      </p:sp>
      <p:sp>
        <p:nvSpPr>
          <p:cNvPr id="21" name="Ovál 20">
            <a:hlinkClick r:id="rId4" action="ppaction://hlinksldjump"/>
          </p:cNvPr>
          <p:cNvSpPr/>
          <p:nvPr/>
        </p:nvSpPr>
        <p:spPr>
          <a:xfrm>
            <a:off x="3707904" y="4595237"/>
            <a:ext cx="144016" cy="1440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2" name="Ovál 21">
            <a:hlinkClick r:id="rId4" action="ppaction://hlinksldjump"/>
          </p:cNvPr>
          <p:cNvSpPr/>
          <p:nvPr/>
        </p:nvSpPr>
        <p:spPr>
          <a:xfrm>
            <a:off x="4302000" y="4608397"/>
            <a:ext cx="144016" cy="1440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3" name="Ovál 22">
            <a:hlinkClick r:id="rId4" action="ppaction://hlinksldjump"/>
          </p:cNvPr>
          <p:cNvSpPr/>
          <p:nvPr/>
        </p:nvSpPr>
        <p:spPr>
          <a:xfrm>
            <a:off x="4906071" y="4596504"/>
            <a:ext cx="144016" cy="1440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4" name="Ovál 23">
            <a:hlinkClick r:id="rId4" action="ppaction://hlinksldjump"/>
          </p:cNvPr>
          <p:cNvSpPr/>
          <p:nvPr/>
        </p:nvSpPr>
        <p:spPr>
          <a:xfrm>
            <a:off x="5508104" y="4597137"/>
            <a:ext cx="144016" cy="1440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5" name="Ovál 24">
            <a:hlinkClick r:id="rId4" action="ppaction://hlinksldjump"/>
          </p:cNvPr>
          <p:cNvSpPr/>
          <p:nvPr/>
        </p:nvSpPr>
        <p:spPr>
          <a:xfrm>
            <a:off x="6120000" y="4597137"/>
            <a:ext cx="144016" cy="144016"/>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cs-CZ"/>
          </a:p>
        </p:txBody>
      </p:sp>
      <p:sp>
        <p:nvSpPr>
          <p:cNvPr id="26" name="Ovál 25">
            <a:hlinkClick r:id="rId4" action="ppaction://hlinksldjump"/>
          </p:cNvPr>
          <p:cNvSpPr/>
          <p:nvPr/>
        </p:nvSpPr>
        <p:spPr>
          <a:xfrm>
            <a:off x="6732240" y="4597770"/>
            <a:ext cx="144016" cy="1440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7" name="Ovál 26">
            <a:hlinkClick r:id="rId4" action="ppaction://hlinksldjump"/>
          </p:cNvPr>
          <p:cNvSpPr/>
          <p:nvPr/>
        </p:nvSpPr>
        <p:spPr>
          <a:xfrm>
            <a:off x="7308304" y="4610930"/>
            <a:ext cx="144016" cy="1440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8" name="TextovéPole 17"/>
          <p:cNvSpPr txBox="1"/>
          <p:nvPr/>
        </p:nvSpPr>
        <p:spPr>
          <a:xfrm>
            <a:off x="3029145" y="4704525"/>
            <a:ext cx="1224136" cy="461665"/>
          </a:xfrm>
          <a:prstGeom prst="rect">
            <a:avLst/>
          </a:prstGeom>
          <a:noFill/>
        </p:spPr>
        <p:txBody>
          <a:bodyPr wrap="square" rtlCol="0">
            <a:spAutoFit/>
          </a:bodyPr>
          <a:lstStyle/>
          <a:p>
            <a:r>
              <a:rPr lang="cs-CZ" sz="2400" dirty="0" smtClean="0">
                <a:solidFill>
                  <a:schemeClr val="accent4">
                    <a:lumMod val="75000"/>
                  </a:schemeClr>
                </a:solidFill>
              </a:rPr>
              <a:t>3</a:t>
            </a:r>
            <a:endParaRPr lang="cs-CZ" sz="2400" dirty="0">
              <a:solidFill>
                <a:schemeClr val="accent4">
                  <a:lumMod val="75000"/>
                </a:schemeClr>
              </a:solidFill>
            </a:endParaRPr>
          </a:p>
        </p:txBody>
      </p:sp>
      <p:sp>
        <p:nvSpPr>
          <p:cNvPr id="28" name="TextovéPole 27"/>
          <p:cNvSpPr txBox="1"/>
          <p:nvPr/>
        </p:nvSpPr>
        <p:spPr>
          <a:xfrm>
            <a:off x="6000760" y="4714884"/>
            <a:ext cx="642942" cy="461665"/>
          </a:xfrm>
          <a:prstGeom prst="rect">
            <a:avLst/>
          </a:prstGeom>
          <a:noFill/>
        </p:spPr>
        <p:txBody>
          <a:bodyPr wrap="square" rtlCol="0">
            <a:spAutoFit/>
          </a:bodyPr>
          <a:lstStyle/>
          <a:p>
            <a:r>
              <a:rPr lang="cs-CZ" sz="2400" dirty="0" smtClean="0">
                <a:solidFill>
                  <a:schemeClr val="accent4">
                    <a:lumMod val="75000"/>
                  </a:schemeClr>
                </a:solidFill>
              </a:rPr>
              <a:t>8</a:t>
            </a:r>
            <a:endParaRPr lang="cs-CZ" sz="2400" dirty="0">
              <a:solidFill>
                <a:schemeClr val="accent4">
                  <a:lumMod val="75000"/>
                </a:schemeClr>
              </a:solidFill>
            </a:endParaRPr>
          </a:p>
        </p:txBody>
      </p:sp>
    </p:spTree>
    <p:extLst>
      <p:ext uri="{BB962C8B-B14F-4D97-AF65-F5344CB8AC3E}">
        <p14:creationId xmlns="" xmlns:p14="http://schemas.microsoft.com/office/powerpoint/2010/main" val="589816598"/>
      </p:ext>
    </p:extLst>
  </p:cSld>
  <p:clrMapOvr>
    <a:masterClrMapping/>
  </p:clrMapOvr>
  <mc:AlternateContent xmlns:mc="http://schemas.openxmlformats.org/markup-compatibility/2006">
    <mc:Choice xmlns="" xmlns:p14="http://schemas.microsoft.com/office/powerpoint/2010/main" Requires="p14">
      <p:transition p14:dur="0"/>
    </mc:Choice>
    <mc:Fallback>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Špatně!</a:t>
            </a:r>
            <a:br>
              <a:rPr lang="cs-CZ" dirty="0" smtClean="0"/>
            </a:br>
            <a:r>
              <a:rPr lang="cs-CZ" dirty="0" smtClean="0"/>
              <a:t>Zkus to znovu!</a:t>
            </a:r>
            <a:endParaRPr lang="cs-CZ" dirty="0"/>
          </a:p>
        </p:txBody>
      </p:sp>
      <p:sp>
        <p:nvSpPr>
          <p:cNvPr id="3" name="Zástupný symbol pro číslo snímku 2"/>
          <p:cNvSpPr>
            <a:spLocks noGrp="1"/>
          </p:cNvSpPr>
          <p:nvPr>
            <p:ph type="sldNum" sz="quarter" idx="12"/>
          </p:nvPr>
        </p:nvSpPr>
        <p:spPr/>
        <p:txBody>
          <a:bodyPr/>
          <a:lstStyle/>
          <a:p>
            <a:fld id="{BC5885FD-E9F6-4616-A947-C967941DDDC2}" type="slidenum">
              <a:rPr lang="cs-CZ" smtClean="0"/>
              <a:pPr/>
              <a:t>8</a:t>
            </a:fld>
            <a:endParaRPr lang="cs-CZ"/>
          </a:p>
        </p:txBody>
      </p:sp>
      <p:pic>
        <p:nvPicPr>
          <p:cNvPr id="1028" name="Picture 4" descr="C:\Users\msi\AppData\Local\Microsoft\Windows\Temporary Internet Files\Content.IE5\VQNC2QS3\MC900434391[1].wmf"/>
          <p:cNvPicPr>
            <a:picLocks noChangeAspect="1" noChangeArrowheads="1"/>
          </p:cNvPicPr>
          <p:nvPr/>
        </p:nvPicPr>
        <p:blipFill>
          <a:blip r:embed="rId2"/>
          <a:srcRect/>
          <a:stretch>
            <a:fillRect/>
          </a:stretch>
        </p:blipFill>
        <p:spPr bwMode="auto">
          <a:xfrm>
            <a:off x="2999135" y="2468561"/>
            <a:ext cx="3145730" cy="3204000"/>
          </a:xfrm>
          <a:prstGeom prst="rect">
            <a:avLst/>
          </a:prstGeom>
          <a:noFill/>
        </p:spPr>
      </p:pic>
      <p:sp>
        <p:nvSpPr>
          <p:cNvPr id="7" name="Obdélník 6">
            <a:hlinkClick r:id="rId3" action="ppaction://hlinksldjump"/>
          </p:cNvPr>
          <p:cNvSpPr/>
          <p:nvPr/>
        </p:nvSpPr>
        <p:spPr>
          <a:xfrm>
            <a:off x="6929454" y="5572140"/>
            <a:ext cx="1643074" cy="5715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Zpět</a:t>
            </a:r>
            <a:endParaRPr lang="cs-CZ" sz="2400" dirty="0"/>
          </a:p>
        </p:txBody>
      </p:sp>
    </p:spTree>
  </p:cSld>
  <p:clrMapOvr>
    <a:masterClrMapping/>
  </p:clrMapOvr>
  <mc:AlternateContent xmlns:mc="http://schemas.openxmlformats.org/markup-compatibility/2006">
    <mc:Choice xmlns="" xmlns:p14="http://schemas.microsoft.com/office/powerpoint/2010/main" Requires="p14">
      <p:transition p14:dur="0"/>
    </mc:Choice>
    <mc:Fallback>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Přirozená čísla na číselné ose</a:t>
            </a:r>
            <a:endParaRPr lang="cs-CZ" dirty="0"/>
          </a:p>
        </p:txBody>
      </p:sp>
      <p:sp>
        <p:nvSpPr>
          <p:cNvPr id="3" name="Zástupný symbol pro číslo snímku 2"/>
          <p:cNvSpPr>
            <a:spLocks noGrp="1"/>
          </p:cNvSpPr>
          <p:nvPr>
            <p:ph type="sldNum" sz="quarter" idx="12"/>
          </p:nvPr>
        </p:nvSpPr>
        <p:spPr/>
        <p:txBody>
          <a:bodyPr/>
          <a:lstStyle/>
          <a:p>
            <a:fld id="{BC5885FD-E9F6-4616-A947-C967941DDDC2}" type="slidenum">
              <a:rPr lang="cs-CZ" smtClean="0"/>
              <a:pPr/>
              <a:t>9</a:t>
            </a:fld>
            <a:endParaRPr lang="cs-CZ"/>
          </a:p>
        </p:txBody>
      </p:sp>
      <p:sp>
        <p:nvSpPr>
          <p:cNvPr id="4" name="TextovéPole 3"/>
          <p:cNvSpPr txBox="1"/>
          <p:nvPr/>
        </p:nvSpPr>
        <p:spPr>
          <a:xfrm>
            <a:off x="611560" y="2636912"/>
            <a:ext cx="7992888" cy="1569660"/>
          </a:xfrm>
          <a:prstGeom prst="rect">
            <a:avLst/>
          </a:prstGeom>
          <a:noFill/>
        </p:spPr>
        <p:txBody>
          <a:bodyPr wrap="square" rtlCol="0">
            <a:spAutoFit/>
          </a:bodyPr>
          <a:lstStyle/>
          <a:p>
            <a:r>
              <a:rPr lang="cs-CZ" sz="2400" dirty="0" smtClean="0"/>
              <a:t>Kam na číselné ose vyznačíš číslo:</a:t>
            </a:r>
          </a:p>
          <a:p>
            <a:pPr marL="457200" indent="-457200">
              <a:buFont typeface="+mj-lt"/>
              <a:buAutoNum type="alphaLcParenR"/>
            </a:pPr>
            <a:r>
              <a:rPr lang="cs-CZ" sz="2400" dirty="0" smtClean="0"/>
              <a:t>3</a:t>
            </a:r>
          </a:p>
          <a:p>
            <a:pPr marL="457200" indent="-457200">
              <a:buFont typeface="+mj-lt"/>
              <a:buAutoNum type="alphaLcParenR"/>
            </a:pPr>
            <a:r>
              <a:rPr lang="cs-CZ" sz="2400" dirty="0" smtClean="0"/>
              <a:t>8</a:t>
            </a:r>
          </a:p>
          <a:p>
            <a:pPr marL="457200" indent="-457200">
              <a:buFont typeface="+mj-lt"/>
              <a:buAutoNum type="alphaLcParenR"/>
            </a:pPr>
            <a:r>
              <a:rPr lang="cs-CZ" sz="2400" dirty="0" smtClean="0"/>
              <a:t>1</a:t>
            </a:r>
            <a:endParaRPr lang="cs-CZ" sz="2400" dirty="0"/>
          </a:p>
        </p:txBody>
      </p:sp>
      <p:pic>
        <p:nvPicPr>
          <p:cNvPr id="1026" name="Picture 2"/>
          <p:cNvPicPr>
            <a:picLocks noChangeAspect="1" noChangeArrowheads="1"/>
          </p:cNvPicPr>
          <p:nvPr/>
        </p:nvPicPr>
        <p:blipFill>
          <a:blip r:embed="rId2">
            <a:extLst>
              <a:ext uri="{28A0092B-C50C-407E-A947-70E740481C1C}">
                <a14:useLocalDpi xmlns="" xmlns:a14="http://schemas.microsoft.com/office/drawing/2010/main" val="0"/>
              </a:ext>
            </a:extLst>
          </a:blip>
          <a:srcRect/>
          <a:stretch>
            <a:fillRect/>
          </a:stretch>
        </p:blipFill>
        <p:spPr bwMode="auto">
          <a:xfrm>
            <a:off x="1043608" y="4099425"/>
            <a:ext cx="6743723" cy="10800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15" name="TextovéPole 14"/>
          <p:cNvSpPr txBox="1"/>
          <p:nvPr/>
        </p:nvSpPr>
        <p:spPr>
          <a:xfrm>
            <a:off x="1181226" y="4717760"/>
            <a:ext cx="648072" cy="461665"/>
          </a:xfrm>
          <a:prstGeom prst="rect">
            <a:avLst/>
          </a:prstGeom>
          <a:noFill/>
        </p:spPr>
        <p:txBody>
          <a:bodyPr wrap="square" rtlCol="0">
            <a:spAutoFit/>
          </a:bodyPr>
          <a:lstStyle/>
          <a:p>
            <a:r>
              <a:rPr lang="cs-CZ" sz="2400" dirty="0" smtClean="0"/>
              <a:t>0</a:t>
            </a:r>
            <a:endParaRPr lang="cs-CZ" sz="2400" dirty="0"/>
          </a:p>
        </p:txBody>
      </p:sp>
      <p:sp>
        <p:nvSpPr>
          <p:cNvPr id="16" name="TextovéPole 15"/>
          <p:cNvSpPr txBox="1"/>
          <p:nvPr/>
        </p:nvSpPr>
        <p:spPr>
          <a:xfrm>
            <a:off x="4211960" y="4717760"/>
            <a:ext cx="1368152" cy="461665"/>
          </a:xfrm>
          <a:prstGeom prst="rect">
            <a:avLst/>
          </a:prstGeom>
          <a:noFill/>
        </p:spPr>
        <p:txBody>
          <a:bodyPr wrap="square" rtlCol="0">
            <a:spAutoFit/>
          </a:bodyPr>
          <a:lstStyle/>
          <a:p>
            <a:r>
              <a:rPr lang="cs-CZ" sz="2400" dirty="0" smtClean="0"/>
              <a:t>5</a:t>
            </a:r>
            <a:endParaRPr lang="cs-CZ" sz="2400" dirty="0"/>
          </a:p>
        </p:txBody>
      </p:sp>
      <p:sp>
        <p:nvSpPr>
          <p:cNvPr id="17" name="Ovál 16"/>
          <p:cNvSpPr/>
          <p:nvPr/>
        </p:nvSpPr>
        <p:spPr>
          <a:xfrm>
            <a:off x="1890000" y="4586220"/>
            <a:ext cx="144016" cy="144016"/>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cs-CZ"/>
          </a:p>
        </p:txBody>
      </p:sp>
      <p:sp>
        <p:nvSpPr>
          <p:cNvPr id="19" name="Ovál 18"/>
          <p:cNvSpPr/>
          <p:nvPr/>
        </p:nvSpPr>
        <p:spPr>
          <a:xfrm>
            <a:off x="2483768" y="4594604"/>
            <a:ext cx="144016" cy="1440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0" name="Ovál 19"/>
          <p:cNvSpPr/>
          <p:nvPr/>
        </p:nvSpPr>
        <p:spPr>
          <a:xfrm>
            <a:off x="3096000" y="4608000"/>
            <a:ext cx="144016" cy="144016"/>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cs-CZ"/>
          </a:p>
        </p:txBody>
      </p:sp>
      <p:sp>
        <p:nvSpPr>
          <p:cNvPr id="21" name="Ovál 20"/>
          <p:cNvSpPr/>
          <p:nvPr/>
        </p:nvSpPr>
        <p:spPr>
          <a:xfrm>
            <a:off x="3707904" y="4595237"/>
            <a:ext cx="144016" cy="1440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2" name="Ovál 21"/>
          <p:cNvSpPr/>
          <p:nvPr/>
        </p:nvSpPr>
        <p:spPr>
          <a:xfrm>
            <a:off x="4302000" y="4608397"/>
            <a:ext cx="144016" cy="1440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3" name="Ovál 22"/>
          <p:cNvSpPr/>
          <p:nvPr/>
        </p:nvSpPr>
        <p:spPr>
          <a:xfrm>
            <a:off x="4906071" y="4596504"/>
            <a:ext cx="144016" cy="1440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4" name="Ovál 23"/>
          <p:cNvSpPr/>
          <p:nvPr/>
        </p:nvSpPr>
        <p:spPr>
          <a:xfrm>
            <a:off x="5508104" y="4597137"/>
            <a:ext cx="144016" cy="1440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5" name="Ovál 24"/>
          <p:cNvSpPr/>
          <p:nvPr/>
        </p:nvSpPr>
        <p:spPr>
          <a:xfrm>
            <a:off x="6120000" y="4597137"/>
            <a:ext cx="144016" cy="144016"/>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cs-CZ"/>
          </a:p>
        </p:txBody>
      </p:sp>
      <p:sp>
        <p:nvSpPr>
          <p:cNvPr id="26" name="Ovál 25"/>
          <p:cNvSpPr/>
          <p:nvPr/>
        </p:nvSpPr>
        <p:spPr>
          <a:xfrm>
            <a:off x="6732240" y="4597770"/>
            <a:ext cx="144016" cy="1440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7" name="Ovál 26"/>
          <p:cNvSpPr/>
          <p:nvPr/>
        </p:nvSpPr>
        <p:spPr>
          <a:xfrm>
            <a:off x="7308304" y="4610930"/>
            <a:ext cx="144016" cy="1440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8" name="TextovéPole 17"/>
          <p:cNvSpPr txBox="1"/>
          <p:nvPr/>
        </p:nvSpPr>
        <p:spPr>
          <a:xfrm>
            <a:off x="3029145" y="4704525"/>
            <a:ext cx="1224136" cy="461665"/>
          </a:xfrm>
          <a:prstGeom prst="rect">
            <a:avLst/>
          </a:prstGeom>
          <a:noFill/>
        </p:spPr>
        <p:txBody>
          <a:bodyPr wrap="square" rtlCol="0">
            <a:spAutoFit/>
          </a:bodyPr>
          <a:lstStyle/>
          <a:p>
            <a:r>
              <a:rPr lang="cs-CZ" sz="2400" dirty="0" smtClean="0">
                <a:solidFill>
                  <a:schemeClr val="accent4">
                    <a:lumMod val="75000"/>
                  </a:schemeClr>
                </a:solidFill>
              </a:rPr>
              <a:t>3</a:t>
            </a:r>
            <a:endParaRPr lang="cs-CZ" sz="2400" dirty="0">
              <a:solidFill>
                <a:schemeClr val="accent4">
                  <a:lumMod val="75000"/>
                </a:schemeClr>
              </a:solidFill>
            </a:endParaRPr>
          </a:p>
        </p:txBody>
      </p:sp>
      <p:sp>
        <p:nvSpPr>
          <p:cNvPr id="28" name="TextovéPole 27"/>
          <p:cNvSpPr txBox="1"/>
          <p:nvPr/>
        </p:nvSpPr>
        <p:spPr>
          <a:xfrm>
            <a:off x="6000760" y="4714884"/>
            <a:ext cx="642942" cy="461665"/>
          </a:xfrm>
          <a:prstGeom prst="rect">
            <a:avLst/>
          </a:prstGeom>
          <a:noFill/>
        </p:spPr>
        <p:txBody>
          <a:bodyPr wrap="square" rtlCol="0">
            <a:spAutoFit/>
          </a:bodyPr>
          <a:lstStyle/>
          <a:p>
            <a:r>
              <a:rPr lang="cs-CZ" sz="2400" dirty="0" smtClean="0">
                <a:solidFill>
                  <a:schemeClr val="accent4">
                    <a:lumMod val="75000"/>
                  </a:schemeClr>
                </a:solidFill>
              </a:rPr>
              <a:t>8</a:t>
            </a:r>
            <a:endParaRPr lang="cs-CZ" sz="2400" dirty="0">
              <a:solidFill>
                <a:schemeClr val="accent4">
                  <a:lumMod val="75000"/>
                </a:schemeClr>
              </a:solidFill>
            </a:endParaRPr>
          </a:p>
        </p:txBody>
      </p:sp>
      <p:sp>
        <p:nvSpPr>
          <p:cNvPr id="29" name="TextovéPole 28"/>
          <p:cNvSpPr txBox="1"/>
          <p:nvPr/>
        </p:nvSpPr>
        <p:spPr>
          <a:xfrm>
            <a:off x="1785918" y="4714884"/>
            <a:ext cx="928694" cy="461665"/>
          </a:xfrm>
          <a:prstGeom prst="rect">
            <a:avLst/>
          </a:prstGeom>
          <a:noFill/>
        </p:spPr>
        <p:txBody>
          <a:bodyPr wrap="square" rtlCol="0">
            <a:spAutoFit/>
          </a:bodyPr>
          <a:lstStyle/>
          <a:p>
            <a:r>
              <a:rPr lang="cs-CZ" sz="2400" dirty="0" smtClean="0">
                <a:solidFill>
                  <a:schemeClr val="accent4">
                    <a:lumMod val="75000"/>
                  </a:schemeClr>
                </a:solidFill>
              </a:rPr>
              <a:t>1</a:t>
            </a:r>
            <a:endParaRPr lang="cs-CZ" sz="2400" dirty="0">
              <a:solidFill>
                <a:schemeClr val="accent4">
                  <a:lumMod val="75000"/>
                </a:schemeClr>
              </a:solidFill>
            </a:endParaRPr>
          </a:p>
        </p:txBody>
      </p:sp>
    </p:spTree>
    <p:extLst>
      <p:ext uri="{BB962C8B-B14F-4D97-AF65-F5344CB8AC3E}">
        <p14:creationId xmlns="" xmlns:p14="http://schemas.microsoft.com/office/powerpoint/2010/main" val="589816598"/>
      </p:ext>
    </p:extLst>
  </p:cSld>
  <p:clrMapOvr>
    <a:masterClrMapping/>
  </p:clrMapOvr>
  <mc:AlternateContent xmlns:mc="http://schemas.openxmlformats.org/markup-compatibility/2006">
    <mc:Choice xmlns="" xmlns:p14="http://schemas.microsoft.com/office/powerpoint/2010/main" Requires="p14">
      <p:transition p14:dur="0"/>
    </mc:Choice>
    <mc:Fallback>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číslo snímku 1"/>
          <p:cNvSpPr>
            <a:spLocks noGrp="1"/>
          </p:cNvSpPr>
          <p:nvPr>
            <p:ph type="sldNum" sz="quarter" idx="12"/>
          </p:nvPr>
        </p:nvSpPr>
        <p:spPr/>
        <p:txBody>
          <a:bodyPr/>
          <a:lstStyle/>
          <a:p>
            <a:fld id="{BC5885FD-E9F6-4616-A947-C967941DDDC2}" type="slidenum">
              <a:rPr lang="cs-CZ" smtClean="0"/>
              <a:pPr/>
              <a:t>10</a:t>
            </a:fld>
            <a:endParaRPr lang="cs-CZ"/>
          </a:p>
        </p:txBody>
      </p:sp>
      <p:sp>
        <p:nvSpPr>
          <p:cNvPr id="3" name="TextovéPole 2"/>
          <p:cNvSpPr txBox="1"/>
          <p:nvPr/>
        </p:nvSpPr>
        <p:spPr>
          <a:xfrm>
            <a:off x="935088" y="3085143"/>
            <a:ext cx="8208912" cy="1200329"/>
          </a:xfrm>
          <a:prstGeom prst="rect">
            <a:avLst/>
          </a:prstGeom>
          <a:noFill/>
        </p:spPr>
        <p:txBody>
          <a:bodyPr wrap="square" rtlCol="0">
            <a:spAutoFit/>
          </a:bodyPr>
          <a:lstStyle/>
          <a:p>
            <a:r>
              <a:rPr lang="cs-CZ" sz="2400" dirty="0" smtClean="0"/>
              <a:t>Čísla 3, 8, 1 jsou čísla ………………</a:t>
            </a:r>
          </a:p>
          <a:p>
            <a:endParaRPr lang="cs-CZ" sz="2400" dirty="0"/>
          </a:p>
          <a:p>
            <a:r>
              <a:rPr lang="cs-CZ" sz="2400" dirty="0" smtClean="0"/>
              <a:t>Jmenuj další přirozená čísla.</a:t>
            </a:r>
            <a:endParaRPr lang="cs-CZ" sz="2400" dirty="0"/>
          </a:p>
        </p:txBody>
      </p:sp>
      <p:sp>
        <p:nvSpPr>
          <p:cNvPr id="4" name="TextovéPole 3"/>
          <p:cNvSpPr txBox="1"/>
          <p:nvPr/>
        </p:nvSpPr>
        <p:spPr>
          <a:xfrm>
            <a:off x="3707904" y="2996952"/>
            <a:ext cx="1593620" cy="461665"/>
          </a:xfrm>
          <a:prstGeom prst="rect">
            <a:avLst/>
          </a:prstGeom>
          <a:noFill/>
        </p:spPr>
        <p:txBody>
          <a:bodyPr wrap="square" rtlCol="0">
            <a:spAutoFit/>
          </a:bodyPr>
          <a:lstStyle/>
          <a:p>
            <a:r>
              <a:rPr lang="cs-CZ" sz="2400" dirty="0" smtClean="0">
                <a:solidFill>
                  <a:srgbClr val="FF0000"/>
                </a:solidFill>
              </a:rPr>
              <a:t>přirozená</a:t>
            </a:r>
            <a:endParaRPr lang="cs-CZ" sz="2400" dirty="0">
              <a:solidFill>
                <a:srgbClr val="FF0000"/>
              </a:solidFill>
            </a:endParaRPr>
          </a:p>
        </p:txBody>
      </p:sp>
      <p:pic>
        <p:nvPicPr>
          <p:cNvPr id="5" name="Obrázek 4" descr="otaznik.png"/>
          <p:cNvPicPr>
            <a:picLocks noChangeAspect="1"/>
          </p:cNvPicPr>
          <p:nvPr/>
        </p:nvPicPr>
        <p:blipFill>
          <a:blip r:embed="rId2"/>
          <a:stretch>
            <a:fillRect/>
          </a:stretch>
        </p:blipFill>
        <p:spPr>
          <a:xfrm>
            <a:off x="6084168" y="1845317"/>
            <a:ext cx="1892432" cy="3600000"/>
          </a:xfrm>
          <a:prstGeom prst="rect">
            <a:avLst/>
          </a:prstGeom>
        </p:spPr>
      </p:pic>
    </p:spTree>
    <p:extLst>
      <p:ext uri="{BB962C8B-B14F-4D97-AF65-F5344CB8AC3E}">
        <p14:creationId xmlns="" xmlns:p14="http://schemas.microsoft.com/office/powerpoint/2010/main" val="2055041980"/>
      </p:ext>
    </p:extLst>
  </p:cSld>
  <p:clrMapOvr>
    <a:masterClrMapping/>
  </p:clrMapOvr>
  <mc:AlternateContent xmlns:mc="http://schemas.openxmlformats.org/markup-compatibility/2006">
    <mc:Choice xmlns=""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Celá čísla</a:t>
            </a:r>
            <a:endParaRPr lang="cs-CZ" dirty="0"/>
          </a:p>
        </p:txBody>
      </p:sp>
      <p:sp>
        <p:nvSpPr>
          <p:cNvPr id="3" name="Podnadpis 2"/>
          <p:cNvSpPr>
            <a:spLocks noGrp="1"/>
          </p:cNvSpPr>
          <p:nvPr>
            <p:ph type="subTitle" idx="1"/>
          </p:nvPr>
        </p:nvSpPr>
        <p:spPr/>
        <p:txBody>
          <a:bodyPr/>
          <a:lstStyle/>
          <a:p>
            <a:endParaRPr lang="cs-CZ"/>
          </a:p>
        </p:txBody>
      </p:sp>
    </p:spTree>
    <p:extLst>
      <p:ext uri="{BB962C8B-B14F-4D97-AF65-F5344CB8AC3E}">
        <p14:creationId xmlns="" xmlns:p14="http://schemas.microsoft.com/office/powerpoint/2010/main" val="3287095118"/>
      </p:ext>
    </p:extLst>
  </p:cSld>
  <p:clrMapOvr>
    <a:masterClrMapping/>
  </p:clrMapOvr>
  <mc:AlternateContent xmlns:mc="http://schemas.openxmlformats.org/markup-compatibility/2006">
    <mc:Choice xmlns="" xmlns:p14="http://schemas.microsoft.com/office/powerpoint/2010/main" Requires="p14">
      <p:transition p14:dur="0"/>
    </mc:Choice>
    <mc:Fallback>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t="-4000" b="-4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6" name="TextovéPole 5"/>
          <p:cNvSpPr txBox="1"/>
          <p:nvPr/>
        </p:nvSpPr>
        <p:spPr>
          <a:xfrm>
            <a:off x="897177" y="5733256"/>
            <a:ext cx="792088" cy="369332"/>
          </a:xfrm>
          <a:prstGeom prst="rect">
            <a:avLst/>
          </a:prstGeom>
          <a:noFill/>
        </p:spPr>
        <p:txBody>
          <a:bodyPr wrap="square" rtlCol="0">
            <a:spAutoFit/>
          </a:bodyPr>
          <a:lstStyle/>
          <a:p>
            <a:r>
              <a:rPr lang="cs-CZ" b="1" dirty="0" smtClean="0">
                <a:solidFill>
                  <a:schemeClr val="accent4">
                    <a:lumMod val="50000"/>
                  </a:schemeClr>
                </a:solidFill>
              </a:rPr>
              <a:t>2 °C</a:t>
            </a:r>
            <a:endParaRPr lang="cs-CZ" b="1" dirty="0">
              <a:solidFill>
                <a:schemeClr val="accent4">
                  <a:lumMod val="50000"/>
                </a:schemeClr>
              </a:solidFill>
            </a:endParaRPr>
          </a:p>
        </p:txBody>
      </p:sp>
      <p:sp>
        <p:nvSpPr>
          <p:cNvPr id="9" name="TextovéPole 8"/>
          <p:cNvSpPr txBox="1"/>
          <p:nvPr/>
        </p:nvSpPr>
        <p:spPr>
          <a:xfrm>
            <a:off x="4985026" y="4797152"/>
            <a:ext cx="792088" cy="369332"/>
          </a:xfrm>
          <a:prstGeom prst="rect">
            <a:avLst/>
          </a:prstGeom>
          <a:noFill/>
        </p:spPr>
        <p:txBody>
          <a:bodyPr wrap="square" rtlCol="0">
            <a:spAutoFit/>
          </a:bodyPr>
          <a:lstStyle/>
          <a:p>
            <a:r>
              <a:rPr lang="cs-CZ" b="1" dirty="0" smtClean="0">
                <a:solidFill>
                  <a:schemeClr val="accent4">
                    <a:lumMod val="50000"/>
                  </a:schemeClr>
                </a:solidFill>
              </a:rPr>
              <a:t>- 2 °C</a:t>
            </a:r>
            <a:endParaRPr lang="cs-CZ" b="1" dirty="0">
              <a:solidFill>
                <a:schemeClr val="accent4">
                  <a:lumMod val="50000"/>
                </a:schemeClr>
              </a:solidFill>
            </a:endParaRPr>
          </a:p>
        </p:txBody>
      </p:sp>
      <p:sp>
        <p:nvSpPr>
          <p:cNvPr id="10" name="TextovéPole 9"/>
          <p:cNvSpPr txBox="1"/>
          <p:nvPr/>
        </p:nvSpPr>
        <p:spPr>
          <a:xfrm>
            <a:off x="2987824" y="3857783"/>
            <a:ext cx="792088" cy="369332"/>
          </a:xfrm>
          <a:prstGeom prst="rect">
            <a:avLst/>
          </a:prstGeom>
          <a:noFill/>
        </p:spPr>
        <p:txBody>
          <a:bodyPr wrap="square" rtlCol="0">
            <a:spAutoFit/>
          </a:bodyPr>
          <a:lstStyle/>
          <a:p>
            <a:r>
              <a:rPr lang="cs-CZ" b="1" dirty="0" smtClean="0">
                <a:solidFill>
                  <a:schemeClr val="accent4">
                    <a:lumMod val="50000"/>
                  </a:schemeClr>
                </a:solidFill>
              </a:rPr>
              <a:t>- 4 °C</a:t>
            </a:r>
            <a:endParaRPr lang="cs-CZ" b="1" dirty="0">
              <a:solidFill>
                <a:schemeClr val="accent4">
                  <a:lumMod val="50000"/>
                </a:schemeClr>
              </a:solidFill>
            </a:endParaRPr>
          </a:p>
        </p:txBody>
      </p:sp>
      <p:sp>
        <p:nvSpPr>
          <p:cNvPr id="11" name="TextovéPole 10"/>
          <p:cNvSpPr txBox="1"/>
          <p:nvPr/>
        </p:nvSpPr>
        <p:spPr>
          <a:xfrm>
            <a:off x="1702524" y="2852936"/>
            <a:ext cx="792088" cy="369332"/>
          </a:xfrm>
          <a:prstGeom prst="rect">
            <a:avLst/>
          </a:prstGeom>
          <a:noFill/>
        </p:spPr>
        <p:txBody>
          <a:bodyPr wrap="square" rtlCol="0">
            <a:spAutoFit/>
          </a:bodyPr>
          <a:lstStyle/>
          <a:p>
            <a:r>
              <a:rPr lang="cs-CZ" b="1" dirty="0" smtClean="0">
                <a:solidFill>
                  <a:schemeClr val="accent4">
                    <a:lumMod val="50000"/>
                  </a:schemeClr>
                </a:solidFill>
              </a:rPr>
              <a:t>- 6 °C</a:t>
            </a:r>
            <a:endParaRPr lang="cs-CZ" b="1" dirty="0">
              <a:solidFill>
                <a:schemeClr val="accent4">
                  <a:lumMod val="50000"/>
                </a:schemeClr>
              </a:solidFill>
            </a:endParaRPr>
          </a:p>
        </p:txBody>
      </p:sp>
      <p:sp>
        <p:nvSpPr>
          <p:cNvPr id="12" name="TextovéPole 11"/>
          <p:cNvSpPr txBox="1"/>
          <p:nvPr/>
        </p:nvSpPr>
        <p:spPr>
          <a:xfrm>
            <a:off x="4027218" y="3673117"/>
            <a:ext cx="792088" cy="369332"/>
          </a:xfrm>
          <a:prstGeom prst="rect">
            <a:avLst/>
          </a:prstGeom>
          <a:noFill/>
        </p:spPr>
        <p:txBody>
          <a:bodyPr wrap="square" rtlCol="0">
            <a:spAutoFit/>
          </a:bodyPr>
          <a:lstStyle/>
          <a:p>
            <a:r>
              <a:rPr lang="cs-CZ" b="1" dirty="0" smtClean="0">
                <a:solidFill>
                  <a:schemeClr val="accent4">
                    <a:lumMod val="50000"/>
                  </a:schemeClr>
                </a:solidFill>
              </a:rPr>
              <a:t>- 5 °C</a:t>
            </a:r>
            <a:endParaRPr lang="cs-CZ" b="1" dirty="0">
              <a:solidFill>
                <a:schemeClr val="accent4">
                  <a:lumMod val="50000"/>
                </a:schemeClr>
              </a:solidFill>
            </a:endParaRPr>
          </a:p>
        </p:txBody>
      </p:sp>
      <p:sp>
        <p:nvSpPr>
          <p:cNvPr id="13" name="TextovéPole 12"/>
          <p:cNvSpPr txBox="1"/>
          <p:nvPr/>
        </p:nvSpPr>
        <p:spPr>
          <a:xfrm>
            <a:off x="3631174" y="5656523"/>
            <a:ext cx="792088" cy="369332"/>
          </a:xfrm>
          <a:prstGeom prst="rect">
            <a:avLst/>
          </a:prstGeom>
          <a:noFill/>
        </p:spPr>
        <p:txBody>
          <a:bodyPr wrap="square" rtlCol="0">
            <a:spAutoFit/>
          </a:bodyPr>
          <a:lstStyle/>
          <a:p>
            <a:r>
              <a:rPr lang="cs-CZ" b="1" dirty="0">
                <a:solidFill>
                  <a:schemeClr val="accent4">
                    <a:lumMod val="50000"/>
                  </a:schemeClr>
                </a:solidFill>
              </a:rPr>
              <a:t>6</a:t>
            </a:r>
            <a:r>
              <a:rPr lang="cs-CZ" b="1" dirty="0" smtClean="0">
                <a:solidFill>
                  <a:schemeClr val="accent4">
                    <a:lumMod val="50000"/>
                  </a:schemeClr>
                </a:solidFill>
              </a:rPr>
              <a:t> °C</a:t>
            </a:r>
            <a:endParaRPr lang="cs-CZ" b="1" dirty="0">
              <a:solidFill>
                <a:schemeClr val="accent4">
                  <a:lumMod val="50000"/>
                </a:schemeClr>
              </a:solidFill>
            </a:endParaRPr>
          </a:p>
        </p:txBody>
      </p:sp>
      <p:sp>
        <p:nvSpPr>
          <p:cNvPr id="14" name="TextovéPole 13"/>
          <p:cNvSpPr txBox="1"/>
          <p:nvPr/>
        </p:nvSpPr>
        <p:spPr>
          <a:xfrm>
            <a:off x="2064938" y="4612486"/>
            <a:ext cx="792088" cy="369332"/>
          </a:xfrm>
          <a:prstGeom prst="rect">
            <a:avLst/>
          </a:prstGeom>
          <a:noFill/>
        </p:spPr>
        <p:txBody>
          <a:bodyPr wrap="square" rtlCol="0">
            <a:spAutoFit/>
          </a:bodyPr>
          <a:lstStyle/>
          <a:p>
            <a:r>
              <a:rPr lang="cs-CZ" b="1" dirty="0" smtClean="0">
                <a:solidFill>
                  <a:schemeClr val="accent4">
                    <a:lumMod val="50000"/>
                  </a:schemeClr>
                </a:solidFill>
              </a:rPr>
              <a:t>0 °C</a:t>
            </a:r>
            <a:endParaRPr lang="cs-CZ" b="1" dirty="0">
              <a:solidFill>
                <a:schemeClr val="accent4">
                  <a:lumMod val="50000"/>
                </a:schemeClr>
              </a:solidFill>
            </a:endParaRPr>
          </a:p>
        </p:txBody>
      </p:sp>
      <p:sp>
        <p:nvSpPr>
          <p:cNvPr id="7" name="Oválný popisek 6"/>
          <p:cNvSpPr/>
          <p:nvPr/>
        </p:nvSpPr>
        <p:spPr>
          <a:xfrm>
            <a:off x="5479304" y="548680"/>
            <a:ext cx="3240360" cy="2232248"/>
          </a:xfrm>
          <a:prstGeom prst="wedgeEllipseCallout">
            <a:avLst>
              <a:gd name="adj1" fmla="val 33672"/>
              <a:gd name="adj2" fmla="val 54644"/>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bg1"/>
                </a:solidFill>
              </a:rPr>
              <a:t>Kolik stupňů Celsia bylo v Madridu?</a:t>
            </a:r>
            <a:endParaRPr lang="cs-CZ" sz="2400" dirty="0">
              <a:solidFill>
                <a:schemeClr val="bg1"/>
              </a:solidFill>
            </a:endParaRPr>
          </a:p>
        </p:txBody>
      </p:sp>
      <p:sp>
        <p:nvSpPr>
          <p:cNvPr id="16" name="Oválný popisek 15"/>
          <p:cNvSpPr/>
          <p:nvPr/>
        </p:nvSpPr>
        <p:spPr>
          <a:xfrm>
            <a:off x="5465512" y="552378"/>
            <a:ext cx="3240360" cy="2232248"/>
          </a:xfrm>
          <a:prstGeom prst="wedgeEllipseCallout">
            <a:avLst>
              <a:gd name="adj1" fmla="val 33672"/>
              <a:gd name="adj2" fmla="val 54644"/>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bg1"/>
                </a:solidFill>
              </a:rPr>
              <a:t>Kolik stupňů Celsia bylo v Londýně?</a:t>
            </a:r>
            <a:endParaRPr lang="cs-CZ" sz="2400" dirty="0">
              <a:solidFill>
                <a:schemeClr val="bg1"/>
              </a:solidFill>
            </a:endParaRPr>
          </a:p>
        </p:txBody>
      </p:sp>
      <p:sp>
        <p:nvSpPr>
          <p:cNvPr id="17" name="Oválný popisek 16"/>
          <p:cNvSpPr/>
          <p:nvPr/>
        </p:nvSpPr>
        <p:spPr>
          <a:xfrm>
            <a:off x="5485201" y="548680"/>
            <a:ext cx="3240360" cy="2232248"/>
          </a:xfrm>
          <a:prstGeom prst="wedgeEllipseCallout">
            <a:avLst>
              <a:gd name="adj1" fmla="val 33672"/>
              <a:gd name="adj2" fmla="val 54644"/>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bg1"/>
                </a:solidFill>
              </a:rPr>
              <a:t>Kolik stupňů Celsia bylo v Římě?</a:t>
            </a:r>
            <a:endParaRPr lang="cs-CZ" sz="2400" dirty="0">
              <a:solidFill>
                <a:schemeClr val="bg1"/>
              </a:solidFill>
            </a:endParaRPr>
          </a:p>
        </p:txBody>
      </p:sp>
      <p:sp>
        <p:nvSpPr>
          <p:cNvPr id="18" name="Oválný popisek 17"/>
          <p:cNvSpPr/>
          <p:nvPr/>
        </p:nvSpPr>
        <p:spPr>
          <a:xfrm>
            <a:off x="5485201" y="552378"/>
            <a:ext cx="3240360" cy="2232248"/>
          </a:xfrm>
          <a:prstGeom prst="wedgeEllipseCallout">
            <a:avLst>
              <a:gd name="adj1" fmla="val 33672"/>
              <a:gd name="adj2" fmla="val 54644"/>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bg1"/>
                </a:solidFill>
              </a:rPr>
              <a:t>Kolik stupňů Celsia bylo ve Varšavě?</a:t>
            </a:r>
            <a:endParaRPr lang="cs-CZ" sz="2400" dirty="0">
              <a:solidFill>
                <a:schemeClr val="bg1"/>
              </a:solidFill>
            </a:endParaRPr>
          </a:p>
        </p:txBody>
      </p:sp>
      <p:sp>
        <p:nvSpPr>
          <p:cNvPr id="19" name="Oválný popisek 18"/>
          <p:cNvSpPr/>
          <p:nvPr/>
        </p:nvSpPr>
        <p:spPr>
          <a:xfrm>
            <a:off x="5479304" y="548680"/>
            <a:ext cx="3240360" cy="2232248"/>
          </a:xfrm>
          <a:prstGeom prst="wedgeEllipseCallout">
            <a:avLst>
              <a:gd name="adj1" fmla="val 33672"/>
              <a:gd name="adj2" fmla="val 54644"/>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bg1"/>
                </a:solidFill>
              </a:rPr>
              <a:t>Kolik stupňů Celsia bylo v Bukurešti?</a:t>
            </a:r>
            <a:endParaRPr lang="cs-CZ" sz="2400" dirty="0">
              <a:solidFill>
                <a:schemeClr val="bg1"/>
              </a:solidFill>
            </a:endParaRPr>
          </a:p>
        </p:txBody>
      </p:sp>
      <p:sp>
        <p:nvSpPr>
          <p:cNvPr id="20" name="Oválný popisek 19"/>
          <p:cNvSpPr/>
          <p:nvPr/>
        </p:nvSpPr>
        <p:spPr>
          <a:xfrm>
            <a:off x="5486883" y="548680"/>
            <a:ext cx="3240360" cy="2232248"/>
          </a:xfrm>
          <a:prstGeom prst="wedgeEllipseCallout">
            <a:avLst>
              <a:gd name="adj1" fmla="val 33672"/>
              <a:gd name="adj2" fmla="val 54644"/>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bg1"/>
                </a:solidFill>
              </a:rPr>
              <a:t>Kolik stupňů Celsia bylo v Paříži?</a:t>
            </a:r>
            <a:endParaRPr lang="cs-CZ" sz="2400" dirty="0">
              <a:solidFill>
                <a:schemeClr val="bg1"/>
              </a:solidFill>
            </a:endParaRPr>
          </a:p>
        </p:txBody>
      </p:sp>
      <p:sp>
        <p:nvSpPr>
          <p:cNvPr id="21" name="Oválný popisek 20"/>
          <p:cNvSpPr/>
          <p:nvPr/>
        </p:nvSpPr>
        <p:spPr>
          <a:xfrm>
            <a:off x="5486883" y="542933"/>
            <a:ext cx="3240360" cy="2232248"/>
          </a:xfrm>
          <a:prstGeom prst="wedgeEllipseCallout">
            <a:avLst>
              <a:gd name="adj1" fmla="val 33672"/>
              <a:gd name="adj2" fmla="val 54644"/>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bg1"/>
                </a:solidFill>
              </a:rPr>
              <a:t>Kolik stupňů Celsia bylo v Berlíně?</a:t>
            </a:r>
            <a:endParaRPr lang="cs-CZ" sz="2400" dirty="0">
              <a:solidFill>
                <a:schemeClr val="bg1"/>
              </a:solidFill>
            </a:endParaRPr>
          </a:p>
        </p:txBody>
      </p:sp>
      <p:sp>
        <p:nvSpPr>
          <p:cNvPr id="22" name="Oválný popisek 21"/>
          <p:cNvSpPr/>
          <p:nvPr/>
        </p:nvSpPr>
        <p:spPr>
          <a:xfrm>
            <a:off x="5486883" y="542933"/>
            <a:ext cx="3240360" cy="2232248"/>
          </a:xfrm>
          <a:prstGeom prst="wedgeEllipseCallout">
            <a:avLst>
              <a:gd name="adj1" fmla="val 33672"/>
              <a:gd name="adj2" fmla="val 54644"/>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bg1"/>
                </a:solidFill>
              </a:rPr>
              <a:t>Kde byla naměřena nejnižší teplota?</a:t>
            </a:r>
            <a:endParaRPr lang="cs-CZ" sz="2400" dirty="0">
              <a:solidFill>
                <a:schemeClr val="bg1"/>
              </a:solidFill>
            </a:endParaRPr>
          </a:p>
        </p:txBody>
      </p:sp>
    </p:spTree>
    <p:extLst>
      <p:ext uri="{BB962C8B-B14F-4D97-AF65-F5344CB8AC3E}">
        <p14:creationId xmlns="" xmlns:p14="http://schemas.microsoft.com/office/powerpoint/2010/main" val="1448331263"/>
      </p:ext>
    </p:extLst>
  </p:cSld>
  <p:clrMapOvr>
    <a:masterClrMapping/>
  </p:clrMapOvr>
  <mc:AlternateContent xmlns:mc="http://schemas.openxmlformats.org/markup-compatibility/2006">
    <mc:Choice xmlns=""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6" grpId="0" animBg="1"/>
      <p:bldP spid="17" grpId="0" animBg="1"/>
      <p:bldP spid="18" grpId="0" animBg="1"/>
      <p:bldP spid="19" grpId="0" animBg="1"/>
      <p:bldP spid="20" grpId="0" animBg="1"/>
      <p:bldP spid="21" grpId="0" animBg="1"/>
      <p:bldP spid="22"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lstStyle/>
          <a:p>
            <a:r>
              <a:rPr lang="cs-CZ" dirty="0" smtClean="0"/>
              <a:t>Jsou čísla </a:t>
            </a:r>
            <a:r>
              <a:rPr lang="cs-CZ" smtClean="0"/>
              <a:t>…, - 4, - 3, - 2, - 1</a:t>
            </a:r>
            <a:r>
              <a:rPr lang="cs-CZ" dirty="0" smtClean="0"/>
              <a:t>, 0, 1, 2, 3, 4, …</a:t>
            </a:r>
          </a:p>
          <a:p>
            <a:endParaRPr lang="cs-CZ" dirty="0" smtClean="0"/>
          </a:p>
          <a:p>
            <a:r>
              <a:rPr lang="cs-CZ" dirty="0" smtClean="0"/>
              <a:t>Můžeme je rozdělit na:</a:t>
            </a:r>
          </a:p>
          <a:p>
            <a:pPr lvl="1"/>
            <a:r>
              <a:rPr lang="cs-CZ" dirty="0" smtClean="0"/>
              <a:t>kladná celá čísla (1, 2, 3, 4, …)</a:t>
            </a:r>
          </a:p>
          <a:p>
            <a:pPr lvl="1"/>
            <a:r>
              <a:rPr lang="cs-CZ" dirty="0" smtClean="0"/>
              <a:t>nulu (0)</a:t>
            </a:r>
          </a:p>
          <a:p>
            <a:pPr lvl="1"/>
            <a:r>
              <a:rPr lang="cs-CZ" dirty="0" smtClean="0"/>
              <a:t>záporná celá čísla (…, - 4, - 3, - 2, - 1)</a:t>
            </a:r>
            <a:endParaRPr lang="cs-CZ" dirty="0"/>
          </a:p>
        </p:txBody>
      </p:sp>
      <p:sp>
        <p:nvSpPr>
          <p:cNvPr id="3" name="Zástupný symbol pro číslo snímku 2"/>
          <p:cNvSpPr>
            <a:spLocks noGrp="1"/>
          </p:cNvSpPr>
          <p:nvPr>
            <p:ph type="sldNum" sz="quarter" idx="12"/>
          </p:nvPr>
        </p:nvSpPr>
        <p:spPr/>
        <p:txBody>
          <a:bodyPr/>
          <a:lstStyle/>
          <a:p>
            <a:fld id="{BC5885FD-E9F6-4616-A947-C967941DDDC2}" type="slidenum">
              <a:rPr lang="cs-CZ" smtClean="0"/>
              <a:pPr/>
              <a:t>13</a:t>
            </a:fld>
            <a:endParaRPr lang="cs-CZ"/>
          </a:p>
        </p:txBody>
      </p:sp>
      <p:sp>
        <p:nvSpPr>
          <p:cNvPr id="4" name="Nadpis 3"/>
          <p:cNvSpPr>
            <a:spLocks noGrp="1"/>
          </p:cNvSpPr>
          <p:nvPr>
            <p:ph type="title"/>
          </p:nvPr>
        </p:nvSpPr>
        <p:spPr/>
        <p:txBody>
          <a:bodyPr/>
          <a:lstStyle/>
          <a:p>
            <a:r>
              <a:rPr lang="cs-CZ" dirty="0" smtClean="0"/>
              <a:t>Celá čísla</a:t>
            </a:r>
            <a:endParaRPr lang="cs-CZ" dirty="0"/>
          </a:p>
        </p:txBody>
      </p:sp>
    </p:spTree>
    <p:extLst>
      <p:ext uri="{BB962C8B-B14F-4D97-AF65-F5344CB8AC3E}">
        <p14:creationId xmlns="" xmlns:p14="http://schemas.microsoft.com/office/powerpoint/2010/main" val="1103475960"/>
      </p:ext>
    </p:extLst>
  </p:cSld>
  <p:clrMapOvr>
    <a:masterClrMapping/>
  </p:clrMapOvr>
  <mc:AlternateContent xmlns:mc="http://schemas.openxmlformats.org/markup-compatibility/2006">
    <mc:Choice xmlns=""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Číselná osa</a:t>
            </a:r>
            <a:endParaRPr lang="cs-CZ" dirty="0"/>
          </a:p>
        </p:txBody>
      </p:sp>
      <p:sp>
        <p:nvSpPr>
          <p:cNvPr id="3" name="Zástupný symbol pro číslo snímku 2"/>
          <p:cNvSpPr>
            <a:spLocks noGrp="1"/>
          </p:cNvSpPr>
          <p:nvPr>
            <p:ph type="sldNum" sz="quarter" idx="12"/>
          </p:nvPr>
        </p:nvSpPr>
        <p:spPr/>
        <p:txBody>
          <a:bodyPr/>
          <a:lstStyle/>
          <a:p>
            <a:fld id="{BC5885FD-E9F6-4616-A947-C967941DDDC2}" type="slidenum">
              <a:rPr lang="cs-CZ" smtClean="0"/>
              <a:pPr/>
              <a:t>14</a:t>
            </a:fld>
            <a:endParaRPr lang="cs-CZ"/>
          </a:p>
        </p:txBody>
      </p:sp>
      <p:sp>
        <p:nvSpPr>
          <p:cNvPr id="4" name="TextovéPole 3"/>
          <p:cNvSpPr txBox="1"/>
          <p:nvPr/>
        </p:nvSpPr>
        <p:spPr>
          <a:xfrm>
            <a:off x="467544" y="2564904"/>
            <a:ext cx="8208912" cy="1569660"/>
          </a:xfrm>
          <a:prstGeom prst="rect">
            <a:avLst/>
          </a:prstGeom>
          <a:noFill/>
        </p:spPr>
        <p:txBody>
          <a:bodyPr wrap="square" rtlCol="0">
            <a:spAutoFit/>
          </a:bodyPr>
          <a:lstStyle/>
          <a:p>
            <a:r>
              <a:rPr lang="cs-CZ" sz="2400" dirty="0" smtClean="0"/>
              <a:t>Číselnou osu pro přirozená čísla známe!</a:t>
            </a:r>
          </a:p>
          <a:p>
            <a:r>
              <a:rPr lang="cs-CZ" sz="2400" dirty="0" smtClean="0"/>
              <a:t>Chybí nám záporná celá čísla.</a:t>
            </a:r>
          </a:p>
          <a:p>
            <a:r>
              <a:rPr lang="cs-CZ" sz="2400" dirty="0" smtClean="0"/>
              <a:t>Rozšíříme číselnou osu doleva.</a:t>
            </a:r>
          </a:p>
          <a:p>
            <a:r>
              <a:rPr lang="cs-CZ" sz="2400" dirty="0" smtClean="0"/>
              <a:t>A doplníme záporná celá čísla.</a:t>
            </a:r>
            <a:endParaRPr lang="cs-CZ" sz="2400" dirty="0"/>
          </a:p>
        </p:txBody>
      </p:sp>
      <p:pic>
        <p:nvPicPr>
          <p:cNvPr id="10242" name="Picture 2"/>
          <p:cNvPicPr>
            <a:picLocks noChangeAspect="1" noChangeArrowheads="1"/>
          </p:cNvPicPr>
          <p:nvPr/>
        </p:nvPicPr>
        <p:blipFill>
          <a:blip r:embed="rId2">
            <a:extLst>
              <a:ext uri="{28A0092B-C50C-407E-A947-70E740481C1C}">
                <a14:useLocalDpi xmlns="" xmlns:a14="http://schemas.microsoft.com/office/drawing/2010/main" val="0"/>
              </a:ext>
            </a:extLst>
          </a:blip>
          <a:srcRect/>
          <a:stretch>
            <a:fillRect/>
          </a:stretch>
        </p:blipFill>
        <p:spPr bwMode="auto">
          <a:xfrm>
            <a:off x="4409455" y="5445216"/>
            <a:ext cx="4734545" cy="720000"/>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10243" name="Picture 3"/>
          <p:cNvPicPr>
            <a:picLocks noChangeAspect="1" noChangeArrowheads="1"/>
          </p:cNvPicPr>
          <p:nvPr/>
        </p:nvPicPr>
        <p:blipFill>
          <a:blip r:embed="rId3">
            <a:extLst>
              <a:ext uri="{28A0092B-C50C-407E-A947-70E740481C1C}">
                <a14:useLocalDpi xmlns="" xmlns:a14="http://schemas.microsoft.com/office/drawing/2010/main" val="0"/>
              </a:ext>
            </a:extLst>
          </a:blip>
          <a:srcRect/>
          <a:stretch>
            <a:fillRect/>
          </a:stretch>
        </p:blipFill>
        <p:spPr bwMode="auto">
          <a:xfrm>
            <a:off x="25000" y="5409216"/>
            <a:ext cx="9119000" cy="792000"/>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10244" name="Picture 4"/>
          <p:cNvPicPr>
            <a:picLocks noChangeAspect="1" noChangeArrowheads="1"/>
          </p:cNvPicPr>
          <p:nvPr/>
        </p:nvPicPr>
        <p:blipFill>
          <a:blip r:embed="rId4">
            <a:extLst>
              <a:ext uri="{28A0092B-C50C-407E-A947-70E740481C1C}">
                <a14:useLocalDpi xmlns="" xmlns:a14="http://schemas.microsoft.com/office/drawing/2010/main" val="0"/>
              </a:ext>
            </a:extLst>
          </a:blip>
          <a:srcRect/>
          <a:stretch>
            <a:fillRect/>
          </a:stretch>
        </p:blipFill>
        <p:spPr bwMode="auto">
          <a:xfrm>
            <a:off x="104764" y="5479329"/>
            <a:ext cx="8910001" cy="756000"/>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 xmlns:p14="http://schemas.microsoft.com/office/powerpoint/2010/main" val="2496477612"/>
      </p:ext>
    </p:extLst>
  </p:cSld>
  <p:clrMapOvr>
    <a:masterClrMapping/>
  </p:clrMapOvr>
  <mc:AlternateContent xmlns:mc="http://schemas.openxmlformats.org/markup-compatibility/2006">
    <mc:Choice xmlns=""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0243"/>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024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395536" y="2564904"/>
            <a:ext cx="7408333" cy="3450696"/>
          </a:xfrm>
        </p:spPr>
        <p:txBody>
          <a:bodyPr>
            <a:normAutofit fontScale="92500"/>
          </a:bodyPr>
          <a:lstStyle/>
          <a:p>
            <a:r>
              <a:rPr lang="cs-CZ" i="1" u="sng" dirty="0" smtClean="0"/>
              <a:t>Použitá literatura:</a:t>
            </a:r>
          </a:p>
          <a:p>
            <a:pPr lvl="1"/>
            <a:r>
              <a:rPr lang="cs-CZ" dirty="0" smtClean="0"/>
              <a:t>ODVÁRKO, Oldřich a Jiří KADLEČEK. </a:t>
            </a:r>
            <a:r>
              <a:rPr lang="cs-CZ" i="1" dirty="0" smtClean="0"/>
              <a:t>Matematika pro 7. ročník základní školy</a:t>
            </a:r>
            <a:r>
              <a:rPr lang="cs-CZ" dirty="0" smtClean="0"/>
              <a:t>. 2. </a:t>
            </a:r>
            <a:r>
              <a:rPr lang="cs-CZ" dirty="0" err="1" smtClean="0"/>
              <a:t>vyd</a:t>
            </a:r>
            <a:r>
              <a:rPr lang="cs-CZ" dirty="0" smtClean="0"/>
              <a:t>. Praha: </a:t>
            </a:r>
            <a:r>
              <a:rPr lang="cs-CZ" dirty="0" err="1" smtClean="0"/>
              <a:t>Prometheus</a:t>
            </a:r>
            <a:r>
              <a:rPr lang="cs-CZ" dirty="0" smtClean="0"/>
              <a:t>, 88 s. Učebnice pro základní školy (</a:t>
            </a:r>
            <a:r>
              <a:rPr lang="cs-CZ" dirty="0" err="1" smtClean="0"/>
              <a:t>Prometheus</a:t>
            </a:r>
            <a:r>
              <a:rPr lang="cs-CZ" dirty="0" smtClean="0"/>
              <a:t>). ISBN 978-807-1962-847. </a:t>
            </a:r>
            <a:endParaRPr lang="cs-CZ" i="1" u="sng" dirty="0" smtClean="0"/>
          </a:p>
          <a:p>
            <a:pPr lvl="0"/>
            <a:r>
              <a:rPr lang="cs-CZ" i="1" u="sng" dirty="0" smtClean="0">
                <a:solidFill>
                  <a:srgbClr val="073E87"/>
                </a:solidFill>
              </a:rPr>
              <a:t>Jiné zdroje:</a:t>
            </a:r>
          </a:p>
          <a:p>
            <a:pPr lvl="1"/>
            <a:r>
              <a:rPr lang="cs-CZ" dirty="0" smtClean="0"/>
              <a:t>Galerie MS Office – klipart</a:t>
            </a:r>
          </a:p>
          <a:p>
            <a:pPr lvl="1"/>
            <a:r>
              <a:rPr lang="cs-CZ" dirty="0" smtClean="0"/>
              <a:t>AUTOR NEUVEDEN. </a:t>
            </a:r>
            <a:r>
              <a:rPr lang="cs-CZ" i="1" dirty="0" err="1" smtClean="0"/>
              <a:t>wikipedia.org</a:t>
            </a:r>
            <a:r>
              <a:rPr lang="cs-CZ" dirty="0" smtClean="0"/>
              <a:t> [online]. [cit. 27.11.2013]. Dostupný na WWW: http://upload.wikimedia.org/wikipedia/commons/8/8d/Europe_countries_map_cs.png</a:t>
            </a:r>
          </a:p>
          <a:p>
            <a:pPr marL="0" indent="0">
              <a:buNone/>
            </a:pPr>
            <a:endParaRPr lang="cs-CZ" sz="2000" dirty="0" smtClean="0"/>
          </a:p>
        </p:txBody>
      </p:sp>
      <p:sp>
        <p:nvSpPr>
          <p:cNvPr id="3" name="Zástupný symbol pro číslo snímku 2"/>
          <p:cNvSpPr>
            <a:spLocks noGrp="1"/>
          </p:cNvSpPr>
          <p:nvPr>
            <p:ph type="sldNum" sz="quarter" idx="12"/>
          </p:nvPr>
        </p:nvSpPr>
        <p:spPr/>
        <p:txBody>
          <a:bodyPr/>
          <a:lstStyle/>
          <a:p>
            <a:fld id="{BC5885FD-E9F6-4616-A947-C967941DDDC2}" type="slidenum">
              <a:rPr lang="cs-CZ" smtClean="0"/>
              <a:pPr/>
              <a:t>15</a:t>
            </a:fld>
            <a:endParaRPr lang="cs-CZ"/>
          </a:p>
        </p:txBody>
      </p:sp>
      <p:sp>
        <p:nvSpPr>
          <p:cNvPr id="4" name="Nadpis 3"/>
          <p:cNvSpPr>
            <a:spLocks noGrp="1"/>
          </p:cNvSpPr>
          <p:nvPr>
            <p:ph type="title"/>
          </p:nvPr>
        </p:nvSpPr>
        <p:spPr/>
        <p:txBody>
          <a:bodyPr/>
          <a:lstStyle/>
          <a:p>
            <a:r>
              <a:rPr lang="cs-CZ" dirty="0" smtClean="0"/>
              <a:t>Použité zdroje</a:t>
            </a:r>
            <a:endParaRPr lang="cs-CZ" dirty="0"/>
          </a:p>
        </p:txBody>
      </p:sp>
    </p:spTree>
    <p:extLst>
      <p:ext uri="{BB962C8B-B14F-4D97-AF65-F5344CB8AC3E}">
        <p14:creationId xmlns="" xmlns:p14="http://schemas.microsoft.com/office/powerpoint/2010/main" val="1684287140"/>
      </p:ext>
    </p:extLst>
  </p:cSld>
  <p:clrMapOvr>
    <a:masterClrMapping/>
  </p:clrMapOvr>
  <mc:AlternateContent xmlns:mc="http://schemas.openxmlformats.org/markup-compatibility/2006">
    <mc:Choice xmlns="" xmlns:p14="http://schemas.microsoft.com/office/powerpoint/2010/main" Requires="p14">
      <p:transition p14:dur="0"/>
    </mc:Choice>
    <mc:Fallback>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lnění">
  <a:themeElements>
    <a:clrScheme name="Vlnění">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Vlnění">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Vlnění">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750</TotalTime>
  <Words>536</Words>
  <Application>Microsoft Office PowerPoint</Application>
  <PresentationFormat>Předvádění na obrazovce (4:3)</PresentationFormat>
  <Paragraphs>104</Paragraphs>
  <Slides>15</Slides>
  <Notes>0</Notes>
  <HiddenSlides>0</HiddenSlides>
  <MMClips>0</MMClips>
  <ScaleCrop>false</ScaleCrop>
  <HeadingPairs>
    <vt:vector size="4" baseType="variant">
      <vt:variant>
        <vt:lpstr>Motiv</vt:lpstr>
      </vt:variant>
      <vt:variant>
        <vt:i4>1</vt:i4>
      </vt:variant>
      <vt:variant>
        <vt:lpstr>Nadpisy snímků</vt:lpstr>
      </vt:variant>
      <vt:variant>
        <vt:i4>15</vt:i4>
      </vt:variant>
    </vt:vector>
  </HeadingPairs>
  <TitlesOfParts>
    <vt:vector size="16" baseType="lpstr">
      <vt:lpstr>Vlnění</vt:lpstr>
      <vt:lpstr>Základní škola a Mateřská škola Bílá Třemešná, okres Trutnov</vt:lpstr>
      <vt:lpstr>Anotace</vt:lpstr>
      <vt:lpstr>Přirozená čísla na číselné ose</vt:lpstr>
      <vt:lpstr>Špatně! Zkus to znovu!</vt:lpstr>
      <vt:lpstr>Přirozená čísla na číselné ose</vt:lpstr>
      <vt:lpstr>Špatně! Zkus to znovu!</vt:lpstr>
      <vt:lpstr>Přirozená čísla na číselné ose</vt:lpstr>
      <vt:lpstr>Špatně! Zkus to znovu!</vt:lpstr>
      <vt:lpstr>Přirozená čísla na číselné ose</vt:lpstr>
      <vt:lpstr>Snímek 10</vt:lpstr>
      <vt:lpstr>Celá čísla</vt:lpstr>
      <vt:lpstr>Snímek 12</vt:lpstr>
      <vt:lpstr>Celá čísla</vt:lpstr>
      <vt:lpstr>Číselná osa</vt:lpstr>
      <vt:lpstr>Použité 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Základní škola a Mateřská škola Bílá Třemešná, okres Trutnov</dc:title>
  <dc:creator>Lukáš Bohánský</dc:creator>
  <cp:lastModifiedBy>msi</cp:lastModifiedBy>
  <cp:revision>81</cp:revision>
  <dcterms:created xsi:type="dcterms:W3CDTF">2013-05-10T12:01:16Z</dcterms:created>
  <dcterms:modified xsi:type="dcterms:W3CDTF">2014-03-13T12:45:30Z</dcterms:modified>
</cp:coreProperties>
</file>