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3"/>
  </p:notesMasterIdLst>
  <p:sldIdLst>
    <p:sldId id="256" r:id="rId2"/>
    <p:sldId id="262" r:id="rId3"/>
    <p:sldId id="276" r:id="rId4"/>
    <p:sldId id="272" r:id="rId5"/>
    <p:sldId id="277" r:id="rId6"/>
    <p:sldId id="278" r:id="rId7"/>
    <p:sldId id="279" r:id="rId8"/>
    <p:sldId id="280" r:id="rId9"/>
    <p:sldId id="281" r:id="rId10"/>
    <p:sldId id="282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smtClean="0"/>
            <a:t>: </a:t>
          </a:r>
          <a:r>
            <a:rPr lang="cs-CZ" sz="2000" b="1" smtClean="0"/>
            <a:t>Zlomky a celá čísla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VY_32_INOVACE_4C_13_ABSOLUTNI_HODNOTA_CELYCH_CISEL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2239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Zlomky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0"/>
          <a:ext cx="5849872" cy="648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VY_32_INOVACE_ABS_HODNOTA_CELYCH_CISEL</a:t>
          </a:r>
          <a:endParaRPr lang="cs-CZ" sz="2000" kern="1200" dirty="0" smtClean="0"/>
        </a:p>
      </dsp:txBody>
      <dsp:txXfrm>
        <a:off x="301774" y="2448270"/>
        <a:ext cx="5849872" cy="648075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1662476980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Matematika.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7.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25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Absolutní hodnota celého čísla: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3: opakování. Žáci mají za úkol kliknout na všechna kladná celá čísla. Pokud kliknou správně, tvar změní barvu na světlou. Zvolí-li špatně, tvar změní barvu na tmavou.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4 – 6: výklad. Na snímku 5 se po kliknutí postupně zobrazují jednotlivé informace a otázky. Na snímku 6 nejdříve označujeme absolutní hodnotu, poté určujeme absolutní hodnoty jednotlivých čísel.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7 – 10: procvičení. Na snímku 7 mají žáci za úkol rozhodnout o správnosti příkladu. Pokud kliknou správně, tvar změní barvu na světlou. Zvolí-li špatně, tvar změní barvu na tmavou. Na snímku 8 najdeme zadání několika příkladů. Můžeme se přesunout na návod, nebo na výsledky příkladů.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11 stránek a je určen k 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Klikni na všechna kladná celá čísla.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187624" y="3212976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-5</a:t>
            </a:r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3419872" y="3212976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-3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2195736" y="4581128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4355976" y="4101080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8" name="Ovál 7"/>
          <p:cNvSpPr/>
          <p:nvPr/>
        </p:nvSpPr>
        <p:spPr>
          <a:xfrm>
            <a:off x="6516216" y="2933278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-15</a:t>
            </a:r>
            <a:endParaRPr lang="cs-CZ" sz="2400" dirty="0"/>
          </a:p>
        </p:txBody>
      </p:sp>
      <p:sp>
        <p:nvSpPr>
          <p:cNvPr id="9" name="Ovál 8"/>
          <p:cNvSpPr/>
          <p:nvPr/>
        </p:nvSpPr>
        <p:spPr>
          <a:xfrm>
            <a:off x="5904148" y="4581128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28</a:t>
            </a:r>
            <a:endParaRPr lang="cs-CZ" sz="2400" dirty="0"/>
          </a:p>
        </p:txBody>
      </p:sp>
      <p:sp>
        <p:nvSpPr>
          <p:cNvPr id="10" name="Ovál 9"/>
          <p:cNvSpPr/>
          <p:nvPr/>
        </p:nvSpPr>
        <p:spPr>
          <a:xfrm>
            <a:off x="4297027" y="5301208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13</a:t>
            </a:r>
            <a:endParaRPr lang="cs-CZ" sz="2400" dirty="0"/>
          </a:p>
        </p:txBody>
      </p:sp>
      <p:sp>
        <p:nvSpPr>
          <p:cNvPr id="11" name="Ovál 10"/>
          <p:cNvSpPr/>
          <p:nvPr/>
        </p:nvSpPr>
        <p:spPr>
          <a:xfrm>
            <a:off x="2124261" y="2213198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21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7010395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Absolutní hodnota celého čísla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70951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Absolutní hodnota celého čísla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46190" y="2492896"/>
            <a:ext cx="80302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Udává vzdálenost obrazu celého čísla od obrazu čísla 0 na číselné ose.</a:t>
            </a:r>
            <a:endParaRPr lang="cs-CZ" sz="2400" dirty="0"/>
          </a:p>
        </p:txBody>
      </p:sp>
      <p:pic>
        <p:nvPicPr>
          <p:cNvPr id="1026" name="Picture 2" descr="C:\Users\leh\AppData\Local\Microsoft\Windows\Temporary Internet Files\Content.IE5\AWPGKEPX\MC9001985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872322"/>
            <a:ext cx="2078110" cy="15760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5004048" y="3429000"/>
            <a:ext cx="3950318" cy="1224136"/>
          </a:xfrm>
          <a:prstGeom prst="wedgeEllipseCallout">
            <a:avLst>
              <a:gd name="adj1" fmla="val 3651"/>
              <a:gd name="adj2" fmla="val 717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Může být vzdálenost záporné číslo?</a:t>
            </a:r>
            <a:endParaRPr lang="cs-CZ" sz="2400" dirty="0"/>
          </a:p>
        </p:txBody>
      </p:sp>
      <p:pic>
        <p:nvPicPr>
          <p:cNvPr id="1027" name="Picture 3" descr="C:\Users\leh\AppData\Local\Microsoft\Windows\Temporary Internet Files\Content.IE5\HA3O1BNX\MC9003432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968695"/>
            <a:ext cx="1368152" cy="13832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179512" y="3323893"/>
            <a:ext cx="4824536" cy="1329243"/>
          </a:xfrm>
          <a:prstGeom prst="wedgeEllipseCallout">
            <a:avLst>
              <a:gd name="adj1" fmla="val 10979"/>
              <a:gd name="adj2" fmla="val 10282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Nemůže! Absolutní hodnota je tedy vždy kladné číslo, nebo nula.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9813177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Absolutní hodnota celého čísla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45374" y="2564904"/>
            <a:ext cx="61926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Absolutní hodnota čísla 3 … │3│</a:t>
            </a:r>
          </a:p>
          <a:p>
            <a:endParaRPr lang="cs-CZ" sz="2400" dirty="0"/>
          </a:p>
          <a:p>
            <a:r>
              <a:rPr lang="cs-CZ" sz="2400" dirty="0" smtClean="0"/>
              <a:t>Absolutní hodnota čísla -6 … │-6│</a:t>
            </a:r>
          </a:p>
          <a:p>
            <a:endParaRPr lang="cs-CZ" sz="2400" dirty="0"/>
          </a:p>
          <a:p>
            <a:r>
              <a:rPr lang="cs-CZ" sz="2400" dirty="0" smtClean="0"/>
              <a:t>Absolutní hodnota čísla 0 … │0│</a:t>
            </a:r>
            <a:endParaRPr lang="cs-CZ" sz="2400" dirty="0"/>
          </a:p>
        </p:txBody>
      </p:sp>
      <p:pic>
        <p:nvPicPr>
          <p:cNvPr id="5" name="Picture 2" descr="C:\Users\leh\AppData\Local\Microsoft\Windows\Temporary Internet Files\Content.IE5\AWPGKEPX\MC9001985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872322"/>
            <a:ext cx="2078110" cy="15760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2339752" y="4653136"/>
            <a:ext cx="3950318" cy="1224136"/>
          </a:xfrm>
          <a:prstGeom prst="wedgeEllipseCallout">
            <a:avLst>
              <a:gd name="adj1" fmla="val 61995"/>
              <a:gd name="adj2" fmla="val 113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Dokážeš určit absolutní hodnoty těchto čísel?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2564904"/>
            <a:ext cx="127397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3</a:t>
            </a:r>
          </a:p>
          <a:p>
            <a:endParaRPr lang="cs-CZ" sz="2400" dirty="0"/>
          </a:p>
          <a:p>
            <a:r>
              <a:rPr lang="cs-CZ" sz="2400" dirty="0" smtClean="0"/>
              <a:t>= 6</a:t>
            </a:r>
          </a:p>
          <a:p>
            <a:endParaRPr lang="cs-CZ" sz="2400" dirty="0"/>
          </a:p>
          <a:p>
            <a:r>
              <a:rPr lang="cs-CZ" sz="2400" dirty="0" smtClean="0"/>
              <a:t>= 0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8404117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5" y="1708262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Anička dostala za domácí úkol určit absolutní hodnoty čísel. Zkontroluj, jestli neudělala chybu.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576920"/>
            <a:ext cx="28803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/>
              </a:rPr>
              <a:t>│-5│ = 5</a:t>
            </a:r>
          </a:p>
          <a:p>
            <a:endParaRPr lang="cs-CZ" sz="2400" dirty="0" smtClean="0">
              <a:latin typeface="Calibri"/>
            </a:endParaRPr>
          </a:p>
          <a:p>
            <a:r>
              <a:rPr lang="cs-CZ" sz="2400" dirty="0" smtClean="0">
                <a:latin typeface="Calibri"/>
              </a:rPr>
              <a:t>│0│ </a:t>
            </a:r>
            <a:r>
              <a:rPr lang="cs-CZ" sz="2400" dirty="0">
                <a:latin typeface="Calibri"/>
              </a:rPr>
              <a:t>= </a:t>
            </a:r>
            <a:r>
              <a:rPr lang="cs-CZ" sz="2400" dirty="0" smtClean="0">
                <a:latin typeface="Calibri"/>
              </a:rPr>
              <a:t>0</a:t>
            </a:r>
          </a:p>
          <a:p>
            <a:endParaRPr lang="cs-CZ" sz="2400" dirty="0">
              <a:latin typeface="Calibri"/>
            </a:endParaRPr>
          </a:p>
          <a:p>
            <a:r>
              <a:rPr lang="cs-CZ" sz="2400" dirty="0" smtClean="0">
                <a:latin typeface="Calibri"/>
              </a:rPr>
              <a:t>│3│ </a:t>
            </a:r>
            <a:r>
              <a:rPr lang="cs-CZ" sz="2400" dirty="0">
                <a:latin typeface="Calibri"/>
              </a:rPr>
              <a:t>= </a:t>
            </a:r>
            <a:r>
              <a:rPr lang="cs-CZ" sz="2400" dirty="0" smtClean="0">
                <a:latin typeface="Calibri"/>
              </a:rPr>
              <a:t>-3</a:t>
            </a:r>
          </a:p>
          <a:p>
            <a:endParaRPr lang="cs-CZ" sz="2400" dirty="0">
              <a:latin typeface="Calibri"/>
            </a:endParaRPr>
          </a:p>
          <a:p>
            <a:r>
              <a:rPr lang="cs-CZ" sz="2400" dirty="0" smtClean="0">
                <a:latin typeface="Calibri"/>
              </a:rPr>
              <a:t>│2│ </a:t>
            </a:r>
            <a:r>
              <a:rPr lang="cs-CZ" sz="2400" dirty="0">
                <a:latin typeface="Calibri"/>
              </a:rPr>
              <a:t>= </a:t>
            </a:r>
            <a:r>
              <a:rPr lang="cs-CZ" sz="2400" dirty="0" smtClean="0">
                <a:latin typeface="Calibri"/>
              </a:rPr>
              <a:t>2</a:t>
            </a:r>
          </a:p>
          <a:p>
            <a:endParaRPr lang="cs-CZ" sz="2400" dirty="0">
              <a:latin typeface="Calibri"/>
            </a:endParaRPr>
          </a:p>
          <a:p>
            <a:r>
              <a:rPr lang="cs-CZ" sz="2400" dirty="0" smtClean="0">
                <a:latin typeface="Calibri"/>
              </a:rPr>
              <a:t>│-8│ </a:t>
            </a:r>
            <a:r>
              <a:rPr lang="cs-CZ" sz="2400" dirty="0">
                <a:latin typeface="Calibri"/>
              </a:rPr>
              <a:t>= </a:t>
            </a:r>
            <a:r>
              <a:rPr lang="cs-CZ" sz="2400" dirty="0" smtClean="0">
                <a:latin typeface="Calibri"/>
              </a:rPr>
              <a:t>-8</a:t>
            </a:r>
            <a:endParaRPr lang="cs-CZ" sz="2400" dirty="0">
              <a:latin typeface="Calibri"/>
            </a:endParaRPr>
          </a:p>
          <a:p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195736" y="2576920"/>
            <a:ext cx="1728192" cy="492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Správně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195736" y="3290662"/>
            <a:ext cx="1728192" cy="492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Správně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195736" y="4034482"/>
            <a:ext cx="1728192" cy="492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Správně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2195736" y="4797152"/>
            <a:ext cx="1728192" cy="492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Správně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195736" y="5589240"/>
            <a:ext cx="1728192" cy="492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Správně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4092135" y="2576920"/>
            <a:ext cx="1728192" cy="492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Špatně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4095017" y="3290662"/>
            <a:ext cx="1728192" cy="492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Špatně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4094750" y="4034482"/>
            <a:ext cx="1728192" cy="492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Špatně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4095017" y="4797152"/>
            <a:ext cx="1728192" cy="492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Špatně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4095017" y="5589240"/>
            <a:ext cx="1728192" cy="492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Špatně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290895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42853" y="2478087"/>
            <a:ext cx="203132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Calibri"/>
              </a:rPr>
              <a:t>│-5</a:t>
            </a:r>
            <a:r>
              <a:rPr lang="cs-CZ" sz="2400" dirty="0" smtClean="0">
                <a:latin typeface="Calibri"/>
              </a:rPr>
              <a:t>│ + │</a:t>
            </a:r>
            <a:r>
              <a:rPr lang="cs-CZ" sz="2400" dirty="0">
                <a:latin typeface="Calibri"/>
              </a:rPr>
              <a:t>3</a:t>
            </a:r>
            <a:r>
              <a:rPr lang="cs-CZ" sz="2400" dirty="0" smtClean="0">
                <a:latin typeface="Calibri"/>
              </a:rPr>
              <a:t>│ =</a:t>
            </a:r>
          </a:p>
          <a:p>
            <a:endParaRPr lang="cs-CZ" sz="2400" dirty="0">
              <a:latin typeface="Calibri"/>
            </a:endParaRPr>
          </a:p>
          <a:p>
            <a:r>
              <a:rPr lang="cs-CZ" sz="2400" dirty="0" smtClean="0">
                <a:latin typeface="Calibri"/>
              </a:rPr>
              <a:t>│-12│ + │13│ =</a:t>
            </a:r>
          </a:p>
          <a:p>
            <a:endParaRPr lang="cs-CZ" sz="2400" dirty="0">
              <a:latin typeface="Calibri"/>
            </a:endParaRPr>
          </a:p>
          <a:p>
            <a:r>
              <a:rPr lang="cs-CZ" sz="2400" dirty="0" smtClean="0">
                <a:latin typeface="Calibri"/>
              </a:rPr>
              <a:t>│26│ - │-2│ =</a:t>
            </a:r>
          </a:p>
          <a:p>
            <a:endParaRPr lang="cs-CZ" sz="2400" dirty="0">
              <a:latin typeface="Calibri"/>
            </a:endParaRPr>
          </a:p>
          <a:p>
            <a:r>
              <a:rPr lang="cs-CZ" sz="2400" dirty="0" smtClean="0">
                <a:latin typeface="Calibri"/>
              </a:rPr>
              <a:t>│-3│ · │3│ =</a:t>
            </a:r>
          </a:p>
          <a:p>
            <a:endParaRPr lang="cs-CZ" sz="2400" dirty="0">
              <a:latin typeface="Calibri"/>
            </a:endParaRPr>
          </a:p>
          <a:p>
            <a:r>
              <a:rPr lang="cs-CZ" sz="2400" dirty="0" smtClean="0">
                <a:latin typeface="Calibri"/>
              </a:rPr>
              <a:t>│</a:t>
            </a:r>
            <a:r>
              <a:rPr lang="cs-CZ" sz="2400" dirty="0">
                <a:latin typeface="Calibri"/>
              </a:rPr>
              <a:t>0</a:t>
            </a:r>
            <a:r>
              <a:rPr lang="cs-CZ" sz="2400" dirty="0" smtClean="0">
                <a:latin typeface="Calibri"/>
              </a:rPr>
              <a:t>│ : │-15│ =</a:t>
            </a:r>
            <a:endParaRPr lang="cs-CZ" sz="2400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724128" y="5013176"/>
            <a:ext cx="25922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Výsledky</a:t>
            </a:r>
            <a:endParaRPr lang="cs-CZ" sz="2400" dirty="0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5723728" y="4077072"/>
            <a:ext cx="259228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 se to počítá?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1612718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3" name="Picture 2" descr="C:\Users\leh\AppData\Local\Microsoft\Windows\Temporary Internet Files\Content.IE5\AWPGKEPX\MC9001985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186" y="5016338"/>
            <a:ext cx="2078110" cy="15760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83568" y="2420888"/>
            <a:ext cx="3950318" cy="3024336"/>
          </a:xfrm>
          <a:prstGeom prst="wedgeEllipseCallout">
            <a:avLst>
              <a:gd name="adj1" fmla="val 67703"/>
              <a:gd name="adj2" fmla="val 411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Nejdříve odstraň absolutní hodnoty, poté proveď příslušnou početní operaci.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5589566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42853" y="2478087"/>
            <a:ext cx="241123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Calibri"/>
              </a:rPr>
              <a:t>│-5</a:t>
            </a:r>
            <a:r>
              <a:rPr lang="cs-CZ" sz="2400" dirty="0" smtClean="0">
                <a:latin typeface="Calibri"/>
              </a:rPr>
              <a:t>│ + │</a:t>
            </a:r>
            <a:r>
              <a:rPr lang="cs-CZ" sz="2400" dirty="0">
                <a:latin typeface="Calibri"/>
              </a:rPr>
              <a:t>3</a:t>
            </a:r>
            <a:r>
              <a:rPr lang="cs-CZ" sz="2400" dirty="0" smtClean="0">
                <a:latin typeface="Calibri"/>
              </a:rPr>
              <a:t>│ = 8</a:t>
            </a:r>
          </a:p>
          <a:p>
            <a:endParaRPr lang="cs-CZ" sz="2400" dirty="0">
              <a:latin typeface="Calibri"/>
            </a:endParaRPr>
          </a:p>
          <a:p>
            <a:r>
              <a:rPr lang="cs-CZ" sz="2400" dirty="0" smtClean="0">
                <a:latin typeface="Calibri"/>
              </a:rPr>
              <a:t>│-12│ + │13│ = 25</a:t>
            </a:r>
          </a:p>
          <a:p>
            <a:endParaRPr lang="cs-CZ" sz="2400" dirty="0">
              <a:latin typeface="Calibri"/>
            </a:endParaRPr>
          </a:p>
          <a:p>
            <a:r>
              <a:rPr lang="cs-CZ" sz="2400" dirty="0" smtClean="0">
                <a:latin typeface="Calibri"/>
              </a:rPr>
              <a:t>│26│ - │-2│ = 24</a:t>
            </a:r>
          </a:p>
          <a:p>
            <a:endParaRPr lang="cs-CZ" sz="2400" dirty="0">
              <a:latin typeface="Calibri"/>
            </a:endParaRPr>
          </a:p>
          <a:p>
            <a:r>
              <a:rPr lang="cs-CZ" sz="2400" dirty="0" smtClean="0">
                <a:latin typeface="Calibri"/>
              </a:rPr>
              <a:t>│-3│ · │3│ = 9</a:t>
            </a:r>
          </a:p>
          <a:p>
            <a:endParaRPr lang="cs-CZ" sz="2400" dirty="0">
              <a:latin typeface="Calibri"/>
            </a:endParaRPr>
          </a:p>
          <a:p>
            <a:r>
              <a:rPr lang="cs-CZ" sz="2400" dirty="0" smtClean="0">
                <a:latin typeface="Calibri"/>
              </a:rPr>
              <a:t>│</a:t>
            </a:r>
            <a:r>
              <a:rPr lang="cs-CZ" sz="2400" dirty="0">
                <a:latin typeface="Calibri"/>
              </a:rPr>
              <a:t>0</a:t>
            </a:r>
            <a:r>
              <a:rPr lang="cs-CZ" sz="2400" dirty="0" smtClean="0">
                <a:latin typeface="Calibri"/>
              </a:rPr>
              <a:t>│ : │-15│ = 0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7636814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literatura:</a:t>
            </a:r>
          </a:p>
          <a:p>
            <a:pPr lvl="1"/>
            <a:r>
              <a:rPr lang="cs-CZ" dirty="0" smtClean="0"/>
              <a:t>ODVÁRKO, Oldřich a Jiří KADLEČEK. </a:t>
            </a:r>
            <a:r>
              <a:rPr lang="cs-CZ" i="1" dirty="0" smtClean="0"/>
              <a:t>Matematika pro 7. ročník základní školy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88 s. Učebnice pro základní školy (</a:t>
            </a:r>
            <a:r>
              <a:rPr lang="cs-CZ" dirty="0" err="1" smtClean="0"/>
              <a:t>Prometheus</a:t>
            </a:r>
            <a:r>
              <a:rPr lang="cs-CZ" dirty="0" smtClean="0"/>
              <a:t>). ISBN 978-807-1962-847. </a:t>
            </a:r>
            <a:endParaRPr lang="cs-CZ" i="1" u="sng" dirty="0" smtClean="0"/>
          </a:p>
          <a:p>
            <a:pPr lvl="0"/>
            <a:r>
              <a:rPr lang="cs-CZ" i="1" u="sng" dirty="0" smtClean="0">
                <a:solidFill>
                  <a:srgbClr val="073E87"/>
                </a:solidFill>
              </a:rPr>
              <a:t>Jiné zdroje:</a:t>
            </a:r>
          </a:p>
          <a:p>
            <a:pPr lvl="1"/>
            <a:r>
              <a:rPr lang="cs-CZ" dirty="0" smtClean="0"/>
              <a:t>Galerie MS Office - klipart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814</TotalTime>
  <Words>534</Words>
  <Application>Microsoft Office PowerPoint</Application>
  <PresentationFormat>Předvádění na obrazovce (4:3)</PresentationFormat>
  <Paragraphs>100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Základní škola a Mateřská škola Bílá Třemešná, okres Trutnov</vt:lpstr>
      <vt:lpstr>Anotace</vt:lpstr>
      <vt:lpstr>Klikni na všechna kladná celá čísla.</vt:lpstr>
      <vt:lpstr>Absolutní hodnota celého čísla</vt:lpstr>
      <vt:lpstr>Absolutní hodnota celého čísla</vt:lpstr>
      <vt:lpstr>Absolutní hodnota celého čísla</vt:lpstr>
      <vt:lpstr>Snímek 7</vt:lpstr>
      <vt:lpstr>Vypočítej</vt:lpstr>
      <vt:lpstr>Snímek 9</vt:lpstr>
      <vt:lpstr>Výsledky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89</cp:revision>
  <dcterms:created xsi:type="dcterms:W3CDTF">2013-05-10T12:01:16Z</dcterms:created>
  <dcterms:modified xsi:type="dcterms:W3CDTF">2014-03-13T12:46:02Z</dcterms:modified>
</cp:coreProperties>
</file>