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2"/>
  </p:notesMasterIdLst>
  <p:sldIdLst>
    <p:sldId id="256" r:id="rId2"/>
    <p:sldId id="286" r:id="rId3"/>
    <p:sldId id="282" r:id="rId4"/>
    <p:sldId id="283" r:id="rId5"/>
    <p:sldId id="272" r:id="rId6"/>
    <p:sldId id="284" r:id="rId7"/>
    <p:sldId id="279" r:id="rId8"/>
    <p:sldId id="280" r:id="rId9"/>
    <p:sldId id="281" r:id="rId10"/>
    <p:sldId id="28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smtClean="0"/>
            <a:t>: </a:t>
          </a:r>
          <a:r>
            <a:rPr lang="cs-CZ" sz="2000" b="1" smtClean="0"/>
            <a:t>Zlomky a celá čísla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VY_32_INOVACE_4C_15_ODCITANI_CELYCH_CISEL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Zlomky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0"/>
          <a:ext cx="5849872" cy="648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VY_32_INOVACE_ABS_HODNOTA_CELYCH_CISEL</a:t>
          </a:r>
          <a:endParaRPr lang="cs-CZ" sz="2000" kern="1200" dirty="0" smtClean="0"/>
        </a:p>
      </dsp:txBody>
      <dsp:txXfrm>
        <a:off x="301774" y="2448270"/>
        <a:ext cx="5849872" cy="648075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1662476980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Matematika.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7.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25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Odčítání celých čísel: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3 – 4: opakování sčítání celých čísel. Na snímku 3 najdeme zadání příkladů. Můžeme přejít na snímek 4 s připomenutím pravidel pro počítání, zobrazit výsledky, nebo se přesunout dál.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5 – 6: výklad odčítání celých čísel.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7 – 9: procvičení. Na snímku 7 najdeme zadání příkladů. Můžeme zobrazovat postupně výsledky (kliknutím na „Výsledek“, nebo kliknutím na „Pomoc“ přejít na snímky 8 nebo 9 s pomocí ke konkrétním příkladům.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10 stránek a je určen k 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214554"/>
            <a:ext cx="185738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-2 + 8 =</a:t>
            </a:r>
          </a:p>
          <a:p>
            <a:endParaRPr lang="cs-CZ" sz="2400" dirty="0" smtClean="0"/>
          </a:p>
          <a:p>
            <a:r>
              <a:rPr lang="cs-CZ" sz="2400" dirty="0" smtClean="0"/>
              <a:t>3 + (-9) =</a:t>
            </a:r>
          </a:p>
          <a:p>
            <a:endParaRPr lang="cs-CZ" sz="2400" dirty="0" smtClean="0"/>
          </a:p>
          <a:p>
            <a:r>
              <a:rPr lang="cs-CZ" sz="2400" dirty="0" smtClean="0"/>
              <a:t>-12 + (-6) =</a:t>
            </a:r>
          </a:p>
          <a:p>
            <a:endParaRPr lang="cs-CZ" sz="2400" dirty="0" smtClean="0"/>
          </a:p>
          <a:p>
            <a:r>
              <a:rPr lang="cs-CZ" sz="2400" dirty="0" smtClean="0"/>
              <a:t>11 + (-11) =</a:t>
            </a:r>
          </a:p>
          <a:p>
            <a:endParaRPr lang="cs-CZ" sz="2400" dirty="0" smtClean="0"/>
          </a:p>
          <a:p>
            <a:r>
              <a:rPr lang="cs-CZ" sz="2400" dirty="0" smtClean="0"/>
              <a:t>-13 + 10 =</a:t>
            </a:r>
          </a:p>
          <a:p>
            <a:endParaRPr lang="cs-CZ" sz="2400" dirty="0" smtClean="0"/>
          </a:p>
          <a:p>
            <a:r>
              <a:rPr lang="cs-CZ" sz="2400" dirty="0" smtClean="0"/>
              <a:t>0 + (-9) =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429256" y="4786322"/>
            <a:ext cx="2500330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Výsledky</a:t>
            </a:r>
            <a:endParaRPr lang="cs-CZ" sz="2400" dirty="0"/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4572000" y="3786190"/>
            <a:ext cx="400052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Připomenout pravidla pro sčítání celých čísel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71670" y="2214554"/>
            <a:ext cx="107157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</a:p>
          <a:p>
            <a:endParaRPr lang="cs-CZ" sz="2400" dirty="0" smtClean="0"/>
          </a:p>
          <a:p>
            <a:r>
              <a:rPr lang="cs-CZ" sz="2400" dirty="0" smtClean="0"/>
              <a:t>-6</a:t>
            </a:r>
          </a:p>
          <a:p>
            <a:endParaRPr lang="cs-CZ" sz="2400" dirty="0" smtClean="0"/>
          </a:p>
          <a:p>
            <a:r>
              <a:rPr lang="cs-CZ" sz="2400" dirty="0" smtClean="0"/>
              <a:t>-18</a:t>
            </a:r>
          </a:p>
          <a:p>
            <a:endParaRPr lang="cs-CZ" sz="2400" dirty="0" smtClean="0"/>
          </a:p>
          <a:p>
            <a:r>
              <a:rPr lang="cs-CZ" sz="2400" dirty="0" smtClean="0"/>
              <a:t>0</a:t>
            </a:r>
          </a:p>
          <a:p>
            <a:endParaRPr lang="cs-CZ" sz="2400" dirty="0" smtClean="0"/>
          </a:p>
          <a:p>
            <a:r>
              <a:rPr lang="cs-CZ" sz="2400" dirty="0" smtClean="0"/>
              <a:t>-3</a:t>
            </a:r>
          </a:p>
          <a:p>
            <a:endParaRPr lang="cs-CZ" sz="2400" dirty="0" smtClean="0"/>
          </a:p>
          <a:p>
            <a:r>
              <a:rPr lang="cs-CZ" sz="2400" dirty="0" smtClean="0"/>
              <a:t>-9</a:t>
            </a:r>
            <a:endParaRPr lang="cs-CZ" sz="2400" dirty="0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5429256" y="5715016"/>
            <a:ext cx="2500330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Dál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71472" y="1785926"/>
            <a:ext cx="799288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TEJNÁ znaménka, znaménko opíši a počítám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OUČET.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1472" y="3929066"/>
            <a:ext cx="7992888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ŮZNÁ znaménka, opíši znaménko čísla s větší absolutní hodnotou a počítám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OZDÍL.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6643702" y="5929330"/>
            <a:ext cx="192882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Odčítání celých čísel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70951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71472" y="2714620"/>
            <a:ext cx="799288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Odečíst číslo znamená přičíst číslo k němu opačné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4643446"/>
            <a:ext cx="47149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-6 – 9 =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714348" y="5286388"/>
            <a:ext cx="492922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 číslu 9 hledáme číslo opačné.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28794" y="4643446"/>
            <a:ext cx="3929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-6 + (-9) =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500034" y="5143512"/>
            <a:ext cx="6786610" cy="12858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tejná znaménka, znaménko opíši a počítám </a:t>
            </a:r>
            <a:r>
              <a:rPr lang="cs-CZ" sz="3200" dirty="0" smtClean="0">
                <a:solidFill>
                  <a:srgbClr val="FF0000"/>
                </a:solidFill>
              </a:rPr>
              <a:t>s</a:t>
            </a:r>
            <a:r>
              <a:rPr lang="cs-CZ" sz="3200" dirty="0" smtClean="0"/>
              <a:t>oučet.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86116" y="4643446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-15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8" grpId="0"/>
      <p:bldP spid="9" grpId="0" animBg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492896"/>
            <a:ext cx="16755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-3 - (-6) =</a:t>
            </a:r>
          </a:p>
          <a:p>
            <a:endParaRPr lang="cs-CZ" sz="2400" dirty="0" smtClean="0"/>
          </a:p>
          <a:p>
            <a:r>
              <a:rPr lang="cs-CZ" sz="2400" dirty="0" smtClean="0"/>
              <a:t>-2 - 15 =</a:t>
            </a:r>
          </a:p>
          <a:p>
            <a:endParaRPr lang="cs-CZ" sz="2400" dirty="0" smtClean="0"/>
          </a:p>
          <a:p>
            <a:r>
              <a:rPr lang="cs-CZ" sz="2400" dirty="0" smtClean="0"/>
              <a:t>3 - (-8) =</a:t>
            </a:r>
          </a:p>
          <a:p>
            <a:endParaRPr lang="cs-CZ" sz="2400" dirty="0" smtClean="0"/>
          </a:p>
          <a:p>
            <a:r>
              <a:rPr lang="cs-CZ" sz="2400" dirty="0" smtClean="0"/>
              <a:t>-13 - (-9) =</a:t>
            </a:r>
          </a:p>
          <a:p>
            <a:endParaRPr lang="cs-CZ" sz="2400" dirty="0" smtClean="0"/>
          </a:p>
          <a:p>
            <a:r>
              <a:rPr lang="cs-CZ" sz="2400" dirty="0" smtClean="0"/>
              <a:t>0 - (- 16) =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915816" y="2492896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Výsledek</a:t>
            </a:r>
            <a:endParaRPr lang="cs-CZ" sz="2400" dirty="0"/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5247545" y="2492896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Pomoc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928926" y="3214686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Výsledek</a:t>
            </a:r>
            <a:endParaRPr lang="cs-CZ" sz="2400" dirty="0"/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5260655" y="3214686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Pomoc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928926" y="3929066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Výsledek</a:t>
            </a:r>
            <a:endParaRPr lang="cs-CZ" sz="2400" dirty="0"/>
          </a:p>
        </p:txBody>
      </p:sp>
      <p:sp>
        <p:nvSpPr>
          <p:cNvPr id="11" name="Obdélník 10">
            <a:hlinkClick r:id="rId3" action="ppaction://hlinksldjump"/>
          </p:cNvPr>
          <p:cNvSpPr/>
          <p:nvPr/>
        </p:nvSpPr>
        <p:spPr>
          <a:xfrm>
            <a:off x="5260655" y="3929066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Pomoc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928926" y="4714884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Výsledek</a:t>
            </a:r>
            <a:endParaRPr lang="cs-CZ" sz="2400" dirty="0"/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5260655" y="4714884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Pomoc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2928926" y="5500702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Výsledek</a:t>
            </a:r>
            <a:endParaRPr lang="cs-CZ" sz="2400" dirty="0"/>
          </a:p>
        </p:txBody>
      </p:sp>
      <p:sp>
        <p:nvSpPr>
          <p:cNvPr id="15" name="Obdélník 14">
            <a:hlinkClick r:id="rId3" action="ppaction://hlinksldjump"/>
          </p:cNvPr>
          <p:cNvSpPr/>
          <p:nvPr/>
        </p:nvSpPr>
        <p:spPr>
          <a:xfrm>
            <a:off x="5260655" y="5500702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Pomoc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57356" y="2500306"/>
            <a:ext cx="7143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</a:p>
          <a:p>
            <a:endParaRPr lang="cs-CZ" sz="2400" dirty="0" smtClean="0"/>
          </a:p>
          <a:p>
            <a:r>
              <a:rPr lang="cs-CZ" sz="2400" dirty="0" smtClean="0"/>
              <a:t>-17</a:t>
            </a:r>
          </a:p>
          <a:p>
            <a:endParaRPr lang="cs-CZ" sz="2400" dirty="0" smtClean="0"/>
          </a:p>
          <a:p>
            <a:r>
              <a:rPr lang="cs-CZ" sz="2400" dirty="0" smtClean="0"/>
              <a:t>11</a:t>
            </a:r>
          </a:p>
          <a:p>
            <a:endParaRPr lang="cs-CZ" sz="2400" dirty="0" smtClean="0"/>
          </a:p>
          <a:p>
            <a:r>
              <a:rPr lang="cs-CZ" sz="2400" dirty="0" smtClean="0"/>
              <a:t>-4</a:t>
            </a:r>
          </a:p>
          <a:p>
            <a:endParaRPr lang="cs-CZ" sz="2400" dirty="0" smtClean="0"/>
          </a:p>
          <a:p>
            <a:r>
              <a:rPr lang="cs-CZ" sz="2400" dirty="0" smtClean="0"/>
              <a:t>16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3133722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71472" y="4071942"/>
            <a:ext cx="799288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TEJNÁ znaménka, znaménko opíši a počítám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OUČET.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1472" y="2214554"/>
            <a:ext cx="799288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Odečíst číslo znamená přičíst číslo k němu opačné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6643702" y="6000768"/>
            <a:ext cx="192882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71472" y="4000504"/>
            <a:ext cx="7992888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ŮZNÁ znaménka, opíši znaménko čísla s větší absolutní hodnotou a počítám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OZDÍL.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1472" y="2143116"/>
            <a:ext cx="799288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Odečíst číslo znamená přičíst číslo k němu opačné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6643702" y="6000768"/>
            <a:ext cx="192882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literatura:</a:t>
            </a:r>
          </a:p>
          <a:p>
            <a:pPr lvl="1"/>
            <a:r>
              <a:rPr lang="cs-CZ" dirty="0" smtClean="0"/>
              <a:t>ODVÁRKO, Oldřich a Jiří KADLEČEK. </a:t>
            </a:r>
            <a:r>
              <a:rPr lang="cs-CZ" i="1" dirty="0" smtClean="0"/>
              <a:t>Matematika pro 7. ročník základní školy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88 s. Učebnice pro základní školy (</a:t>
            </a:r>
            <a:r>
              <a:rPr lang="cs-CZ" dirty="0" err="1" smtClean="0"/>
              <a:t>Prometheus</a:t>
            </a:r>
            <a:r>
              <a:rPr lang="cs-CZ" dirty="0" smtClean="0"/>
              <a:t>). ISBN 978-807-1962-847. </a:t>
            </a:r>
            <a:endParaRPr lang="cs-CZ" i="1" u="sng" dirty="0" smtClean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848</TotalTime>
  <Words>429</Words>
  <Application>Microsoft Office PowerPoint</Application>
  <PresentationFormat>Předvádění na obrazovce (4:3)</PresentationFormat>
  <Paragraphs>99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Základní škola a Mateřská škola Bílá Třemešná, okres Trutnov</vt:lpstr>
      <vt:lpstr>Anotace</vt:lpstr>
      <vt:lpstr>Vypočítej:</vt:lpstr>
      <vt:lpstr>Snímek 4</vt:lpstr>
      <vt:lpstr>Odčítání celých čísel</vt:lpstr>
      <vt:lpstr>Snímek 6</vt:lpstr>
      <vt:lpstr>Vypočítej:</vt:lpstr>
      <vt:lpstr>Snímek 8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94</cp:revision>
  <dcterms:created xsi:type="dcterms:W3CDTF">2013-05-10T12:01:16Z</dcterms:created>
  <dcterms:modified xsi:type="dcterms:W3CDTF">2014-03-13T12:47:03Z</dcterms:modified>
</cp:coreProperties>
</file>