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C8DE43-B681-4B98-ABF6-2EB322456129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E3B3DC-5A8D-4F86-B7E2-B74B723E55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76DB7F-A033-429E-8CE3-A8E51A81AEEA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AB3414-AB04-47A1-B0E1-9FDB024441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7D63D0-ABED-428F-A183-CCB8CEE1E59C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7F040E-37D5-4A5F-BDFA-3AF04C3988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826D86-153D-4575-A340-54EEE9A5CABA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282E28-41DB-46EB-9AAD-E1440AF80B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89268-A007-435B-AA0A-1E4C027846A1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33730B-FE57-4143-8E00-BED4F8D86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868D7B-0CEF-48FD-976A-BB99C006012E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BD643-F351-4A66-8524-193E82DAD5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F53128-D28B-4D2B-9ED6-E38080C4E6A1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C40C70-0AD7-438C-8AEF-0F1202CE36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53CB8-95E0-44C2-B3DB-066831E9CC38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A61486-61FD-4FBF-AFF8-3275753E22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1A2DA-51F8-403D-97BF-7113EFF4433D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DC84F-6F98-426B-B699-8FA605BA4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8881C-41E1-4B52-9D36-3D347C9B3216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495C5-97A7-4F6E-8A67-639847A5A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38C55-731B-41EC-8D31-8CE34DCEB122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8F673-E01D-4602-A352-80A1BCAB1A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975" y="573088"/>
            <a:ext cx="85725" cy="57308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325" y="573088"/>
            <a:ext cx="576263" cy="57308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914400" y="1544638"/>
            <a:ext cx="7315200" cy="1154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914400" y="2770188"/>
            <a:ext cx="7315200" cy="353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100" y="549275"/>
            <a:ext cx="1189038" cy="2968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alpha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7AA18C7-8A12-4082-BEB9-A4411B66F13C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5200" y="549275"/>
            <a:ext cx="939800" cy="3016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0B9E3D83-0278-4612-A4CC-852E51E5C3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663"/>
            <a:ext cx="2246312" cy="301625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1650" indent="-18256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§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56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56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563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1/Teonate.JPG/250px-Teonate.JPG" TargetMode="External"/><Relationship Id="rId2" Type="http://schemas.openxmlformats.org/officeDocument/2006/relationships/hyperlink" Target="http://cs.wikipedia.org/wiki/Mexiko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333375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1413" y="1412875"/>
            <a:ext cx="4130675" cy="380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84213" y="5229225"/>
          <a:ext cx="7848600" cy="1401763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VY_52_INOVACE_16_Mexiko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2916238" y="1854200"/>
            <a:ext cx="7315200" cy="1154113"/>
          </a:xfrm>
        </p:spPr>
        <p:txBody>
          <a:bodyPr/>
          <a:lstStyle/>
          <a:p>
            <a:pPr algn="ctr" eaLnBrk="1" hangingPunct="1"/>
            <a:r>
              <a:rPr lang="cs-CZ" sz="9600" b="1" smtClean="0">
                <a:solidFill>
                  <a:schemeClr val="tx1"/>
                </a:solidFill>
                <a:latin typeface="Bradley Hand ITC"/>
              </a:rPr>
              <a:t>MEXIKO</a:t>
            </a:r>
          </a:p>
        </p:txBody>
      </p:sp>
      <p:pic>
        <p:nvPicPr>
          <p:cNvPr id="1026" name="Picture 2" descr="C:\Users\OEM\Pictures\800px-Flag_of_Mexico_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06237" y="620688"/>
            <a:ext cx="3961707" cy="253593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027" name="Picture 3" descr="C:\Users\OEM\Pictures\mapa_mexiko_200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716016" y="3156625"/>
            <a:ext cx="4032448" cy="35283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4340" name="Picture 4" descr="C:\Users\OEM\Pictures\mexiko znak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9613" y="3578225"/>
            <a:ext cx="3233737" cy="2932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5" descr="C:\Users\OEM\Pictures\klobouk.jpg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11638" y="0"/>
            <a:ext cx="4392612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idx="1"/>
          </p:nvPr>
        </p:nvSpPr>
        <p:spPr>
          <a:xfrm>
            <a:off x="914400" y="2770188"/>
            <a:ext cx="7618413" cy="3538537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FF0000"/>
                </a:solidFill>
                <a:latin typeface="Bradley Hand ITC"/>
              </a:rPr>
              <a:t>ROZLOHA:  </a:t>
            </a:r>
            <a:r>
              <a:rPr lang="cs-CZ" smtClean="0"/>
              <a:t>1 958 200 km</a:t>
            </a:r>
            <a:r>
              <a:rPr lang="cs-CZ" baseline="30000" smtClean="0"/>
              <a:t>2</a:t>
            </a:r>
            <a:endParaRPr lang="cs-CZ" b="1" baseline="30000" smtClean="0">
              <a:latin typeface="Bradley Hand ITC"/>
            </a:endParaRPr>
          </a:p>
          <a:p>
            <a:pPr eaLnBrk="1" hangingPunct="1"/>
            <a:r>
              <a:rPr lang="cs-CZ" b="1" smtClean="0">
                <a:solidFill>
                  <a:srgbClr val="FF0000"/>
                </a:solidFill>
                <a:latin typeface="Bradley Hand ITC"/>
              </a:rPr>
              <a:t>POČET OBYVATEL: </a:t>
            </a:r>
            <a:r>
              <a:rPr lang="cs-CZ" smtClean="0"/>
              <a:t>101 500 000</a:t>
            </a:r>
            <a:endParaRPr lang="cs-CZ" b="1" smtClean="0">
              <a:latin typeface="Bradley Hand ITC"/>
            </a:endParaRPr>
          </a:p>
          <a:p>
            <a:pPr eaLnBrk="1" hangingPunct="1"/>
            <a:r>
              <a:rPr lang="cs-CZ" b="1" smtClean="0">
                <a:solidFill>
                  <a:srgbClr val="FF0000"/>
                </a:solidFill>
                <a:latin typeface="Bradley Hand ITC"/>
              </a:rPr>
              <a:t>HLAVNÍ MĚSTO: </a:t>
            </a:r>
            <a:r>
              <a:rPr lang="cs-CZ" smtClean="0"/>
              <a:t>Ciudad de México</a:t>
            </a:r>
            <a:endParaRPr lang="cs-CZ" b="1" smtClean="0">
              <a:latin typeface="Bradley Hand ITC"/>
            </a:endParaRPr>
          </a:p>
          <a:p>
            <a:pPr eaLnBrk="1" hangingPunct="1"/>
            <a:r>
              <a:rPr lang="cs-CZ" b="1" smtClean="0">
                <a:solidFill>
                  <a:srgbClr val="FF0000"/>
                </a:solidFill>
                <a:latin typeface="Bradley Hand ITC"/>
              </a:rPr>
              <a:t>DALŠÍ</a:t>
            </a:r>
            <a:r>
              <a:rPr lang="cs-CZ" b="1" smtClean="0">
                <a:latin typeface="Bradley Hand ITC"/>
              </a:rPr>
              <a:t> </a:t>
            </a:r>
            <a:r>
              <a:rPr lang="cs-CZ" b="1" smtClean="0">
                <a:solidFill>
                  <a:srgbClr val="FF0000"/>
                </a:solidFill>
                <a:latin typeface="Bradley Hand ITC"/>
              </a:rPr>
              <a:t>MĚSTA:</a:t>
            </a:r>
            <a:r>
              <a:rPr lang="cs-CZ" b="1" smtClean="0">
                <a:latin typeface="Bradley Hand ITC"/>
              </a:rPr>
              <a:t> </a:t>
            </a:r>
            <a:r>
              <a:rPr lang="cs-CZ" smtClean="0"/>
              <a:t>Guadalajara, Acapulco, Monterrey</a:t>
            </a:r>
            <a:endParaRPr lang="cs-CZ" b="1" smtClean="0">
              <a:latin typeface="Bradley Hand ITC"/>
            </a:endParaRPr>
          </a:p>
          <a:p>
            <a:pPr eaLnBrk="1" hangingPunct="1"/>
            <a:r>
              <a:rPr lang="cs-CZ" b="1" smtClean="0">
                <a:solidFill>
                  <a:srgbClr val="FF0000"/>
                </a:solidFill>
                <a:latin typeface="Bradley Hand ITC"/>
              </a:rPr>
              <a:t>ÚŘEDNÍ JAZYK: </a:t>
            </a:r>
            <a:r>
              <a:rPr lang="cs-CZ" smtClean="0">
                <a:solidFill>
                  <a:srgbClr val="FF0000"/>
                </a:solidFill>
              </a:rPr>
              <a:t> </a:t>
            </a:r>
            <a:r>
              <a:rPr lang="cs-CZ" smtClean="0"/>
              <a:t>španělsko</a:t>
            </a:r>
            <a:endParaRPr lang="cs-CZ" b="1" smtClean="0">
              <a:latin typeface="Bradley Hand ITC"/>
            </a:endParaRPr>
          </a:p>
          <a:p>
            <a:pPr eaLnBrk="1" hangingPunct="1"/>
            <a:r>
              <a:rPr lang="cs-CZ" b="1" smtClean="0">
                <a:solidFill>
                  <a:srgbClr val="FF0000"/>
                </a:solidFill>
                <a:latin typeface="Bradley Hand ITC"/>
              </a:rPr>
              <a:t>NÁBOŽENSTVÍ:  </a:t>
            </a:r>
            <a:r>
              <a:rPr lang="cs-CZ" smtClean="0"/>
              <a:t>křesťanství</a:t>
            </a:r>
            <a:endParaRPr lang="cs-CZ" b="1" smtClean="0">
              <a:latin typeface="Bradley Hand ITC"/>
            </a:endParaRPr>
          </a:p>
          <a:p>
            <a:pPr eaLnBrk="1" hangingPunct="1"/>
            <a:r>
              <a:rPr lang="cs-CZ" b="1" smtClean="0">
                <a:solidFill>
                  <a:srgbClr val="FF0000"/>
                </a:solidFill>
                <a:latin typeface="Bradley Hand ITC"/>
              </a:rPr>
              <a:t>MĚNA: </a:t>
            </a:r>
            <a:r>
              <a:rPr lang="cs-CZ" smtClean="0"/>
              <a:t>peso</a:t>
            </a:r>
            <a:endParaRPr lang="cs-CZ" b="1" smtClean="0">
              <a:latin typeface="Bradley Hand ITC"/>
            </a:endParaRPr>
          </a:p>
          <a:p>
            <a:pPr eaLnBrk="1" hangingPunct="1"/>
            <a:r>
              <a:rPr lang="cs-CZ" b="1" smtClean="0">
                <a:solidFill>
                  <a:srgbClr val="FF0000"/>
                </a:solidFill>
                <a:latin typeface="Bradley Hand ITC"/>
              </a:rPr>
              <a:t>STÁTNÍ ZŘÍZENÍ:  </a:t>
            </a:r>
            <a:r>
              <a:rPr lang="cs-CZ" smtClean="0"/>
              <a:t>republika</a:t>
            </a:r>
            <a:endParaRPr lang="cs-CZ" b="1" smtClean="0">
              <a:latin typeface="Bradley Hand ITC"/>
            </a:endParaRPr>
          </a:p>
          <a:p>
            <a:pPr eaLnBrk="1" hangingPunct="1"/>
            <a:r>
              <a:rPr lang="cs-CZ" b="1" smtClean="0">
                <a:solidFill>
                  <a:srgbClr val="FF0000"/>
                </a:solidFill>
                <a:latin typeface="Bradley Hand ITC"/>
              </a:rPr>
              <a:t>HLAVNÍ VÝVOZNÍ POLOŽKY: </a:t>
            </a:r>
            <a:r>
              <a:rPr lang="cs-CZ" smtClean="0"/>
              <a:t>ropa, bavlna, káva, automobily</a:t>
            </a:r>
            <a:endParaRPr lang="cs-CZ" b="1" smtClean="0">
              <a:latin typeface="Bradley Hand ITC"/>
            </a:endParaRPr>
          </a:p>
        </p:txBody>
      </p:sp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6000" b="1" smtClean="0">
                <a:solidFill>
                  <a:schemeClr val="tx1"/>
                </a:solidFill>
                <a:latin typeface="Bradley Hand ITC"/>
              </a:rPr>
              <a:t>ZÁKLADNÍ ÚDAJE</a:t>
            </a:r>
          </a:p>
        </p:txBody>
      </p:sp>
      <p:pic>
        <p:nvPicPr>
          <p:cNvPr id="15363" name="Picture 2" descr="C:\Users\OEM\Pictures\klobouk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389747">
            <a:off x="5316538" y="-93663"/>
            <a:ext cx="3948112" cy="218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z="6000" b="1" smtClean="0">
                <a:solidFill>
                  <a:schemeClr val="tx1"/>
                </a:solidFill>
                <a:latin typeface="Bradley Hand ITC"/>
              </a:rPr>
              <a:t>ÚKOLY: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770188"/>
            <a:ext cx="8229600" cy="3538537"/>
          </a:xfrm>
        </p:spPr>
        <p:txBody>
          <a:bodyPr rtlCol="0">
            <a:normAutofit/>
          </a:bodyPr>
          <a:lstStyle/>
          <a:p>
            <a:pPr indent="-182880" eaLnBrk="1" fontAlgn="auto" hangingPunct="1">
              <a:spcAft>
                <a:spcPts val="0"/>
              </a:spcAft>
              <a:buFont typeface="Wingdings" charset="2"/>
              <a:buChar char="§"/>
              <a:defRPr/>
            </a:pPr>
            <a:r>
              <a:rPr lang="cs-CZ" dirty="0" smtClean="0"/>
              <a:t>Vyhledej český výraz pro označení </a:t>
            </a:r>
            <a:r>
              <a:rPr lang="cs-CZ" dirty="0" smtClean="0">
                <a:solidFill>
                  <a:srgbClr val="FF0000"/>
                </a:solidFill>
              </a:rPr>
              <a:t>MESTIC</a:t>
            </a:r>
          </a:p>
          <a:p>
            <a:pPr marL="45720" indent="0" eaLnBrk="1" fontAlgn="auto" hangingPunct="1">
              <a:spcAft>
                <a:spcPts val="0"/>
              </a:spcAft>
              <a:buFont typeface="Wingdings" charset="2"/>
              <a:buNone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indent="-182880" eaLnBrk="1" fontAlgn="auto" hangingPunct="1">
              <a:spcAft>
                <a:spcPts val="0"/>
              </a:spcAft>
              <a:buFont typeface="Wingdings" charset="2"/>
              <a:buChar char="§"/>
              <a:defRPr/>
            </a:pPr>
            <a:r>
              <a:rPr lang="cs-CZ" dirty="0" smtClean="0"/>
              <a:t>Najdi v atlase mexické sopky</a:t>
            </a:r>
          </a:p>
          <a:p>
            <a:pPr marL="45720" indent="0" eaLnBrk="1" fontAlgn="auto" hangingPunct="1">
              <a:spcAft>
                <a:spcPts val="0"/>
              </a:spcAft>
              <a:buFont typeface="Wingdings" charset="2"/>
              <a:buNone/>
              <a:defRPr/>
            </a:pPr>
            <a:endParaRPr lang="cs-CZ" dirty="0" smtClean="0"/>
          </a:p>
          <a:p>
            <a:pPr indent="-182880" eaLnBrk="1" fontAlgn="auto" hangingPunct="1">
              <a:spcAft>
                <a:spcPts val="0"/>
              </a:spcAft>
              <a:buFont typeface="Wingdings" charset="2"/>
              <a:buChar char="§"/>
              <a:defRPr/>
            </a:pPr>
            <a:r>
              <a:rPr lang="cs-CZ" dirty="0" smtClean="0"/>
              <a:t>Rozhodni, zda je Kalifornský poloostrov součástí USA nebo Mexika</a:t>
            </a:r>
          </a:p>
          <a:p>
            <a:pPr marL="45720" indent="0" eaLnBrk="1" fontAlgn="auto" hangingPunct="1">
              <a:spcAft>
                <a:spcPts val="0"/>
              </a:spcAft>
              <a:buFont typeface="Wingdings" charset="2"/>
              <a:buNone/>
              <a:defRPr/>
            </a:pPr>
            <a:endParaRPr lang="cs-CZ" dirty="0" smtClean="0"/>
          </a:p>
          <a:p>
            <a:pPr indent="-182880" eaLnBrk="1" fontAlgn="auto" hangingPunct="1">
              <a:spcAft>
                <a:spcPts val="0"/>
              </a:spcAft>
              <a:buFont typeface="Wingdings" charset="2"/>
              <a:buChar char="§"/>
              <a:defRPr/>
            </a:pPr>
            <a:r>
              <a:rPr lang="cs-CZ" dirty="0" smtClean="0"/>
              <a:t>Patří k Mexiku </a:t>
            </a:r>
            <a:r>
              <a:rPr lang="cs-CZ" dirty="0" err="1" smtClean="0"/>
              <a:t>Yucatán</a:t>
            </a:r>
            <a:r>
              <a:rPr lang="cs-CZ" dirty="0" smtClean="0"/>
              <a:t>?</a:t>
            </a:r>
          </a:p>
          <a:p>
            <a:pPr marL="45720" indent="0" eaLnBrk="1" fontAlgn="auto" hangingPunct="1">
              <a:spcAft>
                <a:spcPts val="0"/>
              </a:spcAft>
              <a:buFont typeface="Wingdings" charset="2"/>
              <a:buNone/>
              <a:defRPr/>
            </a:pPr>
            <a:endParaRPr lang="cs-CZ" dirty="0" smtClean="0"/>
          </a:p>
          <a:p>
            <a:pPr indent="-182880" eaLnBrk="1" fontAlgn="auto" hangingPunct="1">
              <a:spcAft>
                <a:spcPts val="0"/>
              </a:spcAft>
              <a:buFont typeface="Wingdings" charset="2"/>
              <a:buChar char="§"/>
              <a:defRPr/>
            </a:pPr>
            <a:r>
              <a:rPr lang="cs-CZ" dirty="0" smtClean="0"/>
              <a:t>Kdo byli původní obyvatelé Mexika?</a:t>
            </a:r>
            <a:endParaRPr lang="cs-CZ" dirty="0"/>
          </a:p>
        </p:txBody>
      </p:sp>
      <p:pic>
        <p:nvPicPr>
          <p:cNvPr id="16387" name="Picture 2" descr="C:\Users\OEM\Pictures\klobouk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389747">
            <a:off x="4483100" y="85725"/>
            <a:ext cx="3948113" cy="218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z="6000" b="1" smtClean="0">
                <a:solidFill>
                  <a:schemeClr val="tx1"/>
                </a:solidFill>
                <a:latin typeface="Bradley Hand ITC"/>
              </a:rPr>
              <a:t>ÚKOLY -odpovědi: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2770188"/>
            <a:ext cx="9036050" cy="3538537"/>
          </a:xfrm>
        </p:spPr>
        <p:txBody>
          <a:bodyPr rtlCol="0">
            <a:normAutofit/>
          </a:bodyPr>
          <a:lstStyle/>
          <a:p>
            <a:pPr indent="-182880" eaLnBrk="1" fontAlgn="auto" hangingPunct="1">
              <a:spcAft>
                <a:spcPts val="0"/>
              </a:spcAft>
              <a:buFont typeface="Wingdings" charset="2"/>
              <a:buChar char="§"/>
              <a:defRPr/>
            </a:pPr>
            <a:r>
              <a:rPr lang="cs-CZ" dirty="0" smtClean="0"/>
              <a:t>Vyhledej český výraz pro označení </a:t>
            </a:r>
            <a:r>
              <a:rPr lang="cs-CZ" dirty="0" smtClean="0">
                <a:solidFill>
                  <a:srgbClr val="FF0000"/>
                </a:solidFill>
              </a:rPr>
              <a:t>MESTIC</a:t>
            </a:r>
            <a:r>
              <a:rPr lang="cs-CZ" dirty="0" smtClean="0"/>
              <a:t>- </a:t>
            </a:r>
            <a:r>
              <a:rPr lang="cs-CZ" dirty="0" smtClean="0">
                <a:solidFill>
                  <a:schemeClr val="bg1"/>
                </a:solidFill>
              </a:rPr>
              <a:t>míšenec indiána a bělocha</a:t>
            </a:r>
          </a:p>
          <a:p>
            <a:pPr marL="45720" indent="0" eaLnBrk="1" fontAlgn="auto" hangingPunct="1">
              <a:spcAft>
                <a:spcPts val="0"/>
              </a:spcAft>
              <a:buFont typeface="Wingdings" charset="2"/>
              <a:buNone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indent="-182880" eaLnBrk="1" fontAlgn="auto" hangingPunct="1">
              <a:spcAft>
                <a:spcPts val="0"/>
              </a:spcAft>
              <a:buFont typeface="Wingdings" charset="2"/>
              <a:buChar char="§"/>
              <a:defRPr/>
            </a:pPr>
            <a:r>
              <a:rPr lang="cs-CZ" dirty="0" smtClean="0"/>
              <a:t>Najdi v atlase mexické sopky- </a:t>
            </a:r>
            <a:r>
              <a:rPr lang="cs-CZ" dirty="0" smtClean="0">
                <a:solidFill>
                  <a:schemeClr val="bg1"/>
                </a:solidFill>
              </a:rPr>
              <a:t>např. Citlaltépetl</a:t>
            </a:r>
          </a:p>
          <a:p>
            <a:pPr marL="45720" indent="0" eaLnBrk="1" fontAlgn="auto" hangingPunct="1">
              <a:spcAft>
                <a:spcPts val="0"/>
              </a:spcAft>
              <a:buFont typeface="Wingdings" charset="2"/>
              <a:buNone/>
              <a:defRPr/>
            </a:pPr>
            <a:endParaRPr lang="cs-CZ" dirty="0" smtClean="0"/>
          </a:p>
          <a:p>
            <a:pPr indent="-182880" eaLnBrk="1" fontAlgn="auto" hangingPunct="1">
              <a:spcAft>
                <a:spcPts val="0"/>
              </a:spcAft>
              <a:buFont typeface="Wingdings" charset="2"/>
              <a:buChar char="§"/>
              <a:defRPr/>
            </a:pPr>
            <a:r>
              <a:rPr lang="cs-CZ" dirty="0" smtClean="0"/>
              <a:t>Rozhodni, zda </a:t>
            </a:r>
            <a:r>
              <a:rPr lang="cs-CZ" smtClean="0"/>
              <a:t>je Kalifornský </a:t>
            </a:r>
            <a:r>
              <a:rPr lang="cs-CZ" dirty="0" smtClean="0"/>
              <a:t>poloostrov součástí USA nebo </a:t>
            </a:r>
            <a:r>
              <a:rPr lang="cs-CZ" dirty="0" smtClean="0">
                <a:solidFill>
                  <a:schemeClr val="bg1"/>
                </a:solidFill>
              </a:rPr>
              <a:t>Mexika- Mexika</a:t>
            </a:r>
          </a:p>
          <a:p>
            <a:pPr marL="45720" indent="0" eaLnBrk="1" fontAlgn="auto" hangingPunct="1">
              <a:spcAft>
                <a:spcPts val="0"/>
              </a:spcAft>
              <a:buFont typeface="Wingdings" charset="2"/>
              <a:buNone/>
              <a:defRPr/>
            </a:pPr>
            <a:endParaRPr lang="cs-CZ" dirty="0" smtClean="0"/>
          </a:p>
          <a:p>
            <a:pPr indent="-182880" eaLnBrk="1" fontAlgn="auto" hangingPunct="1">
              <a:spcAft>
                <a:spcPts val="0"/>
              </a:spcAft>
              <a:buFont typeface="Wingdings" charset="2"/>
              <a:buChar char="§"/>
              <a:defRPr/>
            </a:pPr>
            <a:r>
              <a:rPr lang="cs-CZ" dirty="0" smtClean="0"/>
              <a:t>Patří k Mexiku </a:t>
            </a:r>
            <a:r>
              <a:rPr lang="cs-CZ" dirty="0" err="1" smtClean="0"/>
              <a:t>Yucatán</a:t>
            </a:r>
            <a:r>
              <a:rPr lang="cs-CZ" dirty="0" smtClean="0"/>
              <a:t>?- </a:t>
            </a:r>
            <a:r>
              <a:rPr lang="cs-CZ" dirty="0" smtClean="0">
                <a:solidFill>
                  <a:schemeClr val="bg1"/>
                </a:solidFill>
              </a:rPr>
              <a:t>ano</a:t>
            </a:r>
          </a:p>
          <a:p>
            <a:pPr marL="45720" indent="0" eaLnBrk="1" fontAlgn="auto" hangingPunct="1">
              <a:spcAft>
                <a:spcPts val="0"/>
              </a:spcAft>
              <a:buFont typeface="Wingdings" charset="2"/>
              <a:buNone/>
              <a:defRPr/>
            </a:pPr>
            <a:endParaRPr lang="cs-CZ" dirty="0" smtClean="0"/>
          </a:p>
          <a:p>
            <a:pPr indent="-182880" eaLnBrk="1" fontAlgn="auto" hangingPunct="1">
              <a:spcAft>
                <a:spcPts val="0"/>
              </a:spcAft>
              <a:buFont typeface="Wingdings" charset="2"/>
              <a:buChar char="§"/>
              <a:defRPr/>
            </a:pPr>
            <a:r>
              <a:rPr lang="cs-CZ" dirty="0" smtClean="0"/>
              <a:t>Kdo byli původní obyvatelé Mexika?- </a:t>
            </a:r>
            <a:r>
              <a:rPr lang="cs-CZ" dirty="0" smtClean="0">
                <a:solidFill>
                  <a:schemeClr val="bg1"/>
                </a:solidFill>
              </a:rPr>
              <a:t>Mayové, </a:t>
            </a:r>
            <a:r>
              <a:rPr lang="cs-CZ" dirty="0" err="1" smtClean="0">
                <a:solidFill>
                  <a:schemeClr val="bg1"/>
                </a:solidFill>
              </a:rPr>
              <a:t>Toltékové</a:t>
            </a:r>
            <a:r>
              <a:rPr lang="cs-CZ" dirty="0" smtClean="0">
                <a:solidFill>
                  <a:schemeClr val="bg1"/>
                </a:solidFill>
              </a:rPr>
              <a:t>, Aztékové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7411" name="Picture 2" descr="C:\Users\OEM\Pictures\klobouk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389747">
            <a:off x="5467350" y="-131763"/>
            <a:ext cx="3948113" cy="218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250825" y="765175"/>
            <a:ext cx="6553200" cy="1009650"/>
          </a:xfrm>
        </p:spPr>
        <p:txBody>
          <a:bodyPr/>
          <a:lstStyle/>
          <a:p>
            <a:pPr eaLnBrk="1" hangingPunct="1"/>
            <a:r>
              <a:rPr lang="cs-CZ" sz="6000" b="1" smtClean="0">
                <a:solidFill>
                  <a:schemeClr val="tx1"/>
                </a:solidFill>
                <a:latin typeface="Bradley Hand ITC"/>
              </a:rPr>
              <a:t>FOTOGALERIE</a:t>
            </a:r>
          </a:p>
        </p:txBody>
      </p:sp>
      <p:pic>
        <p:nvPicPr>
          <p:cNvPr id="18434" name="Picture 2" descr="C:\Users\OEM\Pictures\klobouk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389747">
            <a:off x="4786313" y="-201613"/>
            <a:ext cx="3133725" cy="173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C:\Users\OEM\Pictures\mexiko kostlivc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1520" y="1699645"/>
            <a:ext cx="3744416" cy="210400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18436" name="TextovéPole 3"/>
          <p:cNvSpPr txBox="1">
            <a:spLocks noChangeArrowheads="1"/>
          </p:cNvSpPr>
          <p:nvPr/>
        </p:nvSpPr>
        <p:spPr bwMode="auto">
          <a:xfrm>
            <a:off x="250825" y="3814763"/>
            <a:ext cx="3968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figurky kostlivců-památka zemřelých</a:t>
            </a:r>
          </a:p>
        </p:txBody>
      </p:sp>
      <p:pic>
        <p:nvPicPr>
          <p:cNvPr id="3075" name="Picture 3" descr="C:\Users\OEM\Pictures\mexiko1012 kaktu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1519" y="4293096"/>
            <a:ext cx="3251200" cy="2438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18438" name="TextovéPole 4"/>
          <p:cNvSpPr txBox="1">
            <a:spLocks noChangeArrowheads="1"/>
          </p:cNvSpPr>
          <p:nvPr/>
        </p:nvSpPr>
        <p:spPr bwMode="auto">
          <a:xfrm>
            <a:off x="361950" y="4359275"/>
            <a:ext cx="17494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mexický kaktus</a:t>
            </a:r>
          </a:p>
        </p:txBody>
      </p:sp>
      <p:pic>
        <p:nvPicPr>
          <p:cNvPr id="3076" name="Picture 4" descr="C:\Users\OEM\Pictures\pyramida slun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707904" y="4313913"/>
            <a:ext cx="3168352" cy="23572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18440" name="TextovéPole 5"/>
          <p:cNvSpPr txBox="1">
            <a:spLocks noChangeArrowheads="1"/>
          </p:cNvSpPr>
          <p:nvPr/>
        </p:nvSpPr>
        <p:spPr bwMode="auto">
          <a:xfrm>
            <a:off x="3851275" y="4387850"/>
            <a:ext cx="19288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Pyramida Slunce</a:t>
            </a:r>
          </a:p>
        </p:txBody>
      </p:sp>
      <p:pic>
        <p:nvPicPr>
          <p:cNvPr id="3077" name="Picture 5" descr="C:\Users\OEM\Pictures\mexické tortily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876256" y="4005440"/>
            <a:ext cx="2141528" cy="266572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18442" name="TextovéPole 6"/>
          <p:cNvSpPr txBox="1">
            <a:spLocks noChangeArrowheads="1"/>
          </p:cNvSpPr>
          <p:nvPr/>
        </p:nvSpPr>
        <p:spPr bwMode="auto">
          <a:xfrm>
            <a:off x="6985000" y="4064000"/>
            <a:ext cx="15113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mexické tortily</a:t>
            </a:r>
          </a:p>
        </p:txBody>
      </p:sp>
      <p:pic>
        <p:nvPicPr>
          <p:cNvPr id="3079" name="Picture 7" descr="C:\Users\OEM\Pictures\ropna-skvrna-v-mexickem-zalivu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314448" y="1750170"/>
            <a:ext cx="4217992" cy="23079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18444" name="TextovéPole 7"/>
          <p:cNvSpPr txBox="1">
            <a:spLocks noChangeArrowheads="1"/>
          </p:cNvSpPr>
          <p:nvPr/>
        </p:nvSpPr>
        <p:spPr bwMode="auto">
          <a:xfrm>
            <a:off x="4716463" y="3357563"/>
            <a:ext cx="34544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ropná skvrna v Mexickém zálivu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7200" b="1" smtClean="0">
                <a:solidFill>
                  <a:schemeClr val="tx1"/>
                </a:solidFill>
                <a:latin typeface="Bradley Hand ITC"/>
              </a:rPr>
              <a:t>ZDROJE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hlinkClick r:id="rId2"/>
              </a:rPr>
              <a:t>http://cs.wikipedia.org/wiki/Mexiko</a:t>
            </a:r>
            <a:endParaRPr lang="cs-CZ" smtClean="0"/>
          </a:p>
          <a:p>
            <a:pPr eaLnBrk="1" hangingPunct="1"/>
            <a:r>
              <a:rPr lang="cs-CZ" smtClean="0">
                <a:hlinkClick r:id="rId3"/>
              </a:rPr>
              <a:t>http://upload.wikimedia.org/wikipedia/commons/thumb/0/01/Teonate.JPG/250px-Teonate.JPG</a:t>
            </a:r>
            <a:endParaRPr lang="cs-CZ" smtClean="0"/>
          </a:p>
        </p:txBody>
      </p:sp>
      <p:pic>
        <p:nvPicPr>
          <p:cNvPr id="19459" name="Picture 2" descr="C:\Users\OEM\Pictures\klobouk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389747">
            <a:off x="3562350" y="374650"/>
            <a:ext cx="3133725" cy="173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49</TotalTime>
  <Words>147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4" baseType="lpstr">
      <vt:lpstr>Arial</vt:lpstr>
      <vt:lpstr>Wingdings</vt:lpstr>
      <vt:lpstr>Calibri</vt:lpstr>
      <vt:lpstr>Times New Roman</vt:lpstr>
      <vt:lpstr>Times New Roman,Bold</vt:lpstr>
      <vt:lpstr>Bradley Hand ITC</vt:lpstr>
      <vt:lpstr>Prostor</vt:lpstr>
      <vt:lpstr>Snímek 1</vt:lpstr>
      <vt:lpstr>MEXIKO</vt:lpstr>
      <vt:lpstr>ZÁKLADNÍ ÚDAJE</vt:lpstr>
      <vt:lpstr>ÚKOLY:</vt:lpstr>
      <vt:lpstr>ÚKOLY -odpovědi:</vt:lpstr>
      <vt:lpstr>FOTOGALERIE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MEXIKO</dc:title>
  <dc:creator>OEM</dc:creator>
  <cp:lastModifiedBy>Maminka</cp:lastModifiedBy>
  <cp:revision>9</cp:revision>
  <dcterms:created xsi:type="dcterms:W3CDTF">2011-04-20T07:45:42Z</dcterms:created>
  <dcterms:modified xsi:type="dcterms:W3CDTF">2012-03-01T09:38:52Z</dcterms:modified>
</cp:coreProperties>
</file>