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63" r:id="rId4"/>
    <p:sldId id="264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721" y="620688"/>
            <a:ext cx="6082665" cy="148653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2286000" y="241333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cs-CZ" b="1" dirty="0"/>
          </a:p>
          <a:p>
            <a:pPr algn="ctr"/>
            <a:endParaRPr lang="cs-CZ" b="1" dirty="0"/>
          </a:p>
          <a:p>
            <a:pPr algn="ctr"/>
            <a:r>
              <a:rPr lang="cs-CZ" b="1" dirty="0"/>
              <a:t>MATEMATIKA PRO 1. ROČNÍK</a:t>
            </a:r>
            <a:endParaRPr lang="cs-CZ" dirty="0"/>
          </a:p>
          <a:p>
            <a:pPr algn="ctr"/>
            <a:r>
              <a:rPr lang="cs-CZ" b="1" dirty="0"/>
              <a:t> </a:t>
            </a:r>
            <a:endParaRPr lang="cs-CZ" dirty="0"/>
          </a:p>
          <a:p>
            <a:pPr algn="ctr"/>
            <a:r>
              <a:rPr lang="cs-CZ" b="1" dirty="0"/>
              <a:t> </a:t>
            </a:r>
            <a:endParaRPr lang="cs-CZ" dirty="0"/>
          </a:p>
          <a:p>
            <a:pPr algn="ctr"/>
            <a:r>
              <a:rPr lang="cs-CZ" b="1" dirty="0" smtClean="0"/>
              <a:t>VY_32</a:t>
            </a:r>
            <a:r>
              <a:rPr lang="cs-CZ" b="1" dirty="0"/>
              <a:t>_ </a:t>
            </a:r>
            <a:r>
              <a:rPr lang="cs-CZ" b="1" dirty="0" smtClean="0"/>
              <a:t>INOVACE_07_ ODČÍTÁNÍ  DO DVACETI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707904" y="6171638"/>
            <a:ext cx="193367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b="1" dirty="0"/>
              <a:t>Vytvořila: Ladislava Vítková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45257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/>
          <p:cNvGrpSpPr/>
          <p:nvPr/>
        </p:nvGrpSpPr>
        <p:grpSpPr>
          <a:xfrm>
            <a:off x="265758" y="184861"/>
            <a:ext cx="6466482" cy="1587955"/>
            <a:chOff x="265758" y="184861"/>
            <a:chExt cx="6466482" cy="1587955"/>
          </a:xfrm>
        </p:grpSpPr>
        <p:pic>
          <p:nvPicPr>
            <p:cNvPr id="2" name="Picture 2" descr="astrologie,krysy,myši,svátky,symboly,tvorové,zvěrokruhy,zvířata,zvláštní příležitosti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2615" b="8738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5758" y="184861"/>
              <a:ext cx="2135010" cy="15879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Skupina 4"/>
            <p:cNvGrpSpPr/>
            <p:nvPr/>
          </p:nvGrpSpPr>
          <p:grpSpPr>
            <a:xfrm>
              <a:off x="2483768" y="449110"/>
              <a:ext cx="4248472" cy="914400"/>
              <a:chOff x="2483768" y="449110"/>
              <a:chExt cx="4248472" cy="914400"/>
            </a:xfrm>
          </p:grpSpPr>
          <p:sp>
            <p:nvSpPr>
              <p:cNvPr id="3" name="Vlna 2"/>
              <p:cNvSpPr/>
              <p:nvPr/>
            </p:nvSpPr>
            <p:spPr>
              <a:xfrm>
                <a:off x="2483768" y="449110"/>
                <a:ext cx="4248472" cy="914400"/>
              </a:xfrm>
              <a:prstGeom prst="wave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" name="TextovéPole 3"/>
              <p:cNvSpPr txBox="1"/>
              <p:nvPr/>
            </p:nvSpPr>
            <p:spPr>
              <a:xfrm>
                <a:off x="2915816" y="620688"/>
                <a:ext cx="316835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b="1" dirty="0" smtClean="0"/>
                  <a:t>ODČÍTÁNÍ  DO  20</a:t>
                </a:r>
                <a:endParaRPr lang="cs-CZ" sz="3200" b="1" dirty="0"/>
              </a:p>
            </p:txBody>
          </p:sp>
        </p:grpSp>
      </p:grpSp>
      <p:sp>
        <p:nvSpPr>
          <p:cNvPr id="7" name="Vývojový diagram: spojnice 6"/>
          <p:cNvSpPr/>
          <p:nvPr/>
        </p:nvSpPr>
        <p:spPr>
          <a:xfrm>
            <a:off x="2646636" y="2204864"/>
            <a:ext cx="557212" cy="576064"/>
          </a:xfrm>
          <a:prstGeom prst="flowChartConnector">
            <a:avLst/>
          </a:prstGeom>
          <a:solidFill>
            <a:srgbClr val="FF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Vývojový diagram: spojnice 8"/>
          <p:cNvSpPr/>
          <p:nvPr/>
        </p:nvSpPr>
        <p:spPr>
          <a:xfrm>
            <a:off x="8191252" y="4103114"/>
            <a:ext cx="557212" cy="576064"/>
          </a:xfrm>
          <a:prstGeom prst="flowChartConnector">
            <a:avLst/>
          </a:prstGeom>
          <a:solidFill>
            <a:srgbClr val="FF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Vývojový diagram: spojnice 12"/>
          <p:cNvSpPr/>
          <p:nvPr/>
        </p:nvSpPr>
        <p:spPr>
          <a:xfrm>
            <a:off x="7615188" y="4109507"/>
            <a:ext cx="557212" cy="576064"/>
          </a:xfrm>
          <a:prstGeom prst="flowChartConnector">
            <a:avLst/>
          </a:prstGeom>
          <a:solidFill>
            <a:srgbClr val="FF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8" name="Skupina 37"/>
          <p:cNvGrpSpPr/>
          <p:nvPr/>
        </p:nvGrpSpPr>
        <p:grpSpPr>
          <a:xfrm>
            <a:off x="126356" y="4114087"/>
            <a:ext cx="5741788" cy="611057"/>
            <a:chOff x="126356" y="4114087"/>
            <a:chExt cx="5741788" cy="611057"/>
          </a:xfrm>
        </p:grpSpPr>
        <p:sp>
          <p:nvSpPr>
            <p:cNvPr id="8" name="Vývojový diagram: spojnice 7"/>
            <p:cNvSpPr/>
            <p:nvPr/>
          </p:nvSpPr>
          <p:spPr>
            <a:xfrm>
              <a:off x="126356" y="4149080"/>
              <a:ext cx="557212" cy="576064"/>
            </a:xfrm>
            <a:prstGeom prst="flowChartConnector">
              <a:avLst/>
            </a:prstGeom>
            <a:solidFill>
              <a:srgbClr val="FFFF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Vývojový diagram: spojnice 9"/>
            <p:cNvSpPr/>
            <p:nvPr/>
          </p:nvSpPr>
          <p:spPr>
            <a:xfrm>
              <a:off x="702420" y="4114087"/>
              <a:ext cx="557212" cy="576064"/>
            </a:xfrm>
            <a:prstGeom prst="flowChartConnector">
              <a:avLst/>
            </a:prstGeom>
            <a:solidFill>
              <a:srgbClr val="FFFF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Vývojový diagram: spojnice 10"/>
            <p:cNvSpPr/>
            <p:nvPr/>
          </p:nvSpPr>
          <p:spPr>
            <a:xfrm>
              <a:off x="1278484" y="4149080"/>
              <a:ext cx="557212" cy="576064"/>
            </a:xfrm>
            <a:prstGeom prst="flowChartConnector">
              <a:avLst/>
            </a:prstGeom>
            <a:solidFill>
              <a:srgbClr val="FFFF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Vývojový diagram: spojnice 11"/>
            <p:cNvSpPr/>
            <p:nvPr/>
          </p:nvSpPr>
          <p:spPr>
            <a:xfrm>
              <a:off x="1854548" y="4149080"/>
              <a:ext cx="557212" cy="576064"/>
            </a:xfrm>
            <a:prstGeom prst="flowChartConnector">
              <a:avLst/>
            </a:prstGeom>
            <a:solidFill>
              <a:srgbClr val="FFFF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Vývojový diagram: spojnice 13"/>
            <p:cNvSpPr/>
            <p:nvPr/>
          </p:nvSpPr>
          <p:spPr>
            <a:xfrm>
              <a:off x="2430612" y="4149080"/>
              <a:ext cx="557212" cy="576064"/>
            </a:xfrm>
            <a:prstGeom prst="flowChartConnector">
              <a:avLst/>
            </a:prstGeom>
            <a:solidFill>
              <a:srgbClr val="FFFF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Vývojový diagram: spojnice 14"/>
            <p:cNvSpPr/>
            <p:nvPr/>
          </p:nvSpPr>
          <p:spPr>
            <a:xfrm>
              <a:off x="3006676" y="4149080"/>
              <a:ext cx="557212" cy="576064"/>
            </a:xfrm>
            <a:prstGeom prst="flowChartConnector">
              <a:avLst/>
            </a:prstGeom>
            <a:solidFill>
              <a:srgbClr val="FFFF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Vývojový diagram: spojnice 15"/>
            <p:cNvSpPr/>
            <p:nvPr/>
          </p:nvSpPr>
          <p:spPr>
            <a:xfrm>
              <a:off x="3582740" y="4149080"/>
              <a:ext cx="557212" cy="576064"/>
            </a:xfrm>
            <a:prstGeom prst="flowChartConnector">
              <a:avLst/>
            </a:prstGeom>
            <a:solidFill>
              <a:srgbClr val="FFFF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Vývojový diagram: spojnice 16"/>
            <p:cNvSpPr/>
            <p:nvPr/>
          </p:nvSpPr>
          <p:spPr>
            <a:xfrm>
              <a:off x="4158804" y="4149080"/>
              <a:ext cx="557212" cy="576064"/>
            </a:xfrm>
            <a:prstGeom prst="flowChartConnector">
              <a:avLst/>
            </a:prstGeom>
            <a:solidFill>
              <a:srgbClr val="FFFF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Vývojový diagram: spojnice 17"/>
            <p:cNvSpPr/>
            <p:nvPr/>
          </p:nvSpPr>
          <p:spPr>
            <a:xfrm>
              <a:off x="4734868" y="4149080"/>
              <a:ext cx="557212" cy="576064"/>
            </a:xfrm>
            <a:prstGeom prst="flowChartConnector">
              <a:avLst/>
            </a:prstGeom>
            <a:solidFill>
              <a:srgbClr val="FFFF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Vývojový diagram: spojnice 18"/>
            <p:cNvSpPr/>
            <p:nvPr/>
          </p:nvSpPr>
          <p:spPr>
            <a:xfrm>
              <a:off x="5310932" y="4149080"/>
              <a:ext cx="557212" cy="576064"/>
            </a:xfrm>
            <a:prstGeom prst="flowChartConnector">
              <a:avLst/>
            </a:prstGeom>
            <a:solidFill>
              <a:srgbClr val="FFFF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0" name="Vývojový diagram: spojnice 19"/>
          <p:cNvSpPr/>
          <p:nvPr/>
        </p:nvSpPr>
        <p:spPr>
          <a:xfrm>
            <a:off x="5886996" y="4145275"/>
            <a:ext cx="557212" cy="576064"/>
          </a:xfrm>
          <a:prstGeom prst="flowChartConnector">
            <a:avLst/>
          </a:prstGeom>
          <a:solidFill>
            <a:srgbClr val="FF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Vývojový diagram: spojnice 20"/>
          <p:cNvSpPr/>
          <p:nvPr/>
        </p:nvSpPr>
        <p:spPr>
          <a:xfrm>
            <a:off x="6463060" y="4137425"/>
            <a:ext cx="557212" cy="576064"/>
          </a:xfrm>
          <a:prstGeom prst="flowChartConnector">
            <a:avLst/>
          </a:prstGeom>
          <a:solidFill>
            <a:srgbClr val="FF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Vývojový diagram: spojnice 21"/>
          <p:cNvSpPr/>
          <p:nvPr/>
        </p:nvSpPr>
        <p:spPr>
          <a:xfrm>
            <a:off x="7039124" y="4109507"/>
            <a:ext cx="557212" cy="576064"/>
          </a:xfrm>
          <a:prstGeom prst="flowChartConnector">
            <a:avLst/>
          </a:prstGeom>
          <a:solidFill>
            <a:srgbClr val="FF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Vývojový diagram: spojnice 22"/>
          <p:cNvSpPr/>
          <p:nvPr/>
        </p:nvSpPr>
        <p:spPr>
          <a:xfrm>
            <a:off x="3222700" y="2204864"/>
            <a:ext cx="557212" cy="576064"/>
          </a:xfrm>
          <a:prstGeom prst="flowChartConnector">
            <a:avLst/>
          </a:prstGeom>
          <a:solidFill>
            <a:srgbClr val="FF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Vývojový diagram: spojnice 24"/>
          <p:cNvSpPr/>
          <p:nvPr/>
        </p:nvSpPr>
        <p:spPr>
          <a:xfrm>
            <a:off x="4374828" y="2195914"/>
            <a:ext cx="557212" cy="576064"/>
          </a:xfrm>
          <a:prstGeom prst="flowChartConnector">
            <a:avLst/>
          </a:prstGeom>
          <a:solidFill>
            <a:srgbClr val="FF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Vývojový diagram: spojnice 23"/>
          <p:cNvSpPr/>
          <p:nvPr/>
        </p:nvSpPr>
        <p:spPr>
          <a:xfrm>
            <a:off x="3798764" y="2204864"/>
            <a:ext cx="557212" cy="576064"/>
          </a:xfrm>
          <a:prstGeom prst="flowChartConnector">
            <a:avLst/>
          </a:prstGeom>
          <a:solidFill>
            <a:srgbClr val="FF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Vývojový diagram: spojnice 25"/>
          <p:cNvSpPr/>
          <p:nvPr/>
        </p:nvSpPr>
        <p:spPr>
          <a:xfrm>
            <a:off x="4932040" y="2195914"/>
            <a:ext cx="557212" cy="576064"/>
          </a:xfrm>
          <a:prstGeom prst="flowChartConnector">
            <a:avLst/>
          </a:prstGeom>
          <a:solidFill>
            <a:srgbClr val="FF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3059832" y="3068960"/>
            <a:ext cx="20168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5 – 3 = 2</a:t>
            </a:r>
            <a:endParaRPr lang="cs-CZ" sz="4000" dirty="0"/>
          </a:p>
        </p:txBody>
      </p:sp>
      <p:sp>
        <p:nvSpPr>
          <p:cNvPr id="28" name="Obdélník 27"/>
          <p:cNvSpPr/>
          <p:nvPr/>
        </p:nvSpPr>
        <p:spPr>
          <a:xfrm>
            <a:off x="3327238" y="5445224"/>
            <a:ext cx="2904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 </a:t>
            </a:r>
            <a:r>
              <a:rPr lang="cs-CZ" b="1" dirty="0" smtClean="0"/>
              <a:t> 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3059832" y="5291336"/>
            <a:ext cx="25362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15 – 3 = 12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585194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9" grpId="1" animBg="1"/>
      <p:bldP spid="13" grpId="0" animBg="1"/>
      <p:bldP spid="13" grpId="1" animBg="1"/>
      <p:bldP spid="20" grpId="0" animBg="1"/>
      <p:bldP spid="21" grpId="0" animBg="1"/>
      <p:bldP spid="22" grpId="0" animBg="1"/>
      <p:bldP spid="22" grpId="1" animBg="1"/>
      <p:bldP spid="23" grpId="0" animBg="1"/>
      <p:bldP spid="25" grpId="0" animBg="1"/>
      <p:bldP spid="25" grpId="1" animBg="1"/>
      <p:bldP spid="24" grpId="0" animBg="1"/>
      <p:bldP spid="24" grpId="1" animBg="1"/>
      <p:bldP spid="26" grpId="0" animBg="1"/>
      <p:bldP spid="26" grpId="1" animBg="1"/>
      <p:bldP spid="27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/>
              <a:t>Procvičování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1666528" cy="43490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15 - 3 =</a:t>
            </a:r>
          </a:p>
          <a:p>
            <a:pPr marL="0" indent="0">
              <a:buNone/>
            </a:pPr>
            <a:r>
              <a:rPr lang="cs-CZ" sz="3600" dirty="0" smtClean="0"/>
              <a:t>18 </a:t>
            </a:r>
            <a:r>
              <a:rPr lang="cs-CZ" sz="3600" dirty="0"/>
              <a:t>-</a:t>
            </a:r>
            <a:r>
              <a:rPr lang="cs-CZ" sz="3600" dirty="0" smtClean="0"/>
              <a:t> </a:t>
            </a:r>
            <a:r>
              <a:rPr lang="cs-CZ" sz="3600" dirty="0"/>
              <a:t>4</a:t>
            </a:r>
            <a:r>
              <a:rPr lang="cs-CZ" sz="3600" dirty="0" smtClean="0"/>
              <a:t> = </a:t>
            </a:r>
          </a:p>
          <a:p>
            <a:pPr marL="0" indent="0">
              <a:buNone/>
            </a:pPr>
            <a:r>
              <a:rPr lang="cs-CZ" sz="3600" dirty="0" smtClean="0"/>
              <a:t>16 </a:t>
            </a:r>
            <a:r>
              <a:rPr lang="cs-CZ" sz="3600" dirty="0"/>
              <a:t>-</a:t>
            </a:r>
            <a:r>
              <a:rPr lang="cs-CZ" sz="3600" dirty="0" smtClean="0"/>
              <a:t> 3 = </a:t>
            </a:r>
          </a:p>
          <a:p>
            <a:pPr marL="0" indent="0">
              <a:buNone/>
            </a:pPr>
            <a:r>
              <a:rPr lang="cs-CZ" sz="3600" dirty="0" smtClean="0"/>
              <a:t>19 - 2 =</a:t>
            </a:r>
          </a:p>
          <a:p>
            <a:pPr marL="0" indent="0">
              <a:buNone/>
            </a:pPr>
            <a:r>
              <a:rPr lang="cs-CZ" sz="3600" dirty="0" smtClean="0"/>
              <a:t>17 </a:t>
            </a:r>
            <a:r>
              <a:rPr lang="cs-CZ" sz="3600" dirty="0"/>
              <a:t>-</a:t>
            </a:r>
            <a:r>
              <a:rPr lang="cs-CZ" sz="3600" dirty="0" smtClean="0"/>
              <a:t> 1 =</a:t>
            </a:r>
          </a:p>
          <a:p>
            <a:pPr marL="0" indent="0">
              <a:buNone/>
            </a:pPr>
            <a:r>
              <a:rPr lang="cs-CZ" sz="3600" dirty="0" smtClean="0"/>
              <a:t>20 - 2 = 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3670" y="1628742"/>
            <a:ext cx="2064243" cy="38164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14 - 1 =</a:t>
            </a:r>
          </a:p>
          <a:p>
            <a:pPr marL="0" indent="0">
              <a:buNone/>
            </a:pPr>
            <a:r>
              <a:rPr lang="cs-CZ" sz="3600" dirty="0" smtClean="0"/>
              <a:t>16 - 5 =</a:t>
            </a:r>
          </a:p>
          <a:p>
            <a:pPr marL="0" indent="0">
              <a:buNone/>
            </a:pPr>
            <a:r>
              <a:rPr lang="cs-CZ" sz="3600" dirty="0" smtClean="0"/>
              <a:t>12 - 2 =</a:t>
            </a:r>
          </a:p>
          <a:p>
            <a:pPr marL="0" indent="0">
              <a:buNone/>
            </a:pPr>
            <a:r>
              <a:rPr lang="cs-CZ" sz="3600" dirty="0" smtClean="0"/>
              <a:t>19 </a:t>
            </a:r>
            <a:r>
              <a:rPr lang="cs-CZ" sz="3600" dirty="0"/>
              <a:t>-</a:t>
            </a:r>
            <a:r>
              <a:rPr lang="cs-CZ" sz="3600" dirty="0" smtClean="0"/>
              <a:t> 4 =</a:t>
            </a:r>
          </a:p>
          <a:p>
            <a:pPr marL="0" indent="0">
              <a:buNone/>
            </a:pPr>
            <a:r>
              <a:rPr lang="cs-CZ" sz="3600" dirty="0" smtClean="0"/>
              <a:t>20 - 1 =</a:t>
            </a:r>
          </a:p>
          <a:p>
            <a:pPr marL="0" indent="0">
              <a:buNone/>
            </a:pPr>
            <a:r>
              <a:rPr lang="cs-CZ" sz="3600" dirty="0" smtClean="0"/>
              <a:t>18 - 2 =</a:t>
            </a:r>
            <a:endParaRPr lang="cs-CZ" sz="3600" dirty="0"/>
          </a:p>
        </p:txBody>
      </p:sp>
      <p:sp>
        <p:nvSpPr>
          <p:cNvPr id="15" name="Obdélník 14"/>
          <p:cNvSpPr/>
          <p:nvPr/>
        </p:nvSpPr>
        <p:spPr>
          <a:xfrm>
            <a:off x="2965210" y="5085184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14</a:t>
            </a:r>
            <a:endParaRPr lang="cs-CZ" sz="3200" dirty="0"/>
          </a:p>
        </p:txBody>
      </p:sp>
      <p:sp>
        <p:nvSpPr>
          <p:cNvPr id="16" name="Obdélník 15"/>
          <p:cNvSpPr/>
          <p:nvPr/>
        </p:nvSpPr>
        <p:spPr>
          <a:xfrm>
            <a:off x="2956470" y="4429739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16</a:t>
            </a:r>
            <a:endParaRPr lang="cs-CZ" sz="3200" dirty="0"/>
          </a:p>
        </p:txBody>
      </p:sp>
      <p:sp>
        <p:nvSpPr>
          <p:cNvPr id="17" name="Obdélník 16"/>
          <p:cNvSpPr/>
          <p:nvPr/>
        </p:nvSpPr>
        <p:spPr>
          <a:xfrm>
            <a:off x="2956470" y="3750422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12</a:t>
            </a:r>
            <a:endParaRPr lang="cs-CZ" sz="3200" dirty="0"/>
          </a:p>
        </p:txBody>
      </p:sp>
      <p:sp>
        <p:nvSpPr>
          <p:cNvPr id="18" name="Obdélník 17"/>
          <p:cNvSpPr/>
          <p:nvPr/>
        </p:nvSpPr>
        <p:spPr>
          <a:xfrm>
            <a:off x="2956470" y="3025139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17</a:t>
            </a:r>
            <a:endParaRPr lang="cs-CZ" sz="3200" dirty="0"/>
          </a:p>
        </p:txBody>
      </p:sp>
      <p:sp>
        <p:nvSpPr>
          <p:cNvPr id="19" name="Obdélník 18"/>
          <p:cNvSpPr/>
          <p:nvPr/>
        </p:nvSpPr>
        <p:spPr>
          <a:xfrm>
            <a:off x="2968658" y="2402931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13</a:t>
            </a:r>
            <a:endParaRPr lang="cs-CZ" sz="3200" dirty="0"/>
          </a:p>
        </p:txBody>
      </p:sp>
      <p:sp>
        <p:nvSpPr>
          <p:cNvPr id="20" name="Obdélník 19"/>
          <p:cNvSpPr/>
          <p:nvPr/>
        </p:nvSpPr>
        <p:spPr>
          <a:xfrm>
            <a:off x="2956470" y="1726079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18</a:t>
            </a:r>
            <a:endParaRPr lang="cs-CZ" sz="3200" dirty="0"/>
          </a:p>
        </p:txBody>
      </p:sp>
      <p:sp>
        <p:nvSpPr>
          <p:cNvPr id="21" name="Obdélník 20"/>
          <p:cNvSpPr/>
          <p:nvPr/>
        </p:nvSpPr>
        <p:spPr>
          <a:xfrm>
            <a:off x="7544468" y="3743045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11</a:t>
            </a:r>
            <a:endParaRPr lang="cs-CZ" sz="3200" dirty="0"/>
          </a:p>
        </p:txBody>
      </p:sp>
      <p:sp>
        <p:nvSpPr>
          <p:cNvPr id="22" name="Obdélník 21"/>
          <p:cNvSpPr/>
          <p:nvPr/>
        </p:nvSpPr>
        <p:spPr>
          <a:xfrm>
            <a:off x="7573009" y="5046703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13</a:t>
            </a:r>
            <a:endParaRPr lang="cs-CZ" sz="3200" dirty="0"/>
          </a:p>
        </p:txBody>
      </p:sp>
      <p:sp>
        <p:nvSpPr>
          <p:cNvPr id="23" name="Obdélník 22"/>
          <p:cNvSpPr/>
          <p:nvPr/>
        </p:nvSpPr>
        <p:spPr>
          <a:xfrm>
            <a:off x="7562546" y="4429739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10</a:t>
            </a:r>
            <a:endParaRPr lang="cs-CZ" sz="3200" dirty="0"/>
          </a:p>
        </p:txBody>
      </p:sp>
      <p:sp>
        <p:nvSpPr>
          <p:cNvPr id="24" name="Obdélník 23"/>
          <p:cNvSpPr/>
          <p:nvPr/>
        </p:nvSpPr>
        <p:spPr>
          <a:xfrm>
            <a:off x="7544468" y="3129222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19</a:t>
            </a:r>
            <a:endParaRPr lang="cs-CZ" sz="3200" dirty="0"/>
          </a:p>
        </p:txBody>
      </p:sp>
      <p:sp>
        <p:nvSpPr>
          <p:cNvPr id="25" name="Obdélník 24"/>
          <p:cNvSpPr/>
          <p:nvPr/>
        </p:nvSpPr>
        <p:spPr>
          <a:xfrm>
            <a:off x="7527841" y="2402931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15</a:t>
            </a:r>
            <a:endParaRPr lang="cs-CZ" sz="3200" dirty="0"/>
          </a:p>
        </p:txBody>
      </p:sp>
      <p:sp>
        <p:nvSpPr>
          <p:cNvPr id="26" name="Obdélník 25"/>
          <p:cNvSpPr/>
          <p:nvPr/>
        </p:nvSpPr>
        <p:spPr>
          <a:xfrm>
            <a:off x="7527841" y="1774450"/>
            <a:ext cx="864096" cy="3600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16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6391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01751" y="692696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Obrázky jsou z webové galerie</a:t>
            </a:r>
          </a:p>
          <a:p>
            <a:r>
              <a:rPr lang="cs-CZ" dirty="0" smtClean="0"/>
              <a:t>http</a:t>
            </a:r>
            <a:r>
              <a:rPr lang="cs-CZ" dirty="0"/>
              <a:t>://office.microsoft.com/cs-cz/images/?CTT=6&amp;ver=14&amp;app=powerpnt.exe</a:t>
            </a:r>
          </a:p>
        </p:txBody>
      </p:sp>
    </p:spTree>
    <p:extLst>
      <p:ext uri="{BB962C8B-B14F-4D97-AF65-F5344CB8AC3E}">
        <p14:creationId xmlns:p14="http://schemas.microsoft.com/office/powerpoint/2010/main" val="34861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</Words>
  <Application>Microsoft Office PowerPoint</Application>
  <PresentationFormat>Předvádění na obrazovce (4:3)</PresentationFormat>
  <Paragraphs>38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Prezentace aplikace PowerPoint</vt:lpstr>
      <vt:lpstr>Procvičování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1SLC</dc:creator>
  <cp:lastModifiedBy>1SLC</cp:lastModifiedBy>
  <cp:revision>7</cp:revision>
  <dcterms:created xsi:type="dcterms:W3CDTF">2011-04-04T18:00:55Z</dcterms:created>
  <dcterms:modified xsi:type="dcterms:W3CDTF">2011-09-22T20:28:31Z</dcterms:modified>
</cp:coreProperties>
</file>